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 id="2147484056" r:id="rId2"/>
  </p:sldMasterIdLst>
  <p:notesMasterIdLst>
    <p:notesMasterId r:id="rId35"/>
  </p:notesMasterIdLst>
  <p:handoutMasterIdLst>
    <p:handoutMasterId r:id="rId36"/>
  </p:handoutMasterIdLst>
  <p:sldIdLst>
    <p:sldId id="292" r:id="rId3"/>
    <p:sldId id="396" r:id="rId4"/>
    <p:sldId id="397" r:id="rId5"/>
    <p:sldId id="281" r:id="rId6"/>
    <p:sldId id="259" r:id="rId7"/>
    <p:sldId id="262" r:id="rId8"/>
    <p:sldId id="406" r:id="rId9"/>
    <p:sldId id="398" r:id="rId10"/>
    <p:sldId id="260" r:id="rId11"/>
    <p:sldId id="261" r:id="rId12"/>
    <p:sldId id="282" r:id="rId13"/>
    <p:sldId id="390" r:id="rId14"/>
    <p:sldId id="391" r:id="rId15"/>
    <p:sldId id="401" r:id="rId16"/>
    <p:sldId id="285" r:id="rId17"/>
    <p:sldId id="271" r:id="rId18"/>
    <p:sldId id="400" r:id="rId19"/>
    <p:sldId id="286" r:id="rId20"/>
    <p:sldId id="373" r:id="rId21"/>
    <p:sldId id="289" r:id="rId22"/>
    <p:sldId id="365" r:id="rId23"/>
    <p:sldId id="377" r:id="rId24"/>
    <p:sldId id="378" r:id="rId25"/>
    <p:sldId id="265" r:id="rId26"/>
    <p:sldId id="413" r:id="rId27"/>
    <p:sldId id="414" r:id="rId28"/>
    <p:sldId id="419" r:id="rId29"/>
    <p:sldId id="420" r:id="rId30"/>
    <p:sldId id="421" r:id="rId31"/>
    <p:sldId id="270" r:id="rId32"/>
    <p:sldId id="392" r:id="rId33"/>
    <p:sldId id="313" r:id="rId34"/>
  </p:sldIdLst>
  <p:sldSz cx="9144000" cy="6858000" type="screen4x3"/>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BFE8E93-6ACA-45B3-AA3A-6CAABE3B5A56}">
          <p14:sldIdLst>
            <p14:sldId id="292"/>
            <p14:sldId id="396"/>
            <p14:sldId id="397"/>
            <p14:sldId id="281"/>
            <p14:sldId id="259"/>
            <p14:sldId id="262"/>
            <p14:sldId id="406"/>
            <p14:sldId id="398"/>
            <p14:sldId id="260"/>
            <p14:sldId id="261"/>
            <p14:sldId id="282"/>
            <p14:sldId id="390"/>
            <p14:sldId id="391"/>
            <p14:sldId id="401"/>
            <p14:sldId id="285"/>
            <p14:sldId id="271"/>
            <p14:sldId id="400"/>
            <p14:sldId id="286"/>
            <p14:sldId id="373"/>
            <p14:sldId id="289"/>
            <p14:sldId id="365"/>
            <p14:sldId id="377"/>
            <p14:sldId id="378"/>
            <p14:sldId id="265"/>
            <p14:sldId id="413"/>
            <p14:sldId id="414"/>
            <p14:sldId id="419"/>
            <p14:sldId id="420"/>
            <p14:sldId id="421"/>
            <p14:sldId id="270"/>
            <p14:sldId id="392"/>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33C"/>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60638" autoAdjust="0"/>
  </p:normalViewPr>
  <p:slideViewPr>
    <p:cSldViewPr>
      <p:cViewPr varScale="1">
        <p:scale>
          <a:sx n="65" d="100"/>
          <a:sy n="65" d="100"/>
        </p:scale>
        <p:origin x="2550" y="7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5" d="100"/>
          <a:sy n="75" d="100"/>
        </p:scale>
        <p:origin x="4104" y="84"/>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14"/>
            <a:ext cx="2985466" cy="501018"/>
          </a:xfrm>
          <a:prstGeom prst="rect">
            <a:avLst/>
          </a:prstGeom>
        </p:spPr>
        <p:txBody>
          <a:bodyPr vert="horz" lIns="92976" tIns="46484" rIns="92976" bIns="4648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1075" y="14"/>
            <a:ext cx="2985465" cy="501018"/>
          </a:xfrm>
          <a:prstGeom prst="rect">
            <a:avLst/>
          </a:prstGeom>
        </p:spPr>
        <p:txBody>
          <a:bodyPr vert="horz" lIns="92976" tIns="46484" rIns="92976" bIns="46484"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1" y="9516096"/>
            <a:ext cx="2985466" cy="501018"/>
          </a:xfrm>
          <a:prstGeom prst="rect">
            <a:avLst/>
          </a:prstGeom>
        </p:spPr>
        <p:txBody>
          <a:bodyPr vert="horz" lIns="92976" tIns="46484" rIns="92976" bIns="4648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1075" y="9516096"/>
            <a:ext cx="2985465" cy="501018"/>
          </a:xfrm>
          <a:prstGeom prst="rect">
            <a:avLst/>
          </a:prstGeom>
        </p:spPr>
        <p:txBody>
          <a:bodyPr vert="horz" lIns="92976" tIns="46484" rIns="92976" bIns="46484" rtlCol="0" anchor="b"/>
          <a:lstStyle>
            <a:lvl1pPr algn="r">
              <a:defRPr sz="1200"/>
            </a:lvl1pPr>
          </a:lstStyle>
          <a:p>
            <a:fld id="{F684C937-42D2-4CF3-9ADF-9018B7967085}" type="slidenum">
              <a:rPr kumimoji="1" lang="ja-JP" altLang="en-US" smtClean="0"/>
              <a:t>‹#›</a:t>
            </a:fld>
            <a:endParaRPr kumimoji="1" lang="ja-JP" altLang="en-US"/>
          </a:p>
        </p:txBody>
      </p:sp>
    </p:spTree>
    <p:extLst>
      <p:ext uri="{BB962C8B-B14F-4D97-AF65-F5344CB8AC3E}">
        <p14:creationId xmlns:p14="http://schemas.microsoft.com/office/powerpoint/2010/main" val="209815747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5"/>
            <a:ext cx="2984870" cy="500936"/>
          </a:xfrm>
          <a:prstGeom prst="rect">
            <a:avLst/>
          </a:prstGeom>
        </p:spPr>
        <p:txBody>
          <a:bodyPr vert="horz" lIns="92976" tIns="46484" rIns="92976" bIns="46484"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707" y="5"/>
            <a:ext cx="2984870" cy="500936"/>
          </a:xfrm>
          <a:prstGeom prst="rect">
            <a:avLst/>
          </a:prstGeom>
        </p:spPr>
        <p:txBody>
          <a:bodyPr vert="horz" lIns="92976" tIns="46484" rIns="92976" bIns="46484"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2976" tIns="46484" rIns="92976" bIns="46484" rtlCol="0" anchor="ctr"/>
          <a:lstStyle/>
          <a:p>
            <a:endParaRPr lang="ja-JP" altLang="en-US"/>
          </a:p>
        </p:txBody>
      </p:sp>
      <p:sp>
        <p:nvSpPr>
          <p:cNvPr id="5" name="ノート プレースホルダー 4"/>
          <p:cNvSpPr>
            <a:spLocks noGrp="1"/>
          </p:cNvSpPr>
          <p:nvPr>
            <p:ph type="body" sz="quarter" idx="3"/>
          </p:nvPr>
        </p:nvSpPr>
        <p:spPr>
          <a:xfrm>
            <a:off x="688817" y="4758899"/>
            <a:ext cx="5510530" cy="4508420"/>
          </a:xfrm>
          <a:prstGeom prst="rect">
            <a:avLst/>
          </a:prstGeom>
        </p:spPr>
        <p:txBody>
          <a:bodyPr vert="horz" lIns="92976" tIns="46484" rIns="92976" bIns="4648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3" y="9516042"/>
            <a:ext cx="2984870" cy="500936"/>
          </a:xfrm>
          <a:prstGeom prst="rect">
            <a:avLst/>
          </a:prstGeom>
        </p:spPr>
        <p:txBody>
          <a:bodyPr vert="horz" lIns="92976" tIns="46484" rIns="92976" bIns="4648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707" y="9516042"/>
            <a:ext cx="2984870" cy="500936"/>
          </a:xfrm>
          <a:prstGeom prst="rect">
            <a:avLst/>
          </a:prstGeom>
        </p:spPr>
        <p:txBody>
          <a:bodyPr vert="horz" lIns="92976" tIns="46484" rIns="92976" bIns="46484" rtlCol="0" anchor="b"/>
          <a:lstStyle>
            <a:lvl1pPr algn="r">
              <a:defRPr sz="1200"/>
            </a:lvl1pPr>
          </a:lstStyle>
          <a:p>
            <a:fld id="{149C8107-0B8C-4CB9-9B41-1BD6FAE1A0FD}" type="slidenum">
              <a:rPr kumimoji="1" lang="ja-JP" altLang="en-US" smtClean="0"/>
              <a:t>‹#›</a:t>
            </a:fld>
            <a:endParaRPr kumimoji="1" lang="ja-JP" altLang="en-US"/>
          </a:p>
        </p:txBody>
      </p:sp>
    </p:spTree>
    <p:extLst>
      <p:ext uri="{BB962C8B-B14F-4D97-AF65-F5344CB8AC3E}">
        <p14:creationId xmlns:p14="http://schemas.microsoft.com/office/powerpoint/2010/main" val="255628694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FA49541-8394-4138-87BE-E53D36E76BDA}"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765651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49C8107-0B8C-4CB9-9B41-1BD6FAE1A0FD}" type="slidenum">
              <a:rPr kumimoji="1" lang="ja-JP" altLang="en-US" smtClean="0"/>
              <a:t>10</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924046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11</a:t>
            </a:fld>
            <a:endParaRPr kumimoji="1" lang="ja-JP" altLang="en-US"/>
          </a:p>
        </p:txBody>
      </p:sp>
    </p:spTree>
    <p:extLst>
      <p:ext uri="{BB962C8B-B14F-4D97-AF65-F5344CB8AC3E}">
        <p14:creationId xmlns:p14="http://schemas.microsoft.com/office/powerpoint/2010/main" val="359425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12</a:t>
            </a:fld>
            <a:endParaRPr kumimoji="1" lang="ja-JP" altLang="en-US"/>
          </a:p>
        </p:txBody>
      </p:sp>
    </p:spTree>
    <p:extLst>
      <p:ext uri="{BB962C8B-B14F-4D97-AF65-F5344CB8AC3E}">
        <p14:creationId xmlns:p14="http://schemas.microsoft.com/office/powerpoint/2010/main" val="3473224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13</a:t>
            </a:fld>
            <a:endParaRPr kumimoji="1" lang="ja-JP" altLang="en-US"/>
          </a:p>
        </p:txBody>
      </p:sp>
    </p:spTree>
    <p:extLst>
      <p:ext uri="{BB962C8B-B14F-4D97-AF65-F5344CB8AC3E}">
        <p14:creationId xmlns:p14="http://schemas.microsoft.com/office/powerpoint/2010/main" val="396040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smtClean="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14</a:t>
            </a:fld>
            <a:endParaRPr kumimoji="1" lang="ja-JP" altLang="en-US"/>
          </a:p>
        </p:txBody>
      </p:sp>
    </p:spTree>
    <p:extLst>
      <p:ext uri="{BB962C8B-B14F-4D97-AF65-F5344CB8AC3E}">
        <p14:creationId xmlns:p14="http://schemas.microsoft.com/office/powerpoint/2010/main" val="1769616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err="1"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15</a:t>
            </a:fld>
            <a:endParaRPr kumimoji="1" lang="ja-JP" altLang="en-US"/>
          </a:p>
        </p:txBody>
      </p:sp>
    </p:spTree>
    <p:extLst>
      <p:ext uri="{BB962C8B-B14F-4D97-AF65-F5344CB8AC3E}">
        <p14:creationId xmlns:p14="http://schemas.microsoft.com/office/powerpoint/2010/main" val="2328389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49C8107-0B8C-4CB9-9B41-1BD6FAE1A0FD}" type="slidenum">
              <a:rPr kumimoji="1" lang="ja-JP" altLang="en-US" smtClean="0"/>
              <a:t>16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4226133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17</a:t>
            </a:fld>
            <a:endParaRPr kumimoji="1" lang="ja-JP" altLang="en-US"/>
          </a:p>
        </p:txBody>
      </p:sp>
    </p:spTree>
    <p:extLst>
      <p:ext uri="{BB962C8B-B14F-4D97-AF65-F5344CB8AC3E}">
        <p14:creationId xmlns:p14="http://schemas.microsoft.com/office/powerpoint/2010/main" val="4036090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18</a:t>
            </a:fld>
            <a:endParaRPr kumimoji="1" lang="ja-JP" altLang="en-US"/>
          </a:p>
        </p:txBody>
      </p:sp>
    </p:spTree>
    <p:extLst>
      <p:ext uri="{BB962C8B-B14F-4D97-AF65-F5344CB8AC3E}">
        <p14:creationId xmlns:p14="http://schemas.microsoft.com/office/powerpoint/2010/main" val="4184514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19</a:t>
            </a:fld>
            <a:endParaRPr kumimoji="1" lang="ja-JP" altLang="en-US"/>
          </a:p>
        </p:txBody>
      </p:sp>
    </p:spTree>
    <p:extLst>
      <p:ext uri="{BB962C8B-B14F-4D97-AF65-F5344CB8AC3E}">
        <p14:creationId xmlns:p14="http://schemas.microsoft.com/office/powerpoint/2010/main" val="180279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a:t>
            </a:fld>
            <a:endParaRPr kumimoji="1" lang="ja-JP" altLang="en-US"/>
          </a:p>
        </p:txBody>
      </p:sp>
    </p:spTree>
    <p:extLst>
      <p:ext uri="{BB962C8B-B14F-4D97-AF65-F5344CB8AC3E}">
        <p14:creationId xmlns:p14="http://schemas.microsoft.com/office/powerpoint/2010/main" val="1159040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20</a:t>
            </a:fld>
            <a:endParaRPr kumimoji="1" lang="ja-JP" altLang="en-US" dirty="0"/>
          </a:p>
        </p:txBody>
      </p:sp>
    </p:spTree>
    <p:extLst>
      <p:ext uri="{BB962C8B-B14F-4D97-AF65-F5344CB8AC3E}">
        <p14:creationId xmlns:p14="http://schemas.microsoft.com/office/powerpoint/2010/main" val="1032846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21</a:t>
            </a:fld>
            <a:endParaRPr kumimoji="1" lang="ja-JP" altLang="en-US"/>
          </a:p>
        </p:txBody>
      </p:sp>
    </p:spTree>
    <p:extLst>
      <p:ext uri="{BB962C8B-B14F-4D97-AF65-F5344CB8AC3E}">
        <p14:creationId xmlns:p14="http://schemas.microsoft.com/office/powerpoint/2010/main" val="1032846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22</a:t>
            </a:fld>
            <a:endParaRPr kumimoji="1" lang="ja-JP" altLang="en-US"/>
          </a:p>
        </p:txBody>
      </p:sp>
    </p:spTree>
    <p:extLst>
      <p:ext uri="{BB962C8B-B14F-4D97-AF65-F5344CB8AC3E}">
        <p14:creationId xmlns:p14="http://schemas.microsoft.com/office/powerpoint/2010/main" val="1945741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smtClean="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23</a:t>
            </a:fld>
            <a:endParaRPr kumimoji="1" lang="ja-JP" altLang="en-US"/>
          </a:p>
        </p:txBody>
      </p:sp>
    </p:spTree>
    <p:extLst>
      <p:ext uri="{BB962C8B-B14F-4D97-AF65-F5344CB8AC3E}">
        <p14:creationId xmlns:p14="http://schemas.microsoft.com/office/powerpoint/2010/main" val="2007964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49C8107-0B8C-4CB9-9B41-1BD6FAE1A0FD}" type="slidenum">
              <a:rPr kumimoji="1" lang="ja-JP" altLang="en-US" smtClean="0"/>
              <a:t>24</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3145633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smtClean="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25</a:t>
            </a:fld>
            <a:endParaRPr kumimoji="1" lang="ja-JP" altLang="en-US"/>
          </a:p>
        </p:txBody>
      </p:sp>
    </p:spTree>
    <p:extLst>
      <p:ext uri="{BB962C8B-B14F-4D97-AF65-F5344CB8AC3E}">
        <p14:creationId xmlns:p14="http://schemas.microsoft.com/office/powerpoint/2010/main" val="324241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26</a:t>
            </a:fld>
            <a:endParaRPr kumimoji="1" lang="ja-JP" altLang="en-US"/>
          </a:p>
        </p:txBody>
      </p:sp>
    </p:spTree>
    <p:extLst>
      <p:ext uri="{BB962C8B-B14F-4D97-AF65-F5344CB8AC3E}">
        <p14:creationId xmlns:p14="http://schemas.microsoft.com/office/powerpoint/2010/main" val="888443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次に警戒レベル２「大雨・洪水・高潮注意報」が発令された際です。</a:t>
            </a:r>
            <a:endParaRPr kumimoji="1" lang="en-US" altLang="ja-JP" dirty="0" smtClean="0"/>
          </a:p>
          <a:p>
            <a:r>
              <a:rPr kumimoji="1" lang="ja-JP" altLang="en-US" dirty="0" smtClean="0"/>
              <a:t>この「大雨・洪水・高潮注意報」は、自分の避難行動を確認する段階となっています。</a:t>
            </a:r>
            <a:endParaRPr kumimoji="1" lang="en-US" altLang="ja-JP" dirty="0" smtClean="0"/>
          </a:p>
          <a:p>
            <a:r>
              <a:rPr lang="ja-JP" altLang="en-US" dirty="0" smtClean="0">
                <a:latin typeface="HG丸ｺﾞｼｯｸM-PRO" panose="020F0600000000000000" pitchFamily="50" charset="-128"/>
                <a:ea typeface="HG丸ｺﾞｼｯｸM-PRO" panose="020F0600000000000000" pitchFamily="50" charset="-128"/>
              </a:rPr>
              <a:t>ですので、台風の進路や大雨の状況など情報収集やハザードマップ等で危険性のある区域や避難場所の再確認を行いましょう。</a:t>
            </a:r>
          </a:p>
          <a:p>
            <a:endParaRPr kumimoji="1" lang="en-US" altLang="ja-JP" dirty="0" smtClean="0"/>
          </a:p>
          <a:p>
            <a:r>
              <a:rPr kumimoji="1" lang="ja-JP" altLang="en-US" dirty="0" smtClean="0"/>
              <a:t>ここで地域の支援者の皆様に行っていただきたいことは、</a:t>
            </a:r>
            <a:endParaRPr kumimoji="1" lang="en-US" altLang="ja-JP" dirty="0" smtClean="0"/>
          </a:p>
          <a:p>
            <a:endParaRPr kumimoji="1" lang="en-US" altLang="ja-JP" dirty="0" smtClean="0"/>
          </a:p>
          <a:p>
            <a:r>
              <a:rPr kumimoji="1" lang="ja-JP" altLang="en-US" dirty="0" smtClean="0"/>
              <a:t>本日提供いたしました同意台帳に記載されている要支援者の台帳情報を再度ご確認ください。</a:t>
            </a:r>
            <a:endParaRPr kumimoji="1" lang="en-US" altLang="ja-JP" dirty="0" smtClean="0"/>
          </a:p>
          <a:p>
            <a:r>
              <a:rPr kumimoji="1" lang="ja-JP" altLang="en-US" dirty="0" smtClean="0"/>
              <a:t>耳や目の不自由な方など、自身では情報収集することが難しい要支援者の方には、</a:t>
            </a:r>
            <a:endParaRPr kumimoji="1" lang="en-US" altLang="ja-JP" dirty="0" smtClean="0"/>
          </a:p>
          <a:p>
            <a:r>
              <a:rPr kumimoji="1" lang="ja-JP" altLang="en-US" dirty="0" smtClean="0"/>
              <a:t>例えば「台風が近づいてきています。」など事前の情報提供などのご協力をお願いします。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伝達手段は、訪問、電話、ＦＡＸなど要支援者の特性に応じた手段でご配慮をお願いします。</a:t>
            </a:r>
            <a:endParaRPr kumimoji="1" lang="en-US" altLang="ja-JP" dirty="0" smtClean="0"/>
          </a:p>
          <a:p>
            <a:endParaRPr kumimoji="1" lang="en-US" altLang="ja-JP" dirty="0" smtClean="0"/>
          </a:p>
          <a:p>
            <a:r>
              <a:rPr kumimoji="1" lang="ja-JP" altLang="en-US" dirty="0" smtClean="0"/>
              <a:t>なお、要支援者やその家族に行っていただきたいこととして</a:t>
            </a:r>
            <a:endParaRPr kumimoji="1" lang="en-US" altLang="ja-JP" dirty="0" smtClean="0"/>
          </a:p>
          <a:p>
            <a:r>
              <a:rPr kumimoji="1" lang="ja-JP" altLang="en-US" dirty="0" smtClean="0"/>
              <a:t>自分の</a:t>
            </a:r>
            <a:r>
              <a:rPr kumimoji="1" lang="ja-JP" altLang="en-US" dirty="0" err="1" smtClean="0"/>
              <a:t>障がい</a:t>
            </a:r>
            <a:r>
              <a:rPr kumimoji="1" lang="ja-JP" altLang="en-US" dirty="0" smtClean="0"/>
              <a:t>特性に合わせての災害情報を入手する手段の再確認</a:t>
            </a:r>
            <a:endParaRPr kumimoji="1" lang="en-US" altLang="ja-JP" dirty="0" smtClean="0"/>
          </a:p>
          <a:p>
            <a:r>
              <a:rPr kumimoji="1" lang="ja-JP" altLang="en-US" dirty="0" smtClean="0"/>
              <a:t>家族等連絡が必要となる方との連絡方法の再確認</a:t>
            </a:r>
            <a:endParaRPr kumimoji="1" lang="en-US" altLang="ja-JP" dirty="0" smtClean="0"/>
          </a:p>
          <a:p>
            <a:r>
              <a:rPr kumimoji="1" lang="ja-JP" altLang="en-US" dirty="0" smtClean="0"/>
              <a:t>オムツなど身の回り品、食料、常備品等を再確認し、避難する際の準備　をお願いしています。</a:t>
            </a:r>
            <a:endParaRPr kumimoji="1" lang="en-US" altLang="ja-JP" dirty="0" smtClean="0"/>
          </a:p>
          <a:p>
            <a:endParaRPr kumimoji="1" lang="en-US" altLang="ja-JP" dirty="0" smtClean="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27</a:t>
            </a:fld>
            <a:endParaRPr kumimoji="1" lang="ja-JP" altLang="en-US"/>
          </a:p>
        </p:txBody>
      </p:sp>
    </p:spTree>
    <p:extLst>
      <p:ext uri="{BB962C8B-B14F-4D97-AF65-F5344CB8AC3E}">
        <p14:creationId xmlns:p14="http://schemas.microsoft.com/office/powerpoint/2010/main" val="1149718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28</a:t>
            </a:fld>
            <a:endParaRPr kumimoji="1" lang="ja-JP" altLang="en-US"/>
          </a:p>
        </p:txBody>
      </p:sp>
    </p:spTree>
    <p:extLst>
      <p:ext uri="{BB962C8B-B14F-4D97-AF65-F5344CB8AC3E}">
        <p14:creationId xmlns:p14="http://schemas.microsoft.com/office/powerpoint/2010/main" val="963420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29</a:t>
            </a:fld>
            <a:endParaRPr kumimoji="1" lang="ja-JP" altLang="en-US"/>
          </a:p>
        </p:txBody>
      </p:sp>
    </p:spTree>
    <p:extLst>
      <p:ext uri="{BB962C8B-B14F-4D97-AF65-F5344CB8AC3E}">
        <p14:creationId xmlns:p14="http://schemas.microsoft.com/office/powerpoint/2010/main" val="399066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3</a:t>
            </a:fld>
            <a:endParaRPr kumimoji="1" lang="ja-JP" altLang="en-US"/>
          </a:p>
        </p:txBody>
      </p:sp>
    </p:spTree>
    <p:extLst>
      <p:ext uri="{BB962C8B-B14F-4D97-AF65-F5344CB8AC3E}">
        <p14:creationId xmlns:p14="http://schemas.microsoft.com/office/powerpoint/2010/main" val="1777528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149C8107-0B8C-4CB9-9B41-1BD6FAE1A0FD}" type="slidenum">
              <a:rPr kumimoji="1" lang="ja-JP" altLang="en-US" smtClean="0"/>
              <a:t>30</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965316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31</a:t>
            </a:fld>
            <a:endParaRPr kumimoji="1" lang="ja-JP" altLang="en-US"/>
          </a:p>
        </p:txBody>
      </p:sp>
    </p:spTree>
    <p:extLst>
      <p:ext uri="{BB962C8B-B14F-4D97-AF65-F5344CB8AC3E}">
        <p14:creationId xmlns:p14="http://schemas.microsoft.com/office/powerpoint/2010/main" val="1753675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FA49541-8394-4138-87BE-E53D36E76BDA}"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405379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strike="noStrike" kern="1200" dirty="0">
              <a:solidFill>
                <a:srgbClr val="FF0000"/>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4</a:t>
            </a:fld>
            <a:endParaRPr kumimoji="1" lang="ja-JP" altLang="en-US"/>
          </a:p>
        </p:txBody>
      </p:sp>
    </p:spTree>
    <p:extLst>
      <p:ext uri="{BB962C8B-B14F-4D97-AF65-F5344CB8AC3E}">
        <p14:creationId xmlns:p14="http://schemas.microsoft.com/office/powerpoint/2010/main" val="110472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149C8107-0B8C-4CB9-9B41-1BD6FAE1A0FD}" type="slidenum">
              <a:rPr kumimoji="1" lang="ja-JP" altLang="en-US" smtClean="0"/>
              <a:t>5</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105223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49C8107-0B8C-4CB9-9B41-1BD6FAE1A0FD}" type="slidenum">
              <a:rPr kumimoji="1" lang="ja-JP" altLang="en-US" smtClean="0"/>
              <a:t>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080003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7</a:t>
            </a:fld>
            <a:endParaRPr kumimoji="1" lang="ja-JP" altLang="en-US"/>
          </a:p>
        </p:txBody>
      </p:sp>
    </p:spTree>
    <p:extLst>
      <p:ext uri="{BB962C8B-B14F-4D97-AF65-F5344CB8AC3E}">
        <p14:creationId xmlns:p14="http://schemas.microsoft.com/office/powerpoint/2010/main" val="3376242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8</a:t>
            </a:fld>
            <a:endParaRPr kumimoji="1" lang="ja-JP" altLang="en-US"/>
          </a:p>
        </p:txBody>
      </p:sp>
    </p:spTree>
    <p:extLst>
      <p:ext uri="{BB962C8B-B14F-4D97-AF65-F5344CB8AC3E}">
        <p14:creationId xmlns:p14="http://schemas.microsoft.com/office/powerpoint/2010/main" val="258224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750888"/>
            <a:ext cx="5011737" cy="3757612"/>
          </a:xfrm>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49C8107-0B8C-4CB9-9B41-1BD6FAE1A0FD}" type="slidenum">
              <a:rPr kumimoji="1" lang="ja-JP" altLang="en-US" smtClean="0"/>
              <a:t>9</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918277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CC5B86D-D869-43F9-9479-44B06EFB6740}" type="datetime1">
              <a:rPr lang="ja-JP" altLang="en-US" smtClean="0">
                <a:solidFill>
                  <a:prstClr val="black">
                    <a:lumMod val="65000"/>
                    <a:lumOff val="35000"/>
                  </a:prstClr>
                </a:solidFill>
              </a:rPr>
              <a:t>2024/9/2</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3D07FE4-B415-4D75-A300-660F33D3F416}" type="datetime1">
              <a:rPr lang="ja-JP" altLang="en-US" smtClean="0">
                <a:solidFill>
                  <a:prstClr val="black">
                    <a:lumMod val="65000"/>
                    <a:lumOff val="35000"/>
                  </a:prstClr>
                </a:solidFill>
              </a:rPr>
              <a:t>2024/9/2</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43D0CA1-ABED-42B9-8902-ED922A5015B1}" type="datetime1">
              <a:rPr lang="ja-JP" altLang="en-US" smtClean="0">
                <a:solidFill>
                  <a:prstClr val="black">
                    <a:lumMod val="65000"/>
                    <a:lumOff val="35000"/>
                  </a:prstClr>
                </a:solidFill>
              </a:rPr>
              <a:t>2024/9/2</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825B92E-9D4C-409F-BFEF-110C2924D819}" type="datetime1">
              <a:rPr kumimoji="1" lang="ja-JP" altLang="en-US" smtClean="0"/>
              <a:t>2024/9/2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CD63D62-9696-4852-B5A2-4340A1E943B3}" type="datetime1">
              <a:rPr kumimoji="1" lang="ja-JP" altLang="en-US" smtClean="0"/>
              <a:t>2024/9/2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C97497F-149C-4CCF-AA25-8E07325D6631}" type="datetime1">
              <a:rPr kumimoji="1" lang="ja-JP" altLang="en-US" smtClean="0"/>
              <a:t>2024/9/2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B6C650D-0548-4419-BBA1-76E670DF436D}" type="datetime1">
              <a:rPr kumimoji="1" lang="ja-JP" altLang="en-US" smtClean="0"/>
              <a:t>2024/9/2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053F3B9-26A0-4D9F-81C1-F5213B9846D4}" type="datetime1">
              <a:rPr kumimoji="1" lang="ja-JP" altLang="en-US" smtClean="0"/>
              <a:t>2024/9/2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DD9C496C-4B49-46EF-BCB7-72D156B251AD}" type="datetime1">
              <a:rPr kumimoji="1" lang="ja-JP" altLang="en-US" smtClean="0"/>
              <a:t>2024/9/2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B8603-578F-4A89-9997-A66F7B640E13}" type="datetime1">
              <a:rPr kumimoji="1" lang="ja-JP" altLang="en-US" smtClean="0"/>
              <a:t>2024/9/2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F6853DD-5097-440D-8605-B235C7452630}" type="datetime1">
              <a:rPr kumimoji="1" lang="ja-JP" altLang="en-US" smtClean="0"/>
              <a:t>2024/9/2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2D60EC5E-A287-447A-89B7-96EDAF74FFC7}" type="datetime1">
              <a:rPr lang="ja-JP" altLang="en-US" smtClean="0">
                <a:solidFill>
                  <a:prstClr val="black">
                    <a:lumMod val="65000"/>
                    <a:lumOff val="35000"/>
                  </a:prstClr>
                </a:solidFill>
              </a:rPr>
              <a:t>2024/9/2</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B2C9083-B8DF-46E6-8832-E70AFD028984}" type="datetime1">
              <a:rPr kumimoji="1" lang="ja-JP" altLang="en-US" smtClean="0"/>
              <a:t>2024/9/2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BBAB2E3-4D11-4B41-9848-943A0760ADEF}" type="datetime1">
              <a:rPr kumimoji="1" lang="ja-JP" altLang="en-US" smtClean="0"/>
              <a:t>2024/9/2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2725F84-35CA-4E7A-98B8-8AFD3007FCCE}" type="datetime1">
              <a:rPr kumimoji="1" lang="ja-JP" altLang="en-US" smtClean="0"/>
              <a:t>2024/9/2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36D0E7F-EE8B-4EF0-BDCA-172DDC4D7B2F}" type="datetime1">
              <a:rPr lang="ja-JP" altLang="en-US" smtClean="0">
                <a:solidFill>
                  <a:prstClr val="black">
                    <a:lumMod val="65000"/>
                    <a:lumOff val="35000"/>
                  </a:prstClr>
                </a:solidFill>
              </a:rPr>
              <a:t>2024/9/2</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D0F2CC2-65E3-48B0-ABED-A766BF04BD49}" type="datetime1">
              <a:rPr lang="ja-JP" altLang="en-US" smtClean="0">
                <a:solidFill>
                  <a:prstClr val="black">
                    <a:lumMod val="65000"/>
                    <a:lumOff val="35000"/>
                  </a:prstClr>
                </a:solidFill>
              </a:rPr>
              <a:t>2024/9/2</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15347C2-FE98-4640-9C0B-A3D3DC992447}" type="datetime1">
              <a:rPr lang="ja-JP" altLang="en-US" smtClean="0">
                <a:solidFill>
                  <a:prstClr val="black">
                    <a:lumMod val="65000"/>
                    <a:lumOff val="35000"/>
                  </a:prstClr>
                </a:solidFill>
              </a:rPr>
              <a:t>2024/9/2</a:t>
            </a:fld>
            <a:endParaRPr lang="ja-JP" alt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BB92F811-178B-4395-AF55-C0DB42973D2D}" type="datetime1">
              <a:rPr lang="ja-JP" altLang="en-US" smtClean="0">
                <a:solidFill>
                  <a:prstClr val="black">
                    <a:lumMod val="65000"/>
                    <a:lumOff val="35000"/>
                  </a:prstClr>
                </a:solidFill>
              </a:rPr>
              <a:t>2024/9/2</a:t>
            </a:fld>
            <a:endParaRPr lang="ja-JP" alt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CAEEF-2F27-46E0-AA42-FE9260757B7C}" type="datetime1">
              <a:rPr lang="ja-JP" altLang="en-US" smtClean="0">
                <a:solidFill>
                  <a:prstClr val="black">
                    <a:lumMod val="65000"/>
                    <a:lumOff val="35000"/>
                  </a:prstClr>
                </a:solidFill>
              </a:rPr>
              <a:t>2024/9/2</a:t>
            </a:fld>
            <a:endParaRPr lang="ja-JP" alt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C54B399-92D6-4C17-BC39-1E808B0FC5C8}" type="datetime1">
              <a:rPr lang="ja-JP" altLang="en-US" smtClean="0">
                <a:solidFill>
                  <a:prstClr val="black">
                    <a:lumMod val="65000"/>
                    <a:lumOff val="35000"/>
                  </a:prstClr>
                </a:solidFill>
              </a:rPr>
              <a:t>2024/9/2</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66B82C1-0C34-4BF1-86C5-8C67C272B5C1}" type="datetime1">
              <a:rPr lang="ja-JP" altLang="en-US" smtClean="0">
                <a:solidFill>
                  <a:prstClr val="black">
                    <a:lumMod val="65000"/>
                    <a:lumOff val="35000"/>
                  </a:prstClr>
                </a:solidFill>
              </a:rPr>
              <a:t>2024/9/2</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E3266DA-007B-4D27-A892-EEE67D13732E}" type="datetime1">
              <a:rPr kumimoji="1" lang="ja-JP" altLang="en-US" smtClean="0"/>
              <a:t>2024/9/2</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97D9FC3-4849-4731-94C3-ED8EDB76420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C199588-F36F-4104-8B6E-566FC0A2D0DF}" type="datetime1">
              <a:rPr kumimoji="1" lang="ja-JP" altLang="en-US" smtClean="0"/>
              <a:t>2024/9/2</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97D9FC3-4849-4731-94C3-ED8EDB76420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371600"/>
            <a:ext cx="8138864" cy="1927225"/>
          </a:xfrm>
        </p:spPr>
        <p:txBody>
          <a:bodyPr>
            <a:noAutofit/>
          </a:bodyPr>
          <a:lstStyle/>
          <a:p>
            <a:pPr marL="182880" indent="0" algn="ctr">
              <a:buNone/>
            </a:pPr>
            <a:r>
              <a:rPr kumimoji="1" lang="ja-JP" altLang="en-US" sz="4000" dirty="0" smtClean="0">
                <a:latin typeface="HG丸ｺﾞｼｯｸM-PRO" panose="020F0600000000000000" pitchFamily="50" charset="-128"/>
                <a:ea typeface="HG丸ｺﾞｼｯｸM-PRO" panose="020F0600000000000000" pitchFamily="50" charset="-128"/>
              </a:rPr>
              <a:t>避難行動要支援者支援事業 説明会</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p:txBody>
          <a:bodyPr/>
          <a:lstStyle/>
          <a:p>
            <a:r>
              <a:rPr lang="ja-JP" altLang="en-US" dirty="0" smtClean="0">
                <a:solidFill>
                  <a:srgbClr val="6076B4">
                    <a:lumMod val="50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和泉市　福祉部</a:t>
            </a:r>
            <a:r>
              <a:rPr lang="ja-JP" altLang="en-US" dirty="0">
                <a:solidFill>
                  <a:srgbClr val="6076B4">
                    <a:lumMod val="50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福祉総務課</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2D0986E3-F64A-40BB-A730-C612C2FDE859}" type="slidenum">
              <a:rPr lang="ja-JP" altLang="en-US" smtClean="0"/>
              <a:pPr/>
              <a:t>1</a:t>
            </a:fld>
            <a:endParaRPr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0024" y="3789040"/>
            <a:ext cx="3384376" cy="2256250"/>
          </a:xfrm>
          <a:prstGeom prst="rect">
            <a:avLst/>
          </a:prstGeom>
        </p:spPr>
      </p:pic>
    </p:spTree>
    <p:extLst>
      <p:ext uri="{BB962C8B-B14F-4D97-AF65-F5344CB8AC3E}">
        <p14:creationId xmlns:p14="http://schemas.microsoft.com/office/powerpoint/2010/main" val="23350634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今回掲載されている対象者</a:t>
            </a:r>
            <a:endParaRPr kumimoji="1"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noAutofit/>
          </a:bodyPr>
          <a:lstStyle/>
          <a:p>
            <a:pPr marL="0" indent="0">
              <a:buNone/>
            </a:pP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対象者は</a:t>
            </a:r>
            <a:r>
              <a:rPr kumimoji="1"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次の①②③のすべての</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条件に該当する方</a:t>
            </a:r>
            <a:endParaRPr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kumimoji="1"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①</a:t>
            </a:r>
            <a:r>
              <a:rPr lang="ja-JP" altLang="en-US"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令和６年</a:t>
            </a:r>
            <a:r>
              <a:rPr lang="ja-JP" altLang="en-US" b="1" dirty="0">
                <a:latin typeface="HG丸ｺﾞｼｯｸM-PRO" panose="020F0600000000000000" pitchFamily="50" charset="-128"/>
                <a:ea typeface="HG丸ｺﾞｼｯｸM-PRO" panose="020F0600000000000000" pitchFamily="50" charset="-128"/>
                <a:cs typeface="メイリオ" panose="020B0604030504040204" pitchFamily="50" charset="-128"/>
              </a:rPr>
              <a:t>２月</a:t>
            </a:r>
            <a:r>
              <a:rPr lang="ja-JP" altLang="en-US"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２９日</a:t>
            </a:r>
            <a:r>
              <a:rPr lang="ja-JP" altLang="en-US" b="1" dirty="0">
                <a:latin typeface="HG丸ｺﾞｼｯｸM-PRO" panose="020F0600000000000000" pitchFamily="50" charset="-128"/>
                <a:ea typeface="HG丸ｺﾞｼｯｸM-PRO" panose="020F0600000000000000" pitchFamily="50" charset="-128"/>
                <a:cs typeface="メイリオ" panose="020B0604030504040204" pitchFamily="50" charset="-128"/>
              </a:rPr>
              <a:t>時点</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で避難行動要支援者</a:t>
            </a:r>
            <a:endParaRPr lang="ja-JP"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②</a:t>
            </a:r>
            <a:r>
              <a:rPr lang="ja-JP" altLang="en-US"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令和６年５月２０日</a:t>
            </a:r>
            <a:r>
              <a:rPr lang="ja-JP" altLang="en-US" b="1" dirty="0">
                <a:latin typeface="HG丸ｺﾞｼｯｸM-PRO" panose="020F0600000000000000" pitchFamily="50" charset="-128"/>
                <a:ea typeface="HG丸ｺﾞｼｯｸM-PRO" panose="020F0600000000000000" pitchFamily="50" charset="-128"/>
                <a:cs typeface="メイリオ" panose="020B0604030504040204" pitchFamily="50" charset="-128"/>
              </a:rPr>
              <a:t>まで</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に地域への情報提供に</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同意</a:t>
            </a:r>
            <a:endParaRPr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③</a:t>
            </a:r>
            <a:r>
              <a:rPr lang="ja-JP" altLang="en-US"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令和６年５月２０日</a:t>
            </a:r>
            <a:r>
              <a:rPr lang="ja-JP" altLang="en-US" b="1" dirty="0">
                <a:latin typeface="HG丸ｺﾞｼｯｸM-PRO" panose="020F0600000000000000" pitchFamily="50" charset="-128"/>
                <a:ea typeface="HG丸ｺﾞｼｯｸM-PRO" panose="020F0600000000000000" pitchFamily="50" charset="-128"/>
                <a:cs typeface="メイリオ" panose="020B0604030504040204" pitchFamily="50" charset="-128"/>
              </a:rPr>
              <a:t>時点で死亡・転出されていない方</a:t>
            </a:r>
            <a:endParaRPr lang="ja-JP"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ja-JP"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Font typeface="Symbol" pitchFamily="18" charset="2"/>
              <a:buNone/>
            </a:pP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対象者（要支援者）</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を地域の</a:t>
            </a:r>
            <a:r>
              <a:rPr lang="ja-JP" altLang="en-US" b="1" u="wavyHeavy"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支援者エリアごと</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に</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まとめて、</a:t>
            </a:r>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Font typeface="Symbol" pitchFamily="18" charset="2"/>
              <a:buNone/>
            </a:pP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台帳を作成して</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います。</a:t>
            </a:r>
            <a:endParaRPr kumimoji="1"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6" name="スライド番号プレースホルダー 5"/>
          <p:cNvSpPr>
            <a:spLocks noGrp="1"/>
          </p:cNvSpPr>
          <p:nvPr>
            <p:ph type="sldNum" sz="quarter" idx="12"/>
          </p:nvPr>
        </p:nvSpPr>
        <p:spPr/>
        <p:txBody>
          <a:bodyPr/>
          <a:lstStyle/>
          <a:p>
            <a:fld id="{897D9FC3-4849-4731-94C3-ED8EDB764205}" type="slidenum">
              <a:rPr kumimoji="1" lang="ja-JP" altLang="en-US" smtClean="0"/>
              <a:t>10</a:t>
            </a:fld>
            <a:endParaRPr kumimoji="1" lang="ja-JP" altLang="en-US"/>
          </a:p>
        </p:txBody>
      </p:sp>
    </p:spTree>
    <p:extLst>
      <p:ext uri="{BB962C8B-B14F-4D97-AF65-F5344CB8AC3E}">
        <p14:creationId xmlns:p14="http://schemas.microsoft.com/office/powerpoint/2010/main" val="40755076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3200" dirty="0" smtClean="0">
                <a:latin typeface="HG丸ｺﾞｼｯｸM-PRO" panose="020F0600000000000000" pitchFamily="50" charset="-128"/>
                <a:ea typeface="HG丸ｺﾞｼｯｸM-PRO" panose="020F0600000000000000" pitchFamily="50" charset="-128"/>
              </a:rPr>
              <a:t>一覧表</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p:txBody>
          <a:bodyPr/>
          <a:lstStyle/>
          <a:p>
            <a:fld id="{897D9FC3-4849-4731-94C3-ED8EDB764205}" type="slidenum">
              <a:rPr kumimoji="1" lang="ja-JP" altLang="en-US" smtClean="0"/>
              <a:t>11</a:t>
            </a:fld>
            <a:endParaRPr kumimoji="1" lang="ja-JP" altLang="en-US"/>
          </a:p>
        </p:txBody>
      </p:sp>
      <p:sp>
        <p:nvSpPr>
          <p:cNvPr id="4" name="コンテンツ プレースホルダー 7"/>
          <p:cNvSpPr txBox="1">
            <a:spLocks/>
          </p:cNvSpPr>
          <p:nvPr/>
        </p:nvSpPr>
        <p:spPr>
          <a:xfrm>
            <a:off x="1024468" y="2924944"/>
            <a:ext cx="7408333" cy="352839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ctr">
              <a:buFont typeface="Symbol" pitchFamily="18" charset="2"/>
              <a:buNone/>
            </a:pPr>
            <a:endParaRPr lang="ja-JP" altLang="en-US" sz="4000" dirty="0"/>
          </a:p>
        </p:txBody>
      </p:sp>
      <p:graphicFrame>
        <p:nvGraphicFramePr>
          <p:cNvPr id="2" name="表 1"/>
          <p:cNvGraphicFramePr>
            <a:graphicFrameLocks noGrp="1"/>
          </p:cNvGraphicFramePr>
          <p:nvPr>
            <p:extLst>
              <p:ext uri="{D42A27DB-BD31-4B8C-83A1-F6EECF244321}">
                <p14:modId xmlns:p14="http://schemas.microsoft.com/office/powerpoint/2010/main" val="2568964840"/>
              </p:ext>
            </p:extLst>
          </p:nvPr>
        </p:nvGraphicFramePr>
        <p:xfrm>
          <a:off x="552170" y="1628801"/>
          <a:ext cx="8052277" cy="4824538"/>
        </p:xfrm>
        <a:graphic>
          <a:graphicData uri="http://schemas.openxmlformats.org/drawingml/2006/table">
            <a:tbl>
              <a:tblPr/>
              <a:tblGrid>
                <a:gridCol w="956346">
                  <a:extLst>
                    <a:ext uri="{9D8B030D-6E8A-4147-A177-3AD203B41FA5}">
                      <a16:colId xmlns="" xmlns:a16="http://schemas.microsoft.com/office/drawing/2014/main" val="20000"/>
                    </a:ext>
                  </a:extLst>
                </a:gridCol>
                <a:gridCol w="209831">
                  <a:extLst>
                    <a:ext uri="{9D8B030D-6E8A-4147-A177-3AD203B41FA5}">
                      <a16:colId xmlns="" xmlns:a16="http://schemas.microsoft.com/office/drawing/2014/main" val="20001"/>
                    </a:ext>
                  </a:extLst>
                </a:gridCol>
                <a:gridCol w="653705">
                  <a:extLst>
                    <a:ext uri="{9D8B030D-6E8A-4147-A177-3AD203B41FA5}">
                      <a16:colId xmlns="" xmlns:a16="http://schemas.microsoft.com/office/drawing/2014/main" val="20002"/>
                    </a:ext>
                  </a:extLst>
                </a:gridCol>
                <a:gridCol w="968454">
                  <a:extLst>
                    <a:ext uri="{9D8B030D-6E8A-4147-A177-3AD203B41FA5}">
                      <a16:colId xmlns="" xmlns:a16="http://schemas.microsoft.com/office/drawing/2014/main" val="20003"/>
                    </a:ext>
                  </a:extLst>
                </a:gridCol>
                <a:gridCol w="968454">
                  <a:extLst>
                    <a:ext uri="{9D8B030D-6E8A-4147-A177-3AD203B41FA5}">
                      <a16:colId xmlns="" xmlns:a16="http://schemas.microsoft.com/office/drawing/2014/main" val="20004"/>
                    </a:ext>
                  </a:extLst>
                </a:gridCol>
                <a:gridCol w="217901">
                  <a:extLst>
                    <a:ext uri="{9D8B030D-6E8A-4147-A177-3AD203B41FA5}">
                      <a16:colId xmlns="" xmlns:a16="http://schemas.microsoft.com/office/drawing/2014/main" val="20005"/>
                    </a:ext>
                  </a:extLst>
                </a:gridCol>
                <a:gridCol w="314747">
                  <a:extLst>
                    <a:ext uri="{9D8B030D-6E8A-4147-A177-3AD203B41FA5}">
                      <a16:colId xmlns="" xmlns:a16="http://schemas.microsoft.com/office/drawing/2014/main" val="20006"/>
                    </a:ext>
                  </a:extLst>
                </a:gridCol>
                <a:gridCol w="976522">
                  <a:extLst>
                    <a:ext uri="{9D8B030D-6E8A-4147-A177-3AD203B41FA5}">
                      <a16:colId xmlns="" xmlns:a16="http://schemas.microsoft.com/office/drawing/2014/main" val="20007"/>
                    </a:ext>
                  </a:extLst>
                </a:gridCol>
                <a:gridCol w="976522">
                  <a:extLst>
                    <a:ext uri="{9D8B030D-6E8A-4147-A177-3AD203B41FA5}">
                      <a16:colId xmlns="" xmlns:a16="http://schemas.microsoft.com/office/drawing/2014/main" val="20008"/>
                    </a:ext>
                  </a:extLst>
                </a:gridCol>
                <a:gridCol w="685986">
                  <a:extLst>
                    <a:ext uri="{9D8B030D-6E8A-4147-A177-3AD203B41FA5}">
                      <a16:colId xmlns="" xmlns:a16="http://schemas.microsoft.com/office/drawing/2014/main" val="20009"/>
                    </a:ext>
                  </a:extLst>
                </a:gridCol>
                <a:gridCol w="117276">
                  <a:extLst>
                    <a:ext uri="{9D8B030D-6E8A-4147-A177-3AD203B41FA5}">
                      <a16:colId xmlns="" xmlns:a16="http://schemas.microsoft.com/office/drawing/2014/main" val="20010"/>
                    </a:ext>
                  </a:extLst>
                </a:gridCol>
                <a:gridCol w="504148">
                  <a:extLst>
                    <a:ext uri="{9D8B030D-6E8A-4147-A177-3AD203B41FA5}">
                      <a16:colId xmlns="" xmlns:a16="http://schemas.microsoft.com/office/drawing/2014/main" val="20011"/>
                    </a:ext>
                  </a:extLst>
                </a:gridCol>
                <a:gridCol w="228481">
                  <a:extLst>
                    <a:ext uri="{9D8B030D-6E8A-4147-A177-3AD203B41FA5}">
                      <a16:colId xmlns="" xmlns:a16="http://schemas.microsoft.com/office/drawing/2014/main" val="20012"/>
                    </a:ext>
                  </a:extLst>
                </a:gridCol>
                <a:gridCol w="273904">
                  <a:extLst>
                    <a:ext uri="{9D8B030D-6E8A-4147-A177-3AD203B41FA5}">
                      <a16:colId xmlns="" xmlns:a16="http://schemas.microsoft.com/office/drawing/2014/main" val="20013"/>
                    </a:ext>
                  </a:extLst>
                </a:gridCol>
              </a:tblGrid>
              <a:tr h="341446">
                <a:tc gridSpan="4">
                  <a:txBody>
                    <a:bodyPr/>
                    <a:lstStyle/>
                    <a:p>
                      <a:pPr algn="l" fontAlgn="ctr"/>
                      <a:r>
                        <a:rPr lang="zh-TW" altLang="en-US" sz="1200" b="1" i="0" u="none" strike="noStrike" dirty="0">
                          <a:solidFill>
                            <a:srgbClr val="000000"/>
                          </a:solidFill>
                          <a:effectLst/>
                          <a:latin typeface="ＭＳ Ｐゴシック"/>
                        </a:rPr>
                        <a:t>■</a:t>
                      </a:r>
                      <a:r>
                        <a:rPr lang="zh-TW"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rPr>
                        <a:t>避難行動要支援者一覧</a:t>
                      </a: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0"/>
                  </a:ext>
                </a:extLst>
              </a:tr>
              <a:tr h="237088">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ふりがな</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性</a:t>
                      </a:r>
                      <a:b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別</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生年月日</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１連絡先</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endParaRPr kumimoji="1" lang="ja-JP" altLang="en-US"/>
                    </a:p>
                  </a:txBody>
                  <a:tcPr/>
                </a:tc>
                <a:tc rowSpan="2">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同</a:t>
                      </a:r>
                      <a:b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意</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２</a:t>
                      </a:r>
                      <a:b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支援</a:t>
                      </a:r>
                      <a:b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区分</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7">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住　　所</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1"/>
                  </a:ext>
                </a:extLst>
              </a:tr>
              <a:tr h="325486">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氏　　名</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年　　齢</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小学校区</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町会・自治会等</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民生委員</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ctr" fontAlgn="ctr"/>
                      <a:endParaRPr lang="ja-JP" altLang="en-US" sz="1100" b="0" i="0" u="none" strike="noStrike" dirty="0">
                        <a:solidFill>
                          <a:srgbClr val="000000"/>
                        </a:solidFill>
                        <a:effectLst/>
                        <a:latin typeface="ＭＳ Ｐゴシック"/>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消防団</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l" fontAlgn="ctr"/>
                      <a:endParaRPr lang="ja-JP" altLang="en-US" sz="1050" b="0" i="0" u="none" strike="noStrike" dirty="0">
                        <a:solidFill>
                          <a:srgbClr val="000000"/>
                        </a:solidFill>
                        <a:effectLst/>
                        <a:latin typeface="ＭＳ Ｐゴシック"/>
                      </a:endParaRP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68699">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いずみ たろう</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男</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T15.1.1</a:t>
                      </a:r>
                      <a:endParaRPr lang="ja-JP" altLang="en-US" sz="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①</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0725-</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4">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有</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4">
                  <a:txBody>
                    <a:bodyPr/>
                    <a:lstStyle/>
                    <a:p>
                      <a:pPr algn="ctr" fontAlgn="ctr"/>
                      <a:r>
                        <a:rPr 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Ｄ</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gridSpan="7">
                  <a:txBody>
                    <a:bodyPr/>
                    <a:lstStyle/>
                    <a:p>
                      <a:pPr algn="l" fontAlgn="ctr"/>
                      <a:r>
                        <a:rPr lang="zh-CN"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和泉市府中町二丁目７番５号</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 xmlns:a16="http://schemas.microsoft.com/office/drawing/2014/main" val="10003"/>
                  </a:ext>
                </a:extLst>
              </a:tr>
              <a:tr h="268699">
                <a:tc rowSpan="3">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和泉 太郎</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②</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090-</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 xmlns:a16="http://schemas.microsoft.com/office/drawing/2014/main" val="10004"/>
                  </a:ext>
                </a:extLst>
              </a:tr>
              <a:tr h="26869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③</a:t>
                      </a:r>
                      <a:r>
                        <a:rPr kumimoji="1" lang="en-US" altLang="ja-JP" sz="9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0725-</a:t>
                      </a:r>
                      <a:r>
                        <a:rPr kumimoji="1" lang="ja-JP" altLang="en-US" sz="9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9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9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国府校区</a:t>
                      </a: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国府第</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町会</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gridSpan="2">
                  <a:txBody>
                    <a:bodyPr/>
                    <a:lstStyle/>
                    <a:p>
                      <a:pPr algn="ctr" fontAlgn="ctr"/>
                      <a:endParaRPr lang="en-US" altLang="ja-JP"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泉州花子</a:t>
                      </a:r>
                      <a:endParaRPr lang="en-US" altLang="ja-JP"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ctr"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pPr algn="ctr" fontAlgn="ctr"/>
                      <a:endParaRPr lang="ja-JP" altLang="en-US" sz="1200" b="0" i="0" u="none" strike="noStrike" dirty="0">
                        <a:solidFill>
                          <a:srgbClr val="000000"/>
                        </a:solidFill>
                        <a:effectLst/>
                        <a:latin typeface="ＭＳ Ｐゴシック"/>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gridSpan="2">
                  <a:txBody>
                    <a:bodyPr/>
                    <a:lstStyle/>
                    <a:p>
                      <a:pPr algn="ctr"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第１分団</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pPr algn="ctr" fontAlgn="ctr"/>
                      <a:endParaRPr lang="ja-JP" altLang="en-US" sz="800" b="0" i="0" u="none" strike="noStrike">
                        <a:solidFill>
                          <a:srgbClr val="000000"/>
                        </a:solidFill>
                        <a:effectLst/>
                        <a:latin typeface="ＭＳ Ｐゴシック"/>
                      </a:endParaRP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9568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97</a:t>
                      </a:r>
                      <a:endPar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④</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@city.osaka-izumi.lg.jp</a:t>
                      </a:r>
                      <a:endParaRPr 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 xmlns:a16="http://schemas.microsoft.com/office/drawing/2014/main" val="10006"/>
                  </a:ext>
                </a:extLst>
              </a:tr>
              <a:tr h="184930">
                <a:tc>
                  <a:txBody>
                    <a:bodyPr/>
                    <a:lstStyle/>
                    <a:p>
                      <a:pPr algn="ctr"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くすのき　みかん</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女</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4">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Ｓ</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15.1.1</a:t>
                      </a:r>
                      <a:endPar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l"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①</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0725-○○-○○○○</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5">
                  <a:txBody>
                    <a:bodyPr/>
                    <a:lstStyle/>
                    <a:p>
                      <a:pPr algn="ctr"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有</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5">
                  <a:txBody>
                    <a:bodyPr/>
                    <a:lstStyle/>
                    <a:p>
                      <a:pPr algn="ctr"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Ｅ</a:t>
                      </a:r>
                      <a:endPar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gridSpan="7">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和泉市府中町四丁目</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99</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番</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99</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号</a:t>
                      </a:r>
                      <a:endPar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extLst>
                  <a:ext uri="{0D108BD9-81ED-4DB2-BD59-A6C34878D82A}">
                    <a16:rowId xmlns="" xmlns:a16="http://schemas.microsoft.com/office/drawing/2014/main" val="10007"/>
                  </a:ext>
                </a:extLst>
              </a:tr>
              <a:tr h="108099">
                <a:tc rowSpan="4">
                  <a:txBody>
                    <a:bodyPr/>
                    <a:lstStyle/>
                    <a:p>
                      <a:pPr algn="ctr"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楠　みかん</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2" vMerge="1">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 xmlns:a16="http://schemas.microsoft.com/office/drawing/2014/main" val="10008"/>
                  </a:ext>
                </a:extLst>
              </a:tr>
              <a:tr h="17424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 xmlns:a16="http://schemas.microsoft.com/office/drawing/2014/main" val="10009"/>
                  </a:ext>
                </a:extLst>
              </a:tr>
              <a:tr h="17688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国府校区</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国府第</a:t>
                      </a:r>
                      <a:r>
                        <a:rPr lang="en-US" altLang="ja-JP"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町会</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gridSpan="2">
                  <a:txBody>
                    <a:bodyPr/>
                    <a:lstStyle/>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古代</a:t>
                      </a:r>
                      <a:r>
                        <a:rPr lang="ja-JP" altLang="en-US" sz="1000" b="0" i="0" u="none" strike="noStrike" dirty="0" err="1" smtClean="0">
                          <a:solidFill>
                            <a:srgbClr val="000000"/>
                          </a:solidFill>
                          <a:effectLst/>
                          <a:latin typeface="HG丸ｺﾞｼｯｸM-PRO" panose="020F0600000000000000" pitchFamily="50" charset="-128"/>
                          <a:ea typeface="HG丸ｺﾞｼｯｸM-PRO" panose="020F0600000000000000" pitchFamily="50" charset="-128"/>
                        </a:rPr>
                        <a:t>ろまん</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endParaRPr kumimoji="1" lang="ja-JP" altLang="en-US"/>
                    </a:p>
                  </a:txBody>
                  <a:tcPr/>
                </a:tc>
                <a:tc rowSpan="2" gridSpan="2">
                  <a:txBody>
                    <a:bodyPr/>
                    <a:lstStyle/>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第</a:t>
                      </a:r>
                      <a:r>
                        <a:rPr lang="en-US" altLang="ja-JP"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分団</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endParaRPr kumimoji="1" lang="ja-JP" altLang="en-US"/>
                    </a:p>
                  </a:txBody>
                  <a:tcPr/>
                </a:tc>
                <a:tc rowSpan="2">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51128">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83</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 xmlns:a16="http://schemas.microsoft.com/office/drawing/2014/main" val="10011"/>
                  </a:ext>
                </a:extLst>
              </a:tr>
              <a:tr h="184930">
                <a:tc>
                  <a:txBody>
                    <a:bodyPr/>
                    <a:lstStyle/>
                    <a:p>
                      <a:pPr algn="ctr"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4">
                  <a:txBody>
                    <a:bodyPr/>
                    <a:lstStyle/>
                    <a:p>
                      <a:pPr algn="ctr" fontAlgn="ctr"/>
                      <a:r>
                        <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7">
                  <a:txBody>
                    <a:bodyPr/>
                    <a:lstStyle/>
                    <a:p>
                      <a:pPr algn="l"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 xmlns:a16="http://schemas.microsoft.com/office/drawing/2014/main" val="10012"/>
                  </a:ext>
                </a:extLst>
              </a:tr>
              <a:tr h="184930">
                <a:tc rowSpan="3">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 xmlns:a16="http://schemas.microsoft.com/office/drawing/2014/main" val="10013"/>
                  </a:ext>
                </a:extLst>
              </a:tr>
              <a:tr h="18493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fontAlgn="ct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fontAlgn="ctr"/>
                      <a:endPar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18493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 xmlns:a16="http://schemas.microsoft.com/office/drawing/2014/main" val="10015"/>
                  </a:ext>
                </a:extLst>
              </a:tr>
              <a:tr h="853755">
                <a:tc gridSpan="14">
                  <a:txBody>
                    <a:bodyPr/>
                    <a:lstStyle/>
                    <a:p>
                      <a:pPr algn="l" fontAlgn="ct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１連絡先　　　 　①電話番号　　②携帯電話番号　　③ＦＡＸ番号　　④メールアドレス</a:t>
                      </a:r>
                    </a:p>
                    <a:p>
                      <a:pPr algn="l" fontAlgn="ct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２支援区分　　　Ａ：</a:t>
                      </a:r>
                      <a:r>
                        <a:rPr lang="ja-JP" altLang="en-US" sz="900" b="0" i="0" u="none" strike="noStrike" dirty="0" err="1">
                          <a:solidFill>
                            <a:srgbClr val="000000"/>
                          </a:solidFill>
                          <a:effectLst/>
                          <a:latin typeface="HG丸ｺﾞｼｯｸM-PRO" panose="020F0600000000000000" pitchFamily="50" charset="-128"/>
                          <a:ea typeface="HG丸ｺﾞｼｯｸM-PRO" panose="020F0600000000000000" pitchFamily="50" charset="-128"/>
                        </a:rPr>
                        <a:t>身体障がい</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者手帳</a:t>
                      </a: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級・</a:t>
                      </a: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級　　Ｂ：療育手帳Ａ　　Ｃ：</a:t>
                      </a:r>
                      <a:r>
                        <a:rPr lang="ja-JP" altLang="en-US" sz="900" b="0" i="0" u="none" strike="noStrike" dirty="0" err="1">
                          <a:solidFill>
                            <a:srgbClr val="000000"/>
                          </a:solidFill>
                          <a:effectLst/>
                          <a:latin typeface="HG丸ｺﾞｼｯｸM-PRO" panose="020F0600000000000000" pitchFamily="50" charset="-128"/>
                          <a:ea typeface="HG丸ｺﾞｼｯｸM-PRO" panose="020F0600000000000000" pitchFamily="50" charset="-128"/>
                        </a:rPr>
                        <a:t>精神障がい</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者保健福祉手帳１級　　</a:t>
                      </a:r>
                      <a:endPar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900" b="0" i="0" u="none" strike="noStrike" baseline="0" dirty="0" smtClean="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Ｄ</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：要介護認定３・４・５　　Ｅ：推薦のあった者　　Ｆ：安否確認登録者</a:t>
                      </a:r>
                    </a:p>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ただし、複数に該当する場合は、表示順をＦ・Ｅ・Ｄ・Ａ・Ｂ・Ｃとする。</a:t>
                      </a:r>
                    </a:p>
                  </a:txBody>
                  <a:tcPr marL="5770" marR="5770" marT="577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050" b="0" i="0" u="none" strike="noStrike" dirty="0">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pPr algn="l" fontAlgn="ctr"/>
                      <a:endParaRPr lang="ja-JP" altLang="en-US" sz="1050" b="0" i="0" u="none" strike="noStrike" dirty="0">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pPr algn="l" fontAlgn="ctr"/>
                      <a:endParaRPr lang="ja-JP" altLang="en-US" sz="1050" b="0" i="0" u="none" strike="noStrike">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pPr algn="l" fontAlgn="ctr"/>
                      <a:endParaRPr lang="ja-JP" altLang="en-US" sz="1050" b="0" i="0" u="none" strike="noStrike">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endParaRPr kumimoji="1" lang="ja-JP" altLang="en-US"/>
                    </a:p>
                  </a:txBody>
                  <a:tcPr/>
                </a:tc>
                <a:tc hMerge="1">
                  <a:txBody>
                    <a:bodyPr/>
                    <a:lstStyle/>
                    <a:p>
                      <a:pPr algn="ctr" fontAlgn="ctr"/>
                      <a:endParaRPr lang="ja-JP" altLang="en-US" sz="800" b="0" i="0" u="none" strike="noStrike">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endParaRPr kumimoji="1" lang="ja-JP" altLang="en-US"/>
                    </a:p>
                  </a:txBody>
                  <a:tcPr/>
                </a:tc>
                <a:extLst>
                  <a:ext uri="{0D108BD9-81ED-4DB2-BD59-A6C34878D82A}">
                    <a16:rowId xmlns="" xmlns:a16="http://schemas.microsoft.com/office/drawing/2014/main" val="10016"/>
                  </a:ext>
                </a:extLst>
              </a:tr>
              <a:tr h="229975">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dirty="0">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gridSpan="2">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endParaRPr kumimoji="1" lang="ja-JP" altLang="en-US"/>
                    </a:p>
                  </a:txBody>
                  <a:tcPr/>
                </a:tc>
                <a:tc gridSpan="2">
                  <a:txBody>
                    <a:bodyPr/>
                    <a:lstStyle/>
                    <a:p>
                      <a:pPr algn="l" fontAlgn="ctr"/>
                      <a:endParaRPr lang="ja-JP" altLang="en-US" sz="1200" b="0" i="0" u="none" strike="noStrike" dirty="0">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endParaRPr kumimoji="1" lang="ja-JP" altLang="en-US"/>
                    </a:p>
                  </a:txBody>
                  <a:tcPr/>
                </a:tc>
                <a:extLst>
                  <a:ext uri="{0D108BD9-81ED-4DB2-BD59-A6C34878D82A}">
                    <a16:rowId xmlns="" xmlns:a16="http://schemas.microsoft.com/office/drawing/2014/main" val="10017"/>
                  </a:ext>
                </a:extLst>
              </a:tr>
            </a:tbl>
          </a:graphicData>
        </a:graphic>
      </p:graphicFrame>
    </p:spTree>
    <p:extLst>
      <p:ext uri="{BB962C8B-B14F-4D97-AF65-F5344CB8AC3E}">
        <p14:creationId xmlns:p14="http://schemas.microsoft.com/office/powerpoint/2010/main" val="2398799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3200" dirty="0" smtClean="0">
                <a:latin typeface="HG丸ｺﾞｼｯｸM-PRO" panose="020F0600000000000000" pitchFamily="50" charset="-128"/>
                <a:ea typeface="HG丸ｺﾞｼｯｸM-PRO" panose="020F0600000000000000" pitchFamily="50" charset="-128"/>
              </a:rPr>
              <a:t>個票</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2" name="コンテンツ プレースホルダー 1"/>
          <p:cNvSpPr>
            <a:spLocks noGrp="1"/>
          </p:cNvSpPr>
          <p:nvPr>
            <p:ph idx="1"/>
          </p:nvPr>
        </p:nvSpPr>
        <p:spPr>
          <a:xfrm>
            <a:off x="457200" y="1600200"/>
            <a:ext cx="3748392" cy="4876800"/>
          </a:xfrm>
        </p:spPr>
        <p:txBody>
          <a:bodyPr/>
          <a:lstStyle/>
          <a:p>
            <a:pPr marL="0" indent="0">
              <a:buNone/>
            </a:pPr>
            <a:r>
              <a:rPr lang="en-US" altLang="ja-JP" dirty="0" smtClean="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対象者ごとに</a:t>
            </a:r>
            <a:r>
              <a:rPr lang="ja-JP" altLang="en-US" dirty="0" smtClean="0">
                <a:latin typeface="HG丸ｺﾞｼｯｸM-PRO" panose="020F0600000000000000" pitchFamily="50" charset="-128"/>
                <a:ea typeface="HG丸ｺﾞｼｯｸM-PRO" panose="020F0600000000000000" pitchFamily="50" charset="-128"/>
              </a:rPr>
              <a:t>作成≫</a:t>
            </a:r>
            <a:endParaRPr lang="en-US" altLang="ja-JP" dirty="0" smtClean="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氏名</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住所</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連絡先</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避難</a:t>
            </a:r>
            <a:r>
              <a:rPr lang="ja-JP" altLang="en-US" dirty="0">
                <a:latin typeface="HG丸ｺﾞｼｯｸM-PRO" panose="020F0600000000000000" pitchFamily="50" charset="-128"/>
                <a:ea typeface="HG丸ｺﾞｼｯｸM-PRO" panose="020F0600000000000000" pitchFamily="50" charset="-128"/>
              </a:rPr>
              <a:t>支援時の</a:t>
            </a:r>
            <a:r>
              <a:rPr lang="ja-JP" altLang="en-US" dirty="0" smtClean="0">
                <a:latin typeface="HG丸ｺﾞｼｯｸM-PRO" panose="020F0600000000000000" pitchFamily="50" charset="-128"/>
                <a:ea typeface="HG丸ｺﾞｼｯｸM-PRO" panose="020F0600000000000000" pitchFamily="50" charset="-128"/>
              </a:rPr>
              <a:t>配慮事項</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同居</a:t>
            </a:r>
            <a:r>
              <a:rPr lang="ja-JP" altLang="en-US" dirty="0">
                <a:latin typeface="HG丸ｺﾞｼｯｸM-PRO" panose="020F0600000000000000" pitchFamily="50" charset="-128"/>
                <a:ea typeface="HG丸ｺﾞｼｯｸM-PRO" panose="020F0600000000000000" pitchFamily="50" charset="-128"/>
              </a:rPr>
              <a:t>家族の</a:t>
            </a:r>
            <a:r>
              <a:rPr lang="ja-JP" altLang="en-US" dirty="0" smtClean="0">
                <a:latin typeface="HG丸ｺﾞｼｯｸM-PRO" panose="020F0600000000000000" pitchFamily="50" charset="-128"/>
                <a:ea typeface="HG丸ｺﾞｼｯｸM-PRO" panose="020F0600000000000000" pitchFamily="50" charset="-128"/>
              </a:rPr>
              <a:t>人数</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緊急連絡先　等</a:t>
            </a:r>
            <a:r>
              <a:rPr lang="ja-JP" altLang="en-US" dirty="0">
                <a:latin typeface="HG丸ｺﾞｼｯｸM-PRO" panose="020F0600000000000000" pitchFamily="50" charset="-128"/>
                <a:ea typeface="HG丸ｺﾞｼｯｸM-PRO" panose="020F0600000000000000" pitchFamily="50" charset="-128"/>
              </a:rPr>
              <a:t>の</a:t>
            </a:r>
            <a:r>
              <a:rPr lang="ja-JP" altLang="en-US" dirty="0" smtClean="0">
                <a:latin typeface="HG丸ｺﾞｼｯｸM-PRO" panose="020F0600000000000000" pitchFamily="50" charset="-128"/>
                <a:ea typeface="HG丸ｺﾞｼｯｸM-PRO" panose="020F0600000000000000" pitchFamily="50" charset="-128"/>
              </a:rPr>
              <a:t>情報</a:t>
            </a:r>
            <a:endParaRPr lang="en-US" altLang="ja-JP" dirty="0" smtClean="0">
              <a:latin typeface="HG丸ｺﾞｼｯｸM-PRO" panose="020F0600000000000000" pitchFamily="50" charset="-128"/>
              <a:ea typeface="HG丸ｺﾞｼｯｸM-PRO" panose="020F0600000000000000" pitchFamily="50" charset="-128"/>
            </a:endParaRPr>
          </a:p>
          <a:p>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p:txBody>
          <a:bodyPr/>
          <a:lstStyle/>
          <a:p>
            <a:fld id="{897D9FC3-4849-4731-94C3-ED8EDB764205}" type="slidenum">
              <a:rPr kumimoji="1" lang="ja-JP" altLang="en-US" smtClean="0"/>
              <a:t>12</a:t>
            </a:fld>
            <a:endParaRPr kumimoji="1" lang="ja-JP" altLang="en-US"/>
          </a:p>
        </p:txBody>
      </p:sp>
      <p:sp>
        <p:nvSpPr>
          <p:cNvPr id="4" name="コンテンツ プレースホルダー 7"/>
          <p:cNvSpPr txBox="1">
            <a:spLocks/>
          </p:cNvSpPr>
          <p:nvPr/>
        </p:nvSpPr>
        <p:spPr>
          <a:xfrm>
            <a:off x="1024468" y="2924944"/>
            <a:ext cx="7408333" cy="352839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ctr">
              <a:buFont typeface="Symbol" pitchFamily="18" charset="2"/>
              <a:buNone/>
            </a:pPr>
            <a:endParaRPr lang="ja-JP" altLang="en-US" sz="4000" dirty="0"/>
          </a:p>
        </p:txBody>
      </p:sp>
      <p:graphicFrame>
        <p:nvGraphicFramePr>
          <p:cNvPr id="9" name="表 8"/>
          <p:cNvGraphicFramePr>
            <a:graphicFrameLocks noGrp="1" noChangeAspect="1"/>
          </p:cNvGraphicFramePr>
          <p:nvPr>
            <p:extLst>
              <p:ext uri="{D42A27DB-BD31-4B8C-83A1-F6EECF244321}">
                <p14:modId xmlns:p14="http://schemas.microsoft.com/office/powerpoint/2010/main" val="2289693489"/>
              </p:ext>
            </p:extLst>
          </p:nvPr>
        </p:nvGraphicFramePr>
        <p:xfrm>
          <a:off x="4772860" y="620688"/>
          <a:ext cx="3691548" cy="5801556"/>
        </p:xfrm>
        <a:graphic>
          <a:graphicData uri="http://schemas.openxmlformats.org/drawingml/2006/table">
            <a:tbl>
              <a:tblPr/>
              <a:tblGrid>
                <a:gridCol w="738310">
                  <a:extLst>
                    <a:ext uri="{9D8B030D-6E8A-4147-A177-3AD203B41FA5}">
                      <a16:colId xmlns="" xmlns:a16="http://schemas.microsoft.com/office/drawing/2014/main" val="20000"/>
                    </a:ext>
                  </a:extLst>
                </a:gridCol>
                <a:gridCol w="738310">
                  <a:extLst>
                    <a:ext uri="{9D8B030D-6E8A-4147-A177-3AD203B41FA5}">
                      <a16:colId xmlns="" xmlns:a16="http://schemas.microsoft.com/office/drawing/2014/main" val="20001"/>
                    </a:ext>
                  </a:extLst>
                </a:gridCol>
                <a:gridCol w="984413">
                  <a:extLst>
                    <a:ext uri="{9D8B030D-6E8A-4147-A177-3AD203B41FA5}">
                      <a16:colId xmlns="" xmlns:a16="http://schemas.microsoft.com/office/drawing/2014/main" val="20002"/>
                    </a:ext>
                  </a:extLst>
                </a:gridCol>
                <a:gridCol w="123051">
                  <a:extLst>
                    <a:ext uri="{9D8B030D-6E8A-4147-A177-3AD203B41FA5}">
                      <a16:colId xmlns="" xmlns:a16="http://schemas.microsoft.com/office/drawing/2014/main" val="20003"/>
                    </a:ext>
                  </a:extLst>
                </a:gridCol>
                <a:gridCol w="369155">
                  <a:extLst>
                    <a:ext uri="{9D8B030D-6E8A-4147-A177-3AD203B41FA5}">
                      <a16:colId xmlns="" xmlns:a16="http://schemas.microsoft.com/office/drawing/2014/main" val="20004"/>
                    </a:ext>
                  </a:extLst>
                </a:gridCol>
                <a:gridCol w="246103">
                  <a:extLst>
                    <a:ext uri="{9D8B030D-6E8A-4147-A177-3AD203B41FA5}">
                      <a16:colId xmlns="" xmlns:a16="http://schemas.microsoft.com/office/drawing/2014/main" val="20005"/>
                    </a:ext>
                  </a:extLst>
                </a:gridCol>
                <a:gridCol w="369155">
                  <a:extLst>
                    <a:ext uri="{9D8B030D-6E8A-4147-A177-3AD203B41FA5}">
                      <a16:colId xmlns="" xmlns:a16="http://schemas.microsoft.com/office/drawing/2014/main" val="20006"/>
                    </a:ext>
                  </a:extLst>
                </a:gridCol>
                <a:gridCol w="123051">
                  <a:extLst>
                    <a:ext uri="{9D8B030D-6E8A-4147-A177-3AD203B41FA5}">
                      <a16:colId xmlns="" xmlns:a16="http://schemas.microsoft.com/office/drawing/2014/main" val="20007"/>
                    </a:ext>
                  </a:extLst>
                </a:gridCol>
              </a:tblGrid>
              <a:tr h="288032">
                <a:tc gridSpan="8">
                  <a:txBody>
                    <a:bodyPr/>
                    <a:lstStyle/>
                    <a:p>
                      <a:pPr algn="l" fontAlgn="ctr"/>
                      <a:r>
                        <a:rPr lang="zh-TW" altLang="en-US"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■避難行動要支援者登録個票</a:t>
                      </a:r>
                    </a:p>
                  </a:txBody>
                  <a:tcPr marL="5337" marR="5337" marT="533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257878">
                <a:tc>
                  <a:txBody>
                    <a:bodyPr/>
                    <a:lstStyle/>
                    <a:p>
                      <a:pPr algn="ctr" fontAlgn="ctr"/>
                      <a:r>
                        <a:rPr lang="ja-JP" altLang="en-US" sz="600" b="0" i="0" u="none" strike="noStrike">
                          <a:solidFill>
                            <a:srgbClr val="000000"/>
                          </a:solidFill>
                          <a:effectLst/>
                          <a:latin typeface="HG丸ｺﾞｼｯｸM-PRO" panose="020F0600000000000000" pitchFamily="50" charset="-128"/>
                          <a:ea typeface="HG丸ｺﾞｼｯｸM-PRO" panose="020F0600000000000000" pitchFamily="50" charset="-128"/>
                        </a:rPr>
                        <a:t>ふりがな</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いずみ　たろう</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同　　意</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有</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1"/>
                  </a:ext>
                </a:extLst>
              </a:tr>
              <a:tr h="257878">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氏　　名</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  和泉　太郎</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支援区分</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Ｄ</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2"/>
                  </a:ext>
                </a:extLst>
              </a:tr>
              <a:tr h="252821">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生年月日</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大正</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15</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日</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性　　別</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3"/>
                  </a:ext>
                </a:extLst>
              </a:tr>
              <a:tr h="257878">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住　　所</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ja-JP" altLang="en-US" sz="700" b="0" i="0" u="none" strike="noStrike" baseline="0" dirty="0" smtClean="0">
                          <a:solidFill>
                            <a:srgbClr val="000000"/>
                          </a:solidFill>
                          <a:effectLst/>
                          <a:latin typeface="HG丸ｺﾞｼｯｸM-PRO" panose="020F0600000000000000" pitchFamily="50" charset="-128"/>
                          <a:ea typeface="HG丸ｺﾞｼｯｸM-PRO" panose="020F0600000000000000" pitchFamily="50" charset="-128"/>
                        </a:rPr>
                        <a:t>  </a:t>
                      </a:r>
                      <a:r>
                        <a:rPr lang="zh-CN"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和泉市府中町二丁目７番５号</a:t>
                      </a:r>
                      <a:endPar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4"/>
                  </a:ext>
                </a:extLst>
              </a:tr>
              <a:tr h="257878">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電話番号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0725-</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5"/>
                  </a:ext>
                </a:extLst>
              </a:tr>
              <a:tr h="257878">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携帯電話番号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090-</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6"/>
                  </a:ext>
                </a:extLst>
              </a:tr>
              <a:tr h="257878">
                <a:tc>
                  <a:txBody>
                    <a:bodyPr/>
                    <a:lstStyle/>
                    <a:p>
                      <a:pPr algn="ctr" fontAlgn="ctr"/>
                      <a:r>
                        <a:rPr 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ＦＡＸ</a:t>
                      </a: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0725-○○-○○○○</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7"/>
                  </a:ext>
                </a:extLst>
              </a:tr>
              <a:tr h="257878">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メールアドレス</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○○○○@city.osaka-izumi.lg.jp</a:t>
                      </a:r>
                      <a:endParaRPr 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8"/>
                  </a:ext>
                </a:extLst>
              </a:tr>
              <a:tr h="764380">
                <a:tc>
                  <a:txBody>
                    <a:bodyPr/>
                    <a:lstStyle/>
                    <a:p>
                      <a:pPr algn="ctr"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避難支援時の</a:t>
                      </a:r>
                      <a:b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配慮事項</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右片麻痺があり、普段は杖歩行です</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。災害</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時は車いすが必要です。（自宅に車いすあります</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）酸素</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ボンベと薬の持ち出しが必要です。（玄関にまとめて置いてあります</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）難聴</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。右から大きな声で話しかけて下さい</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。月</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・水の９時から１６時はデイサービスで不在です。</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9"/>
                  </a:ext>
                </a:extLst>
              </a:tr>
              <a:tr h="259007">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同居家族の人数</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（本人を除いて）</a:t>
                      </a:r>
                    </a:p>
                  </a:txBody>
                  <a:tcPr marL="5337" marR="5337" marT="53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5337" marR="5337" marT="53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人</a:t>
                      </a:r>
                    </a:p>
                  </a:txBody>
                  <a:tcPr marL="5337" marR="5337" marT="53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10"/>
                  </a:ext>
                </a:extLst>
              </a:tr>
              <a:tr h="257878">
                <a:tc rowSpan="5">
                  <a:txBody>
                    <a:bodyPr/>
                    <a:lstStyle/>
                    <a:p>
                      <a:pPr algn="ctr"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緊急連絡先</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HG丸ｺﾞｼｯｸM-PRO" panose="020F0600000000000000" pitchFamily="50" charset="-128"/>
                          <a:ea typeface="HG丸ｺﾞｼｯｸM-PRO" panose="020F0600000000000000" pitchFamily="50" charset="-128"/>
                        </a:rPr>
                        <a:t>ふりがな</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いずみ　こだい</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11"/>
                  </a:ext>
                </a:extLst>
              </a:tr>
              <a:tr h="259007">
                <a:tc v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氏　　名</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和泉　古代</a:t>
                      </a:r>
                    </a:p>
                  </a:txBody>
                  <a:tcPr marL="5337" marR="5337" marT="53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ご関係（</a:t>
                      </a:r>
                    </a:p>
                  </a:txBody>
                  <a:tcPr marL="5337" marR="5337" marT="53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子</a:t>
                      </a:r>
                    </a:p>
                  </a:txBody>
                  <a:tcPr marL="5337" marR="5337" marT="53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5337" marR="5337" marT="53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57878">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住　　所</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和泉市府中町九丁目</a:t>
                      </a:r>
                      <a:r>
                        <a:rPr lang="en-US" altLang="zh-CN"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77</a:t>
                      </a:r>
                      <a:r>
                        <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番</a:t>
                      </a:r>
                      <a:r>
                        <a:rPr lang="en-US" altLang="zh-CN"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55</a:t>
                      </a:r>
                      <a:r>
                        <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13"/>
                  </a:ext>
                </a:extLst>
              </a:tr>
              <a:tr h="202257">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電話番号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0725-11-2222</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14"/>
                  </a:ext>
                </a:extLst>
              </a:tr>
              <a:tr h="257878">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携帯電話番号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080-9999-8888</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15"/>
                  </a:ext>
                </a:extLst>
              </a:tr>
              <a:tr h="220252">
                <a:tc rowSpan="5">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緊急連絡先</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HG丸ｺﾞｼｯｸM-PRO" panose="020F0600000000000000" pitchFamily="50" charset="-128"/>
                          <a:ea typeface="HG丸ｺﾞｼｯｸM-PRO" panose="020F0600000000000000" pitchFamily="50" charset="-128"/>
                        </a:rPr>
                        <a:t>ふりがな</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いずみ　ろまん</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16"/>
                  </a:ext>
                </a:extLst>
              </a:tr>
              <a:tr h="259007">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氏　　名</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和泉　ロマン</a:t>
                      </a:r>
                    </a:p>
                  </a:txBody>
                  <a:tcPr marL="5337" marR="5337" marT="53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ご関係（</a:t>
                      </a:r>
                    </a:p>
                  </a:txBody>
                  <a:tcPr marL="5337" marR="5337" marT="53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子の妻</a:t>
                      </a:r>
                    </a:p>
                  </a:txBody>
                  <a:tcPr marL="5337" marR="5337" marT="53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5337" marR="5337" marT="53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257878">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住　　所</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和泉市府中町九丁目</a:t>
                      </a:r>
                      <a:r>
                        <a:rPr lang="en-US" altLang="zh-CN"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77</a:t>
                      </a:r>
                      <a:r>
                        <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番</a:t>
                      </a:r>
                      <a:r>
                        <a:rPr lang="en-US" altLang="zh-CN"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55</a:t>
                      </a:r>
                      <a:r>
                        <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18"/>
                  </a:ext>
                </a:extLst>
              </a:tr>
              <a:tr h="202257">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電話番号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0725-11-2222</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19"/>
                  </a:ext>
                </a:extLst>
              </a:tr>
              <a:tr h="257878">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携帯電話番号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20"/>
                  </a:ext>
                </a:extLst>
              </a:tr>
            </a:tbl>
          </a:graphicData>
        </a:graphic>
      </p:graphicFrame>
    </p:spTree>
    <p:extLst>
      <p:ext uri="{BB962C8B-B14F-4D97-AF65-F5344CB8AC3E}">
        <p14:creationId xmlns:p14="http://schemas.microsoft.com/office/powerpoint/2010/main" val="1183664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調査票</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6"/>
          <p:cNvSpPr>
            <a:spLocks noGrp="1"/>
          </p:cNvSpPr>
          <p:nvPr>
            <p:ph idx="1"/>
          </p:nvPr>
        </p:nvSpPr>
        <p:spPr>
          <a:xfrm>
            <a:off x="457200" y="1572580"/>
            <a:ext cx="4042792" cy="4876800"/>
          </a:xfrm>
        </p:spPr>
        <p:txBody>
          <a:bodyPr>
            <a:normAutofit/>
          </a:bodyPr>
          <a:lstStyle/>
          <a:p>
            <a:r>
              <a:rPr lang="ja-JP" altLang="en-US" sz="2000" dirty="0">
                <a:latin typeface="HG丸ｺﾞｼｯｸM-PRO" panose="020F0600000000000000" pitchFamily="50" charset="-128"/>
                <a:ea typeface="HG丸ｺﾞｼｯｸM-PRO" panose="020F0600000000000000" pitchFamily="50" charset="-128"/>
              </a:rPr>
              <a:t>要支援者本人から聴き取った支援に対する</a:t>
            </a:r>
            <a:r>
              <a:rPr lang="ja-JP" altLang="en-US" sz="2000" dirty="0" smtClean="0">
                <a:latin typeface="HG丸ｺﾞｼｯｸM-PRO" panose="020F0600000000000000" pitchFamily="50" charset="-128"/>
                <a:ea typeface="HG丸ｺﾞｼｯｸM-PRO" panose="020F0600000000000000" pitchFamily="50" charset="-128"/>
              </a:rPr>
              <a:t>希望</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他の支援者と支援の方法について打ち合わせした</a:t>
            </a:r>
            <a:r>
              <a:rPr lang="ja-JP" altLang="en-US" sz="2000" dirty="0" smtClean="0">
                <a:latin typeface="HG丸ｺﾞｼｯｸM-PRO" panose="020F0600000000000000" pitchFamily="50" charset="-128"/>
                <a:ea typeface="HG丸ｺﾞｼｯｸM-PRO" panose="020F0600000000000000" pitchFamily="50" charset="-128"/>
              </a:rPr>
              <a:t>こと</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など</a:t>
            </a:r>
            <a:endParaRPr lang="en-US" altLang="ja-JP" sz="2000" dirty="0">
              <a:latin typeface="HG丸ｺﾞｼｯｸM-PRO" panose="020F0600000000000000" pitchFamily="50" charset="-128"/>
              <a:ea typeface="HG丸ｺﾞｼｯｸM-PRO" panose="020F0600000000000000" pitchFamily="50" charset="-128"/>
            </a:endParaRPr>
          </a:p>
          <a:p>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台帳</a:t>
            </a:r>
            <a:r>
              <a:rPr lang="ja-JP" altLang="en-US" sz="2000" dirty="0">
                <a:latin typeface="HG丸ｺﾞｼｯｸM-PRO" panose="020F0600000000000000" pitchFamily="50" charset="-128"/>
                <a:ea typeface="HG丸ｺﾞｼｯｸM-PRO" panose="020F0600000000000000" pitchFamily="50" charset="-128"/>
              </a:rPr>
              <a:t>に載っていない避難支援に必要な情報を残すことが</a:t>
            </a:r>
            <a:r>
              <a:rPr lang="ja-JP" altLang="en-US" sz="2000" dirty="0" smtClean="0">
                <a:latin typeface="HG丸ｺﾞｼｯｸM-PRO" panose="020F0600000000000000" pitchFamily="50" charset="-128"/>
                <a:ea typeface="HG丸ｺﾞｼｯｸM-PRO" panose="020F0600000000000000" pitchFamily="50" charset="-128"/>
              </a:rPr>
              <a:t>できます。</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13</a:t>
            </a:fld>
            <a:endParaRPr kumimoji="1" lang="ja-JP" altLang="en-US"/>
          </a:p>
        </p:txBody>
      </p:sp>
      <p:pic>
        <p:nvPicPr>
          <p:cNvPr id="9" name="図 8"/>
          <p:cNvPicPr>
            <a:picLocks noChangeAspect="1"/>
          </p:cNvPicPr>
          <p:nvPr/>
        </p:nvPicPr>
        <p:blipFill>
          <a:blip r:embed="rId3"/>
          <a:stretch>
            <a:fillRect/>
          </a:stretch>
        </p:blipFill>
        <p:spPr>
          <a:xfrm>
            <a:off x="457200" y="4833552"/>
            <a:ext cx="1118701" cy="1592652"/>
          </a:xfrm>
          <a:prstGeom prst="rect">
            <a:avLst/>
          </a:prstGeom>
        </p:spPr>
      </p:pic>
      <p:pic>
        <p:nvPicPr>
          <p:cNvPr id="5" name="図 4"/>
          <p:cNvPicPr>
            <a:picLocks noChangeAspect="1"/>
          </p:cNvPicPr>
          <p:nvPr/>
        </p:nvPicPr>
        <p:blipFill>
          <a:blip r:embed="rId4"/>
          <a:stretch>
            <a:fillRect/>
          </a:stretch>
        </p:blipFill>
        <p:spPr>
          <a:xfrm>
            <a:off x="4860032" y="788684"/>
            <a:ext cx="3610744" cy="5624904"/>
          </a:xfrm>
          <a:prstGeom prst="rect">
            <a:avLst/>
          </a:prstGeom>
          <a:ln w="3175">
            <a:solidFill>
              <a:schemeClr val="tx1"/>
            </a:solidFill>
          </a:ln>
        </p:spPr>
      </p:pic>
    </p:spTree>
    <p:extLst>
      <p:ext uri="{BB962C8B-B14F-4D97-AF65-F5344CB8AC3E}">
        <p14:creationId xmlns:p14="http://schemas.microsoft.com/office/powerpoint/2010/main" val="2913816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latin typeface="HG丸ｺﾞｼｯｸM-PRO" panose="020F0600000000000000" pitchFamily="50" charset="-128"/>
                <a:ea typeface="HG丸ｺﾞｼｯｸM-PRO" panose="020F0600000000000000" pitchFamily="50" charset="-128"/>
              </a:rPr>
              <a:t>個別支援</a:t>
            </a:r>
            <a:r>
              <a:rPr lang="ja-JP" altLang="en-US" sz="3200" dirty="0" smtClean="0">
                <a:latin typeface="HG丸ｺﾞｼｯｸM-PRO" panose="020F0600000000000000" pitchFamily="50" charset="-128"/>
                <a:ea typeface="HG丸ｺﾞｼｯｸM-PRO" panose="020F0600000000000000" pitchFamily="50" charset="-128"/>
              </a:rPr>
              <a:t>計画</a:t>
            </a:r>
            <a:endParaRPr kumimoji="1" lang="ja-JP" altLang="en-US" sz="3200" dirty="0"/>
          </a:p>
        </p:txBody>
      </p:sp>
      <p:sp>
        <p:nvSpPr>
          <p:cNvPr id="4" name="コンテンツ プレースホルダー 3"/>
          <p:cNvSpPr>
            <a:spLocks noGrp="1"/>
          </p:cNvSpPr>
          <p:nvPr>
            <p:ph idx="1"/>
          </p:nvPr>
        </p:nvSpPr>
        <p:spPr>
          <a:xfrm>
            <a:off x="457200" y="1600200"/>
            <a:ext cx="4114800" cy="4876800"/>
          </a:xfrm>
        </p:spPr>
        <p:txBody>
          <a:bodyPr/>
          <a:lstStyle/>
          <a:p>
            <a:r>
              <a:rPr lang="ja-JP" altLang="en-US" dirty="0">
                <a:solidFill>
                  <a:srgbClr val="292934">
                    <a:lumMod val="90000"/>
                    <a:lumOff val="10000"/>
                  </a:srgbClr>
                </a:solidFill>
                <a:latin typeface="HG丸ｺﾞｼｯｸM-PRO" panose="020F0600000000000000" pitchFamily="50" charset="-128"/>
                <a:ea typeface="HG丸ｺﾞｼｯｸM-PRO" panose="020F0600000000000000" pitchFamily="50" charset="-128"/>
              </a:rPr>
              <a:t>個別支援計画は</a:t>
            </a:r>
            <a:r>
              <a:rPr lang="ja-JP" altLang="ja-JP" dirty="0">
                <a:solidFill>
                  <a:srgbClr val="292934">
                    <a:lumMod val="90000"/>
                    <a:lumOff val="10000"/>
                  </a:srgbClr>
                </a:solidFill>
                <a:latin typeface="HG丸ｺﾞｼｯｸM-PRO" panose="020F0600000000000000" pitchFamily="50" charset="-128"/>
                <a:ea typeface="HG丸ｺﾞｼｯｸM-PRO" panose="020F0600000000000000" pitchFamily="50" charset="-128"/>
              </a:rPr>
              <a:t>避難支援等を円滑におこなうために必要となる詳細な情報を掲載し、要支援者一人ひとりのために作成した計画のこと</a:t>
            </a:r>
            <a:r>
              <a:rPr lang="ja-JP" altLang="en-US" dirty="0">
                <a:solidFill>
                  <a:srgbClr val="292934">
                    <a:lumMod val="90000"/>
                    <a:lumOff val="10000"/>
                  </a:srgbClr>
                </a:solidFill>
                <a:latin typeface="HG丸ｺﾞｼｯｸM-PRO" panose="020F0600000000000000" pitchFamily="50" charset="-128"/>
                <a:ea typeface="HG丸ｺﾞｼｯｸM-PRO" panose="020F0600000000000000" pitchFamily="50" charset="-128"/>
              </a:rPr>
              <a:t>。</a:t>
            </a:r>
            <a:endParaRPr lang="en-US" altLang="ja-JP" dirty="0">
              <a:solidFill>
                <a:srgbClr val="292934">
                  <a:lumMod val="90000"/>
                  <a:lumOff val="10000"/>
                </a:srgbClr>
              </a:solidFill>
              <a:latin typeface="HG丸ｺﾞｼｯｸM-PRO" panose="020F0600000000000000" pitchFamily="50" charset="-128"/>
              <a:ea typeface="HG丸ｺﾞｼｯｸM-PRO" panose="020F0600000000000000" pitchFamily="50" charset="-128"/>
            </a:endParaRPr>
          </a:p>
          <a:p>
            <a:endParaRPr lang="en-US" altLang="ja-JP" dirty="0" smtClean="0">
              <a:solidFill>
                <a:srgbClr val="292934">
                  <a:lumMod val="90000"/>
                  <a:lumOff val="10000"/>
                </a:srgbClr>
              </a:solidFill>
              <a:latin typeface="HG丸ｺﾞｼｯｸM-PRO" panose="020F0600000000000000" pitchFamily="50" charset="-128"/>
              <a:ea typeface="HG丸ｺﾞｼｯｸM-PRO" panose="020F0600000000000000" pitchFamily="50" charset="-128"/>
            </a:endParaRPr>
          </a:p>
          <a:p>
            <a:endParaRPr lang="en-US" altLang="ja-JP" dirty="0">
              <a:solidFill>
                <a:srgbClr val="292934">
                  <a:lumMod val="90000"/>
                  <a:lumOff val="10000"/>
                </a:srgbClr>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smtClean="0">
                <a:solidFill>
                  <a:srgbClr val="292934">
                    <a:lumMod val="90000"/>
                    <a:lumOff val="10000"/>
                  </a:srgbClr>
                </a:solidFill>
                <a:latin typeface="HG丸ｺﾞｼｯｸM-PRO" panose="020F0600000000000000" pitchFamily="50" charset="-128"/>
                <a:ea typeface="HG丸ｺﾞｼｯｸM-PRO" panose="020F0600000000000000" pitchFamily="50" charset="-128"/>
              </a:rPr>
              <a:t>　</a:t>
            </a:r>
            <a:r>
              <a:rPr lang="en-US" altLang="ja-JP" b="1" u="sng" dirty="0" smtClean="0">
                <a:solidFill>
                  <a:srgbClr val="292934">
                    <a:lumMod val="90000"/>
                    <a:lumOff val="10000"/>
                  </a:srgbClr>
                </a:solidFill>
                <a:latin typeface="HG丸ｺﾞｼｯｸM-PRO" panose="020F0600000000000000" pitchFamily="50" charset="-128"/>
                <a:ea typeface="HG丸ｺﾞｼｯｸM-PRO" panose="020F0600000000000000" pitchFamily="50" charset="-128"/>
              </a:rPr>
              <a:t>【</a:t>
            </a:r>
            <a:r>
              <a:rPr lang="ja-JP" altLang="en-US" b="1" u="sng" dirty="0">
                <a:solidFill>
                  <a:srgbClr val="292934">
                    <a:lumMod val="90000"/>
                    <a:lumOff val="10000"/>
                  </a:srgbClr>
                </a:solidFill>
                <a:latin typeface="HG丸ｺﾞｼｯｸM-PRO" panose="020F0600000000000000" pitchFamily="50" charset="-128"/>
                <a:ea typeface="HG丸ｺﾞｼｯｸM-PRO" panose="020F0600000000000000" pitchFamily="50" charset="-128"/>
              </a:rPr>
              <a:t>計画作成の目的</a:t>
            </a:r>
            <a:r>
              <a:rPr lang="en-US" altLang="ja-JP" b="1" u="sng" dirty="0">
                <a:solidFill>
                  <a:srgbClr val="292934">
                    <a:lumMod val="90000"/>
                    <a:lumOff val="10000"/>
                  </a:srgbClr>
                </a:solidFill>
                <a:latin typeface="HG丸ｺﾞｼｯｸM-PRO" panose="020F0600000000000000" pitchFamily="50" charset="-128"/>
                <a:ea typeface="HG丸ｺﾞｼｯｸM-PRO" panose="020F0600000000000000" pitchFamily="50" charset="-128"/>
              </a:rPr>
              <a:t>】</a:t>
            </a:r>
            <a:r>
              <a:rPr lang="ja-JP" altLang="en-US" b="1" u="sng" dirty="0">
                <a:solidFill>
                  <a:srgbClr val="292934">
                    <a:lumMod val="90000"/>
                    <a:lumOff val="10000"/>
                  </a:srgbClr>
                </a:solidFill>
                <a:latin typeface="HG丸ｺﾞｼｯｸM-PRO" panose="020F0600000000000000" pitchFamily="50" charset="-128"/>
                <a:ea typeface="HG丸ｺﾞｼｯｸM-PRO" panose="020F0600000000000000" pitchFamily="50" charset="-128"/>
              </a:rPr>
              <a:t>　　避難支援の実行性を高める</a:t>
            </a:r>
            <a:endParaRPr lang="ja-JP" altLang="ja-JP" b="1" u="sng" dirty="0">
              <a:solidFill>
                <a:srgbClr val="292934">
                  <a:lumMod val="90000"/>
                  <a:lumOff val="10000"/>
                </a:srgbClr>
              </a:solidFill>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3" name="スライド番号プレースホルダー 2"/>
          <p:cNvSpPr>
            <a:spLocks noGrp="1"/>
          </p:cNvSpPr>
          <p:nvPr>
            <p:ph type="sldNum" sz="quarter" idx="12"/>
          </p:nvPr>
        </p:nvSpPr>
        <p:spPr/>
        <p:txBody>
          <a:bodyPr/>
          <a:lstStyle/>
          <a:p>
            <a:fld id="{897D9FC3-4849-4731-94C3-ED8EDB764205}" type="slidenum">
              <a:rPr kumimoji="1" lang="ja-JP" altLang="en-US" smtClean="0"/>
              <a:t>14</a:t>
            </a:fld>
            <a:endParaRPr kumimoji="1" lang="ja-JP" altLang="en-US"/>
          </a:p>
        </p:txBody>
      </p:sp>
      <p:pic>
        <p:nvPicPr>
          <p:cNvPr id="11" name="コンテンツ プレースホルダー 4"/>
          <p:cNvPicPr>
            <a:picLocks noChangeAspect="1"/>
          </p:cNvPicPr>
          <p:nvPr/>
        </p:nvPicPr>
        <p:blipFill>
          <a:blip r:embed="rId3"/>
          <a:stretch>
            <a:fillRect/>
          </a:stretch>
        </p:blipFill>
        <p:spPr>
          <a:xfrm>
            <a:off x="4781925" y="764704"/>
            <a:ext cx="3904875" cy="5544616"/>
          </a:xfrm>
          <a:prstGeom prst="rect">
            <a:avLst/>
          </a:prstGeom>
        </p:spPr>
      </p:pic>
    </p:spTree>
    <p:extLst>
      <p:ext uri="{BB962C8B-B14F-4D97-AF65-F5344CB8AC3E}">
        <p14:creationId xmlns:p14="http://schemas.microsoft.com/office/powerpoint/2010/main" val="3200734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Autofit/>
          </a:bodyPr>
          <a:lstStyle/>
          <a:p>
            <a:r>
              <a:rPr kumimoji="1" lang="en-US" altLang="ja-JP" sz="4800" dirty="0" smtClean="0"/>
              <a:t/>
            </a:r>
            <a:br>
              <a:rPr kumimoji="1" lang="en-US" altLang="ja-JP" sz="4800" dirty="0" smtClean="0"/>
            </a:br>
            <a:r>
              <a:rPr lang="ja-JP" altLang="en-US" sz="3200" dirty="0" smtClean="0">
                <a:latin typeface="HG丸ｺﾞｼｯｸM-PRO" panose="020F0600000000000000" pitchFamily="50" charset="-128"/>
                <a:ea typeface="HG丸ｺﾞｼｯｸM-PRO" panose="020F0600000000000000" pitchFamily="50" charset="-128"/>
              </a:rPr>
              <a:t>地図</a:t>
            </a:r>
            <a:r>
              <a:rPr lang="ja-JP" altLang="en-US" sz="3200" dirty="0">
                <a:latin typeface="HG丸ｺﾞｼｯｸM-PRO" panose="020F0600000000000000" pitchFamily="50" charset="-128"/>
                <a:ea typeface="HG丸ｺﾞｼｯｸM-PRO" panose="020F0600000000000000" pitchFamily="50" charset="-128"/>
              </a:rPr>
              <a:t>（参考図</a:t>
            </a:r>
            <a:r>
              <a:rPr lang="ja-JP" altLang="en-US" sz="3200" dirty="0" smtClean="0">
                <a:latin typeface="HG丸ｺﾞｼｯｸM-PRO" panose="020F0600000000000000" pitchFamily="50" charset="-128"/>
                <a:ea typeface="HG丸ｺﾞｼｯｸM-PRO" panose="020F0600000000000000" pitchFamily="50" charset="-128"/>
              </a:rPr>
              <a:t>）</a:t>
            </a:r>
            <a:r>
              <a:rPr kumimoji="1" lang="en-US" altLang="ja-JP" sz="3200" dirty="0" smtClean="0">
                <a:latin typeface="HG丸ｺﾞｼｯｸM-PRO" panose="020F0600000000000000" pitchFamily="50" charset="-128"/>
                <a:ea typeface="HG丸ｺﾞｼｯｸM-PRO" panose="020F0600000000000000" pitchFamily="50" charset="-128"/>
              </a:rPr>
              <a:t/>
            </a:r>
            <a:br>
              <a:rPr kumimoji="1" lang="en-US" altLang="ja-JP" sz="3200" dirty="0" smtClean="0">
                <a:latin typeface="HG丸ｺﾞｼｯｸM-PRO" panose="020F0600000000000000" pitchFamily="50" charset="-128"/>
                <a:ea typeface="HG丸ｺﾞｼｯｸM-PRO" panose="020F0600000000000000" pitchFamily="50" charset="-128"/>
              </a:rPr>
            </a:br>
            <a:endParaRPr kumimoji="1" lang="ja-JP" altLang="en-US" sz="5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15</a:t>
            </a:fld>
            <a:endParaRPr kumimoji="1" lang="ja-JP" altLang="en-US"/>
          </a:p>
        </p:txBody>
      </p:sp>
      <p:pic>
        <p:nvPicPr>
          <p:cNvPr id="2" name="図 1"/>
          <p:cNvPicPr>
            <a:picLocks noChangeAspect="1"/>
          </p:cNvPicPr>
          <p:nvPr/>
        </p:nvPicPr>
        <p:blipFill>
          <a:blip r:embed="rId3"/>
          <a:stretch>
            <a:fillRect/>
          </a:stretch>
        </p:blipFill>
        <p:spPr>
          <a:xfrm>
            <a:off x="1043608" y="1362474"/>
            <a:ext cx="7131809" cy="5041068"/>
          </a:xfrm>
          <a:prstGeom prst="rect">
            <a:avLst/>
          </a:prstGeom>
        </p:spPr>
      </p:pic>
    </p:spTree>
    <p:extLst>
      <p:ext uri="{BB962C8B-B14F-4D97-AF65-F5344CB8AC3E}">
        <p14:creationId xmlns:p14="http://schemas.microsoft.com/office/powerpoint/2010/main" val="22221141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個人情報の保護</a:t>
            </a:r>
            <a:endParaRPr kumimoji="1"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 name="コンテンツ プレースホルダー 1"/>
          <p:cNvSpPr>
            <a:spLocks noGrp="1"/>
          </p:cNvSpPr>
          <p:nvPr>
            <p:ph idx="1"/>
          </p:nvPr>
        </p:nvSpPr>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同意</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台帳</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には大切な個人情報が掲載されていますので適切に管理してください。</a:t>
            </a:r>
            <a:endParaRPr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必要以上の複製、複写は行わないで下さい。</a:t>
            </a:r>
            <a:endParaRPr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同意台帳の受取者が変わった場合も、取り扱い方法について引継ぎを行って下さい。</a:t>
            </a:r>
            <a:endParaRPr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同意台帳を元に知り得た情報を第三者に漏らさないで下さい。</a:t>
            </a:r>
            <a:r>
              <a:rPr lang="ja-JP" altLang="en-US" dirty="0">
                <a:latin typeface="HG丸ｺﾞｼｯｸM-PRO" panose="020F0600000000000000" pitchFamily="50" charset="-128"/>
                <a:ea typeface="HG丸ｺﾞｼｯｸM-PRO" panose="020F0600000000000000" pitchFamily="50" charset="-128"/>
              </a:rPr>
              <a:t>自身が支援の担当から外れた後や事業において当該情報を利用しなくなった後も同様です。</a:t>
            </a:r>
            <a:endParaRPr lang="en-US" altLang="ja-JP" dirty="0">
              <a:latin typeface="HG丸ｺﾞｼｯｸM-PRO" panose="020F0600000000000000" pitchFamily="50" charset="-128"/>
              <a:ea typeface="HG丸ｺﾞｼｯｸM-PRO" panose="020F0600000000000000" pitchFamily="50" charset="-128"/>
            </a:endParaRPr>
          </a:p>
          <a:p>
            <a:endPar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16</a:t>
            </a:fld>
            <a:endParaRPr kumimoji="1" lang="ja-JP" altLang="en-US"/>
          </a:p>
        </p:txBody>
      </p:sp>
    </p:spTree>
    <p:extLst>
      <p:ext uri="{BB962C8B-B14F-4D97-AF65-F5344CB8AC3E}">
        <p14:creationId xmlns:p14="http://schemas.microsoft.com/office/powerpoint/2010/main" val="37604883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a:xfrm>
            <a:off x="611560" y="3140968"/>
            <a:ext cx="6696744" cy="990600"/>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台帳を活用した地域での</a:t>
            </a:r>
            <a:r>
              <a:rPr lang="ja-JP" altLang="en-US" sz="2400" dirty="0" smtClean="0">
                <a:latin typeface="HG丸ｺﾞｼｯｸM-PRO" panose="020F0600000000000000" pitchFamily="50" charset="-128"/>
                <a:ea typeface="HG丸ｺﾞｼｯｸM-PRO" panose="020F0600000000000000" pitchFamily="50" charset="-128"/>
              </a:rPr>
              <a:t>取組みに</a:t>
            </a:r>
            <a:r>
              <a:rPr lang="ja-JP" altLang="en-US" sz="2400" dirty="0">
                <a:latin typeface="HG丸ｺﾞｼｯｸM-PRO" panose="020F0600000000000000" pitchFamily="50" charset="-128"/>
                <a:ea typeface="HG丸ｺﾞｼｯｸM-PRO" panose="020F0600000000000000" pitchFamily="50" charset="-128"/>
              </a:rPr>
              <a:t>ついて</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2D0986E3-F64A-40BB-A730-C612C2FDE859}" type="slidenum">
              <a:rPr lang="ja-JP" altLang="en-US" smtClean="0"/>
              <a:pPr/>
              <a:t>17</a:t>
            </a:fld>
            <a:endParaRPr lang="ja-JP" altLang="en-US" dirty="0"/>
          </a:p>
        </p:txBody>
      </p:sp>
    </p:spTree>
    <p:extLst>
      <p:ext uri="{BB962C8B-B14F-4D97-AF65-F5344CB8AC3E}">
        <p14:creationId xmlns:p14="http://schemas.microsoft.com/office/powerpoint/2010/main" val="3427034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rPr>
              <a:t>支援体制の構築・</a:t>
            </a:r>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取組み</a:t>
            </a:r>
            <a:r>
              <a:rPr kumimoji="1" lang="ja-JP" altLang="en-US" sz="5400" dirty="0" smtClean="0">
                <a:latin typeface="ＭＳ Ｐゴシック" panose="020B0600070205080204" pitchFamily="50" charset="-128"/>
                <a:ea typeface="ＭＳ Ｐゴシック" panose="020B0600070205080204" pitchFamily="50" charset="-128"/>
              </a:rPr>
              <a:t>　　　　　　　　　　　　　　　　　　　　　　　　　　　　　　　　　　　　　　　　　　　　　　</a:t>
            </a:r>
            <a:endParaRPr kumimoji="1" lang="ja-JP" altLang="en-US" sz="27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897D9FC3-4849-4731-94C3-ED8EDB764205}" type="slidenum">
              <a:rPr kumimoji="1" lang="ja-JP" altLang="en-US" smtClean="0"/>
              <a:t>18</a:t>
            </a:fld>
            <a:endParaRPr kumimoji="1" lang="ja-JP" altLang="en-US"/>
          </a:p>
        </p:txBody>
      </p:sp>
      <p:sp>
        <p:nvSpPr>
          <p:cNvPr id="12" name="タイトル 2"/>
          <p:cNvSpPr txBox="1">
            <a:spLocks/>
          </p:cNvSpPr>
          <p:nvPr/>
        </p:nvSpPr>
        <p:spPr>
          <a:xfrm>
            <a:off x="755576" y="2060848"/>
            <a:ext cx="3610744" cy="45365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700" dirty="0">
              <a:latin typeface="ＭＳ Ｐゴシック" panose="020B0600070205080204" pitchFamily="50" charset="-128"/>
              <a:ea typeface="ＭＳ Ｐゴシック" panose="020B0600070205080204" pitchFamily="50" charset="-128"/>
            </a:endParaRPr>
          </a:p>
        </p:txBody>
      </p:sp>
      <p:sp>
        <p:nvSpPr>
          <p:cNvPr id="4" name="正方形/長方形 3"/>
          <p:cNvSpPr/>
          <p:nvPr/>
        </p:nvSpPr>
        <p:spPr>
          <a:xfrm>
            <a:off x="2735796" y="1542312"/>
            <a:ext cx="3672408" cy="49106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stretch>
            <a:fillRect/>
          </a:stretch>
        </p:blipFill>
        <p:spPr>
          <a:xfrm>
            <a:off x="2967500" y="1705075"/>
            <a:ext cx="3208999" cy="4585154"/>
          </a:xfrm>
          <a:prstGeom prst="rect">
            <a:avLst/>
          </a:prstGeom>
        </p:spPr>
      </p:pic>
    </p:spTree>
    <p:extLst>
      <p:ext uri="{BB962C8B-B14F-4D97-AF65-F5344CB8AC3E}">
        <p14:creationId xmlns:p14="http://schemas.microsoft.com/office/powerpoint/2010/main" val="40562051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latin typeface="HG丸ｺﾞｼｯｸM-PRO" panose="020F0600000000000000" pitchFamily="50" charset="-128"/>
                <a:ea typeface="HG丸ｺﾞｼｯｸM-PRO" panose="020F0600000000000000" pitchFamily="50" charset="-128"/>
              </a:rPr>
              <a:t>Step</a:t>
            </a:r>
            <a:r>
              <a:rPr lang="ja-JP" altLang="en-US" dirty="0" smtClean="0">
                <a:latin typeface="HG丸ｺﾞｼｯｸM-PRO" panose="020F0600000000000000" pitchFamily="50" charset="-128"/>
                <a:ea typeface="HG丸ｺﾞｼｯｸM-PRO" panose="020F0600000000000000" pitchFamily="50" charset="-128"/>
              </a:rPr>
              <a:t>①　要支援者</a:t>
            </a:r>
            <a:r>
              <a:rPr lang="ja-JP" altLang="en-US" dirty="0">
                <a:latin typeface="HG丸ｺﾞｼｯｸM-PRO" panose="020F0600000000000000" pitchFamily="50" charset="-128"/>
                <a:ea typeface="HG丸ｺﾞｼｯｸM-PRO" panose="020F0600000000000000" pitchFamily="50" charset="-128"/>
              </a:rPr>
              <a:t>を把握</a:t>
            </a:r>
            <a:r>
              <a:rPr lang="ja-JP" altLang="en-US" dirty="0" smtClean="0">
                <a:latin typeface="HG丸ｺﾞｼｯｸM-PRO" panose="020F0600000000000000" pitchFamily="50" charset="-128"/>
                <a:ea typeface="HG丸ｺﾞｼｯｸM-PRO" panose="020F0600000000000000" pitchFamily="50" charset="-128"/>
              </a:rPr>
              <a:t>する</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p:txBody>
          <a:bodyPr>
            <a:normAutofit/>
          </a:bodyPr>
          <a:lstStyle/>
          <a:p>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同意台帳の中身を確認</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⇒どこにどんな方が住んでいるのかを確認。</a:t>
            </a:r>
            <a:endParaRPr lang="en-US" altLang="ja-JP" dirty="0" smtClean="0">
              <a:latin typeface="HG丸ｺﾞｼｯｸM-PRO" panose="020F0600000000000000" pitchFamily="50" charset="-128"/>
              <a:ea typeface="HG丸ｺﾞｼｯｸM-PRO" panose="020F0600000000000000" pitchFamily="50" charset="-128"/>
            </a:endParaRPr>
          </a:p>
          <a:p>
            <a:pPr marL="0" lvl="0" indent="0">
              <a:spcBef>
                <a:spcPts val="0"/>
              </a:spcBef>
              <a:buClrTx/>
              <a:buSzTx/>
              <a:buNone/>
              <a:defRPr/>
            </a:pPr>
            <a:r>
              <a:rPr lang="ja-JP" altLang="en-US" dirty="0" smtClean="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既に個別支援計画を作成している人</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　　⇒その他支援に必要な情報も記載があるので</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　　　併せて確認する。</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　確認した情報を活用し、地域の避難支援体制構築の</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参考にしてください。</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19</a:t>
            </a:fld>
            <a:endParaRPr kumimoji="1" lang="ja-JP" altLang="en-US"/>
          </a:p>
        </p:txBody>
      </p:sp>
      <p:pic>
        <p:nvPicPr>
          <p:cNvPr id="10" name="図 9"/>
          <p:cNvPicPr>
            <a:picLocks noChangeAspect="1"/>
          </p:cNvPicPr>
          <p:nvPr/>
        </p:nvPicPr>
        <p:blipFill>
          <a:blip r:embed="rId3"/>
          <a:stretch>
            <a:fillRect/>
          </a:stretch>
        </p:blipFill>
        <p:spPr>
          <a:xfrm flipH="1">
            <a:off x="7709028" y="852487"/>
            <a:ext cx="989112" cy="1495425"/>
          </a:xfrm>
          <a:prstGeom prst="rect">
            <a:avLst/>
          </a:prstGeom>
        </p:spPr>
      </p:pic>
      <p:sp>
        <p:nvSpPr>
          <p:cNvPr id="5" name="正方形/長方形 4"/>
          <p:cNvSpPr/>
          <p:nvPr/>
        </p:nvSpPr>
        <p:spPr>
          <a:xfrm>
            <a:off x="611560" y="5013176"/>
            <a:ext cx="7541840" cy="100811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7787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目次</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p:txBody>
          <a:bodyPr/>
          <a:lstStyle/>
          <a:p>
            <a:endParaRPr lang="en-US" altLang="ja-JP" dirty="0"/>
          </a:p>
          <a:p>
            <a:r>
              <a:rPr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rPr>
              <a:t>避難行動要支援者支援</a:t>
            </a:r>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事業</a:t>
            </a:r>
            <a:r>
              <a:rPr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rPr>
              <a:t>について</a:t>
            </a:r>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（約</a:t>
            </a:r>
            <a:r>
              <a:rPr lang="en-US" altLang="ja-JP"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5</a:t>
            </a:r>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分）　                 </a:t>
            </a:r>
            <a:r>
              <a:rPr lang="en-US" altLang="ja-JP"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P.3</a:t>
            </a:r>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lang="en-US" altLang="ja-JP" sz="20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お渡しした台帳の内容について（約</a:t>
            </a:r>
            <a:r>
              <a:rPr lang="en-US" altLang="ja-JP"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10</a:t>
            </a:r>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分）　               </a:t>
            </a:r>
            <a:r>
              <a:rPr lang="en-US" altLang="ja-JP"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P.8</a:t>
            </a:r>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000" dirty="0"/>
              <a:t>　</a:t>
            </a:r>
            <a:endParaRPr lang="en-US" altLang="ja-JP" sz="2000" dirty="0"/>
          </a:p>
          <a:p>
            <a:r>
              <a:rPr lang="ja-JP" altLang="en-US" sz="2000" dirty="0" smtClean="0">
                <a:latin typeface="HG丸ｺﾞｼｯｸM-PRO" panose="020F0600000000000000" pitchFamily="50" charset="-128"/>
                <a:ea typeface="HG丸ｺﾞｼｯｸM-PRO" panose="020F0600000000000000" pitchFamily="50" charset="-128"/>
              </a:rPr>
              <a:t>台帳を活用した地域での取組みについて（約２０分）    </a:t>
            </a:r>
            <a:r>
              <a:rPr lang="en-US" altLang="ja-JP" sz="2000" dirty="0" smtClean="0">
                <a:latin typeface="HG丸ｺﾞｼｯｸM-PRO" panose="020F0600000000000000" pitchFamily="50" charset="-128"/>
                <a:ea typeface="HG丸ｺﾞｼｯｸM-PRO" panose="020F0600000000000000" pitchFamily="50" charset="-128"/>
              </a:rPr>
              <a:t>P.1</a:t>
            </a:r>
            <a:r>
              <a:rPr lang="ja-JP" altLang="en-US" sz="2000" dirty="0" smtClean="0">
                <a:latin typeface="HG丸ｺﾞｼｯｸM-PRO" panose="020F0600000000000000" pitchFamily="50" charset="-128"/>
                <a:ea typeface="HG丸ｺﾞｼｯｸM-PRO" panose="020F0600000000000000" pitchFamily="50" charset="-128"/>
              </a:rPr>
              <a:t>８～</a:t>
            </a:r>
            <a:endParaRPr lang="en-US" altLang="ja-JP" sz="2000" dirty="0" smtClean="0">
              <a:latin typeface="HG丸ｺﾞｼｯｸM-PRO" panose="020F0600000000000000" pitchFamily="50" charset="-128"/>
              <a:ea typeface="HG丸ｺﾞｼｯｸM-PRO" panose="020F0600000000000000" pitchFamily="50" charset="-128"/>
            </a:endParaRPr>
          </a:p>
          <a:p>
            <a:endParaRPr lang="en-US" altLang="ja-JP" sz="20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2D0986E3-F64A-40BB-A730-C612C2FDE859}" type="slidenum">
              <a:rPr lang="ja-JP" altLang="en-US" smtClean="0"/>
              <a:pPr/>
              <a:t>2</a:t>
            </a:fld>
            <a:endParaRPr lang="ja-JP" altLang="en-US" dirty="0"/>
          </a:p>
        </p:txBody>
      </p:sp>
    </p:spTree>
    <p:extLst>
      <p:ext uri="{BB962C8B-B14F-4D97-AF65-F5344CB8AC3E}">
        <p14:creationId xmlns:p14="http://schemas.microsoft.com/office/powerpoint/2010/main" val="1206734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en-US" altLang="ja-JP" sz="3600" dirty="0">
                <a:latin typeface="HG丸ｺﾞｼｯｸM-PRO" panose="020F0600000000000000" pitchFamily="50" charset="-128"/>
                <a:ea typeface="HG丸ｺﾞｼｯｸM-PRO" panose="020F0600000000000000" pitchFamily="50" charset="-128"/>
              </a:rPr>
              <a:t>Step </a:t>
            </a:r>
            <a:r>
              <a:rPr lang="ja-JP" altLang="en-US" sz="3600" dirty="0" smtClean="0">
                <a:latin typeface="HG丸ｺﾞｼｯｸM-PRO" panose="020F0600000000000000" pitchFamily="50" charset="-128"/>
                <a:ea typeface="HG丸ｺﾞｼｯｸM-PRO" panose="020F0600000000000000" pitchFamily="50" charset="-128"/>
              </a:rPr>
              <a:t>②　</a:t>
            </a:r>
            <a:r>
              <a:rPr lang="ja-JP" altLang="ja-JP" sz="3600" dirty="0" smtClean="0">
                <a:latin typeface="HG丸ｺﾞｼｯｸM-PRO" panose="020F0600000000000000" pitchFamily="50" charset="-128"/>
                <a:ea typeface="HG丸ｺﾞｼｯｸM-PRO" panose="020F0600000000000000" pitchFamily="50" charset="-128"/>
              </a:rPr>
              <a:t>地域</a:t>
            </a:r>
            <a:r>
              <a:rPr lang="ja-JP" altLang="ja-JP" sz="3600" dirty="0">
                <a:latin typeface="HG丸ｺﾞｼｯｸM-PRO" panose="020F0600000000000000" pitchFamily="50" charset="-128"/>
                <a:ea typeface="HG丸ｺﾞｼｯｸM-PRO" panose="020F0600000000000000" pitchFamily="50" charset="-128"/>
              </a:rPr>
              <a:t>の支援体制を</a:t>
            </a:r>
            <a:r>
              <a:rPr lang="ja-JP" altLang="en-US" sz="3600" dirty="0">
                <a:latin typeface="HG丸ｺﾞｼｯｸM-PRO" panose="020F0600000000000000" pitchFamily="50" charset="-128"/>
                <a:ea typeface="HG丸ｺﾞｼｯｸM-PRO" panose="020F0600000000000000" pitchFamily="50" charset="-128"/>
              </a:rPr>
              <a:t>決める</a:t>
            </a:r>
            <a:r>
              <a:rPr kumimoji="1" lang="ja-JP" altLang="en-US" sz="5400" dirty="0" smtClean="0">
                <a:latin typeface="ＭＳ Ｐゴシック" panose="020B0600070205080204" pitchFamily="50" charset="-128"/>
                <a:ea typeface="ＭＳ Ｐゴシック" panose="020B0600070205080204" pitchFamily="50" charset="-128"/>
              </a:rPr>
              <a:t>　　　　　　　　　　　　　　　　　　　　　　　　　　　　　　　　　　　　　　　　　　</a:t>
            </a:r>
            <a:endParaRPr kumimoji="1" lang="ja-JP" altLang="en-US" sz="2700" dirty="0">
              <a:latin typeface="ＭＳ Ｐゴシック" panose="020B0600070205080204" pitchFamily="50" charset="-128"/>
              <a:ea typeface="ＭＳ Ｐゴシック" panose="020B0600070205080204" pitchFamily="50" charset="-128"/>
            </a:endParaRPr>
          </a:p>
        </p:txBody>
      </p:sp>
      <p:sp>
        <p:nvSpPr>
          <p:cNvPr id="2" name="コンテンツ プレースホルダー 1"/>
          <p:cNvSpPr>
            <a:spLocks noGrp="1"/>
          </p:cNvSpPr>
          <p:nvPr>
            <p:ph idx="1"/>
          </p:nvPr>
        </p:nvSpPr>
        <p:spPr/>
        <p:txBody>
          <a:bodyPr>
            <a:noAutofit/>
          </a:bodyPr>
          <a:lstStyle/>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ja-JP" dirty="0" smtClean="0">
                <a:latin typeface="HG丸ｺﾞｼｯｸM-PRO" panose="020F0600000000000000" pitchFamily="50" charset="-128"/>
                <a:ea typeface="HG丸ｺﾞｼｯｸM-PRO" panose="020F0600000000000000" pitchFamily="50" charset="-128"/>
              </a:rPr>
              <a:t>地域</a:t>
            </a:r>
            <a:r>
              <a:rPr lang="ja-JP" altLang="ja-JP" dirty="0">
                <a:latin typeface="HG丸ｺﾞｼｯｸM-PRO" panose="020F0600000000000000" pitchFamily="50" charset="-128"/>
                <a:ea typeface="HG丸ｺﾞｼｯｸM-PRO" panose="020F0600000000000000" pitchFamily="50" charset="-128"/>
              </a:rPr>
              <a:t>における全体的な避難ルールや避難経路など</a:t>
            </a:r>
            <a:r>
              <a:rPr lang="ja-JP" altLang="ja-JP" dirty="0" smtClean="0">
                <a:latin typeface="HG丸ｺﾞｼｯｸM-PRO" panose="020F0600000000000000" pitchFamily="50" charset="-128"/>
                <a:ea typeface="HG丸ｺﾞｼｯｸM-PRO" panose="020F0600000000000000" pitchFamily="50" charset="-128"/>
              </a:rPr>
              <a:t>確認。</a:t>
            </a:r>
            <a:endParaRPr lang="ja-JP" altLang="ja-JP" dirty="0">
              <a:latin typeface="HG丸ｺﾞｼｯｸM-PRO" panose="020F0600000000000000" pitchFamily="50" charset="-128"/>
              <a:ea typeface="HG丸ｺﾞｼｯｸM-PRO" panose="020F0600000000000000" pitchFamily="50" charset="-128"/>
            </a:endParaRPr>
          </a:p>
          <a:p>
            <a:r>
              <a:rPr lang="ja-JP" altLang="ja-JP" dirty="0" smtClean="0">
                <a:latin typeface="HG丸ｺﾞｼｯｸM-PRO" panose="020F0600000000000000" pitchFamily="50" charset="-128"/>
                <a:ea typeface="HG丸ｺﾞｼｯｸM-PRO" panose="020F0600000000000000" pitchFamily="50" charset="-128"/>
              </a:rPr>
              <a:t>取組み</a:t>
            </a:r>
            <a:r>
              <a:rPr lang="ja-JP" altLang="ja-JP" dirty="0">
                <a:latin typeface="HG丸ｺﾞｼｯｸM-PRO" panose="020F0600000000000000" pitchFamily="50" charset="-128"/>
                <a:ea typeface="HG丸ｺﾞｼｯｸM-PRO" panose="020F0600000000000000" pitchFamily="50" charset="-128"/>
              </a:rPr>
              <a:t>の進め方や個人情報の取扱いなどルールを</a:t>
            </a:r>
            <a:r>
              <a:rPr lang="ja-JP" altLang="ja-JP" dirty="0" smtClean="0">
                <a:latin typeface="HG丸ｺﾞｼｯｸM-PRO" panose="020F0600000000000000" pitchFamily="50" charset="-128"/>
                <a:ea typeface="HG丸ｺﾞｼｯｸM-PRO" panose="020F0600000000000000" pitchFamily="50" charset="-128"/>
              </a:rPr>
              <a:t>決め</a:t>
            </a:r>
            <a:r>
              <a:rPr lang="ja-JP" altLang="en-US" dirty="0" smtClean="0">
                <a:latin typeface="HG丸ｺﾞｼｯｸM-PRO" panose="020F0600000000000000" pitchFamily="50" charset="-128"/>
                <a:ea typeface="HG丸ｺﾞｼｯｸM-PRO" panose="020F0600000000000000" pitchFamily="50" charset="-128"/>
              </a:rPr>
              <a:t>る</a:t>
            </a:r>
            <a:r>
              <a:rPr lang="ja-JP" altLang="ja-JP" dirty="0" smtClean="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個人情報に関すること</a:t>
            </a:r>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①個人情報の取扱いルール</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をつくり組織内で共有</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する。</a:t>
            </a:r>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②</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要支援者本人</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に誰に個人情報を共有するか確認する。</a:t>
            </a:r>
            <a:endPar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897D9FC3-4849-4731-94C3-ED8EDB764205}" type="slidenum">
              <a:rPr kumimoji="1" lang="ja-JP" altLang="en-US" smtClean="0"/>
              <a:t>20</a:t>
            </a:fld>
            <a:endParaRPr kumimoji="1" lang="ja-JP" altLang="en-US"/>
          </a:p>
        </p:txBody>
      </p:sp>
      <p:pic>
        <p:nvPicPr>
          <p:cNvPr id="6" name="図 5"/>
          <p:cNvPicPr/>
          <p:nvPr/>
        </p:nvPicPr>
        <p:blipFill>
          <a:blip r:embed="rId3" cstate="print">
            <a:extLst>
              <a:ext uri="{28A0092B-C50C-407E-A947-70E740481C1C}">
                <a14:useLocalDpi xmlns:a14="http://schemas.microsoft.com/office/drawing/2010/main" val="0"/>
              </a:ext>
            </a:extLst>
          </a:blip>
          <a:stretch>
            <a:fillRect/>
          </a:stretch>
        </p:blipFill>
        <p:spPr>
          <a:xfrm>
            <a:off x="6876256" y="3356992"/>
            <a:ext cx="1296144" cy="1345775"/>
          </a:xfrm>
          <a:prstGeom prst="rect">
            <a:avLst/>
          </a:prstGeom>
        </p:spPr>
      </p:pic>
    </p:spTree>
    <p:extLst>
      <p:ext uri="{BB962C8B-B14F-4D97-AF65-F5344CB8AC3E}">
        <p14:creationId xmlns:p14="http://schemas.microsoft.com/office/powerpoint/2010/main" val="747062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en-US" altLang="ja-JP" sz="3600" dirty="0">
                <a:latin typeface="HG丸ｺﾞｼｯｸM-PRO" panose="020F0600000000000000" pitchFamily="50" charset="-128"/>
                <a:ea typeface="HG丸ｺﾞｼｯｸM-PRO" panose="020F0600000000000000" pitchFamily="50" charset="-128"/>
              </a:rPr>
              <a:t>Step </a:t>
            </a:r>
            <a:r>
              <a:rPr lang="ja-JP" altLang="en-US" sz="3600" dirty="0" smtClean="0">
                <a:latin typeface="HG丸ｺﾞｼｯｸM-PRO" panose="020F0600000000000000" pitchFamily="50" charset="-128"/>
                <a:ea typeface="HG丸ｺﾞｼｯｸM-PRO" panose="020F0600000000000000" pitchFamily="50" charset="-128"/>
              </a:rPr>
              <a:t>③　家庭訪問する</a:t>
            </a:r>
            <a:r>
              <a:rPr kumimoji="1" lang="ja-JP" altLang="en-US" sz="5400" dirty="0" smtClean="0">
                <a:latin typeface="HG丸ｺﾞｼｯｸM-PRO" panose="020F0600000000000000" pitchFamily="50" charset="-128"/>
                <a:ea typeface="HG丸ｺﾞｼｯｸM-PRO" panose="020F0600000000000000" pitchFamily="50" charset="-128"/>
              </a:rPr>
              <a:t>　　　</a:t>
            </a:r>
            <a:r>
              <a:rPr kumimoji="1" lang="ja-JP" altLang="en-US" sz="5400" dirty="0" smtClean="0">
                <a:latin typeface="ＭＳ Ｐゴシック" panose="020B0600070205080204" pitchFamily="50" charset="-128"/>
                <a:ea typeface="ＭＳ Ｐゴシック" panose="020B0600070205080204" pitchFamily="50" charset="-128"/>
              </a:rPr>
              <a:t>　　　　　　　　　　　　　　　　　　　　　　　　　　　　　　　　　　　　</a:t>
            </a:r>
            <a:endParaRPr kumimoji="1" lang="ja-JP" altLang="en-US" sz="2700"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897D9FC3-4849-4731-94C3-ED8EDB764205}" type="slidenum">
              <a:rPr kumimoji="1" lang="ja-JP" altLang="en-US" smtClean="0"/>
              <a:t>21</a:t>
            </a:fld>
            <a:endParaRPr kumimoji="1" lang="ja-JP" altLang="en-US" dirty="0"/>
          </a:p>
        </p:txBody>
      </p:sp>
      <p:sp>
        <p:nvSpPr>
          <p:cNvPr id="4" name="コンテンツ プレースホルダー 1"/>
          <p:cNvSpPr txBox="1">
            <a:spLocks/>
          </p:cNvSpPr>
          <p:nvPr/>
        </p:nvSpPr>
        <p:spPr>
          <a:xfrm>
            <a:off x="323528" y="1772816"/>
            <a:ext cx="8568952" cy="4536504"/>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a:buFont typeface="Arial" panose="020B0604020202020204" pitchFamily="34" charset="0"/>
              <a:buChar char="•"/>
            </a:pPr>
            <a:r>
              <a:rPr lang="ja-JP" altLang="ja-JP" dirty="0" smtClean="0">
                <a:solidFill>
                  <a:schemeClr val="tx1"/>
                </a:solidFill>
                <a:latin typeface="HG丸ｺﾞｼｯｸM-PRO" panose="020F0600000000000000" pitchFamily="50" charset="-128"/>
                <a:ea typeface="HG丸ｺﾞｼｯｸM-PRO" panose="020F0600000000000000" pitchFamily="50" charset="-128"/>
              </a:rPr>
              <a:t>要支援者</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と</a:t>
            </a:r>
            <a:r>
              <a:rPr lang="ja-JP" altLang="ja-JP" dirty="0" smtClean="0">
                <a:solidFill>
                  <a:schemeClr val="tx1"/>
                </a:solidFill>
                <a:latin typeface="HG丸ｺﾞｼｯｸM-PRO" panose="020F0600000000000000" pitchFamily="50" charset="-128"/>
                <a:ea typeface="HG丸ｺﾞｼｯｸM-PRO" panose="020F0600000000000000" pitchFamily="50" charset="-128"/>
              </a:rPr>
              <a:t>まず</a:t>
            </a:r>
            <a:r>
              <a:rPr lang="ja-JP" altLang="ja-JP" dirty="0">
                <a:solidFill>
                  <a:schemeClr val="tx1"/>
                </a:solidFill>
                <a:latin typeface="HG丸ｺﾞｼｯｸM-PRO" panose="020F0600000000000000" pitchFamily="50" charset="-128"/>
                <a:ea typeface="HG丸ｺﾞｼｯｸM-PRO" panose="020F0600000000000000" pitchFamily="50" charset="-128"/>
              </a:rPr>
              <a:t>は顔見知りに</a:t>
            </a:r>
            <a:r>
              <a:rPr lang="ja-JP" altLang="ja-JP" dirty="0" smtClean="0">
                <a:solidFill>
                  <a:schemeClr val="tx1"/>
                </a:solidFill>
                <a:latin typeface="HG丸ｺﾞｼｯｸM-PRO" panose="020F0600000000000000" pitchFamily="50" charset="-128"/>
                <a:ea typeface="HG丸ｺﾞｼｯｸM-PRO" panose="020F0600000000000000" pitchFamily="50" charset="-128"/>
              </a:rPr>
              <a:t>な</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る</a:t>
            </a:r>
            <a:r>
              <a:rPr lang="ja-JP" altLang="ja-JP"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a:buFont typeface="Arial" panose="020B0604020202020204" pitchFamily="34" charset="0"/>
              <a:buChar char="•"/>
            </a:pPr>
            <a:r>
              <a:rPr lang="ja-JP" altLang="ja-JP" dirty="0" smtClean="0">
                <a:latin typeface="HG丸ｺﾞｼｯｸM-PRO" panose="020F0600000000000000" pitchFamily="50" charset="-128"/>
                <a:ea typeface="HG丸ｺﾞｼｯｸM-PRO" panose="020F0600000000000000" pitchFamily="50" charset="-128"/>
              </a:rPr>
              <a:t>民生</a:t>
            </a:r>
            <a:r>
              <a:rPr lang="ja-JP" altLang="en-US" dirty="0" smtClean="0">
                <a:latin typeface="HG丸ｺﾞｼｯｸM-PRO" panose="020F0600000000000000" pitchFamily="50" charset="-128"/>
                <a:ea typeface="HG丸ｺﾞｼｯｸM-PRO" panose="020F0600000000000000" pitchFamily="50" charset="-128"/>
              </a:rPr>
              <a:t>委員・</a:t>
            </a:r>
            <a:r>
              <a:rPr lang="ja-JP" altLang="ja-JP" dirty="0" smtClean="0">
                <a:latin typeface="HG丸ｺﾞｼｯｸM-PRO" panose="020F0600000000000000" pitchFamily="50" charset="-128"/>
                <a:ea typeface="HG丸ｺﾞｼｯｸM-PRO" panose="020F0600000000000000" pitchFamily="50" charset="-128"/>
              </a:rPr>
              <a:t>児童</a:t>
            </a:r>
            <a:r>
              <a:rPr lang="ja-JP" altLang="ja-JP" dirty="0">
                <a:latin typeface="HG丸ｺﾞｼｯｸM-PRO" panose="020F0600000000000000" pitchFamily="50" charset="-128"/>
                <a:ea typeface="HG丸ｺﾞｼｯｸM-PRO" panose="020F0600000000000000" pitchFamily="50" charset="-128"/>
              </a:rPr>
              <a:t>委員や校区社協ボランティアの方など、日ごろから関わりがある人と訪問すると、お互いに</a:t>
            </a:r>
            <a:r>
              <a:rPr lang="ja-JP" altLang="ja-JP" dirty="0" smtClean="0">
                <a:latin typeface="HG丸ｺﾞｼｯｸM-PRO" panose="020F0600000000000000" pitchFamily="50" charset="-128"/>
                <a:ea typeface="HG丸ｺﾞｼｯｸM-PRO" panose="020F0600000000000000" pitchFamily="50" charset="-128"/>
              </a:rPr>
              <a:t>安心</a:t>
            </a:r>
            <a:r>
              <a:rPr lang="ja-JP" altLang="en-US" dirty="0" smtClean="0">
                <a:latin typeface="HG丸ｺﾞｼｯｸM-PRO" panose="020F0600000000000000" pitchFamily="50" charset="-128"/>
                <a:ea typeface="HG丸ｺﾞｼｯｸM-PRO" panose="020F0600000000000000" pitchFamily="50" charset="-128"/>
              </a:rPr>
              <a:t>できます</a:t>
            </a:r>
            <a:r>
              <a:rPr lang="ja-JP" altLang="ja-JP" dirty="0" smtClean="0">
                <a:latin typeface="HG丸ｺﾞｼｯｸM-PRO" panose="020F0600000000000000" pitchFamily="50" charset="-128"/>
                <a:ea typeface="HG丸ｺﾞｼｯｸM-PRO" panose="020F0600000000000000" pitchFamily="50" charset="-128"/>
              </a:rPr>
              <a:t>。</a:t>
            </a:r>
            <a:endParaRPr lang="ja-JP" altLang="ja-JP" dirty="0">
              <a:latin typeface="HG丸ｺﾞｼｯｸM-PRO" panose="020F0600000000000000" pitchFamily="50" charset="-128"/>
              <a:ea typeface="HG丸ｺﾞｼｯｸM-PRO" panose="020F0600000000000000" pitchFamily="50" charset="-128"/>
            </a:endParaRPr>
          </a:p>
          <a:p>
            <a:pPr marL="0" indent="0">
              <a:buNone/>
            </a:pPr>
            <a:endParaRPr lang="ja-JP" altLang="ja-JP" dirty="0">
              <a:solidFill>
                <a:schemeClr val="tx1"/>
              </a:solidFill>
              <a:latin typeface="HG丸ｺﾞｼｯｸM-PRO" panose="020F0600000000000000" pitchFamily="50" charset="-128"/>
              <a:ea typeface="HG丸ｺﾞｼｯｸM-PRO" panose="020F0600000000000000" pitchFamily="50" charset="-128"/>
            </a:endParaRPr>
          </a:p>
          <a:p>
            <a:pPr>
              <a:buFont typeface="Arial" panose="020B0604020202020204" pitchFamily="34" charset="0"/>
              <a:buChar char="•"/>
            </a:pPr>
            <a:r>
              <a:rPr lang="ja-JP" altLang="ja-JP" dirty="0" smtClean="0">
                <a:solidFill>
                  <a:schemeClr val="tx1"/>
                </a:solidFill>
                <a:latin typeface="HG丸ｺﾞｼｯｸM-PRO" panose="020F0600000000000000" pitchFamily="50" charset="-128"/>
                <a:ea typeface="HG丸ｺﾞｼｯｸM-PRO" panose="020F0600000000000000" pitchFamily="50" charset="-128"/>
              </a:rPr>
              <a:t>訪問</a:t>
            </a:r>
            <a:r>
              <a:rPr lang="ja-JP" altLang="ja-JP" dirty="0">
                <a:solidFill>
                  <a:schemeClr val="tx1"/>
                </a:solidFill>
                <a:latin typeface="HG丸ｺﾞｼｯｸM-PRO" panose="020F0600000000000000" pitchFamily="50" charset="-128"/>
                <a:ea typeface="HG丸ｺﾞｼｯｸM-PRO" panose="020F0600000000000000" pitchFamily="50" charset="-128"/>
              </a:rPr>
              <a:t>した時に、避難支援に必要な情報を確認します</a:t>
            </a:r>
            <a:r>
              <a:rPr lang="ja-JP" altLang="ja-JP"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8" name="雲 7"/>
          <p:cNvSpPr/>
          <p:nvPr/>
        </p:nvSpPr>
        <p:spPr>
          <a:xfrm>
            <a:off x="827584" y="4509120"/>
            <a:ext cx="7344816" cy="1800200"/>
          </a:xfrm>
          <a:prstGeom prst="cloud">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1611494" y="4941168"/>
            <a:ext cx="6024988" cy="1200329"/>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「どんな時に避難したいですか」</a:t>
            </a:r>
          </a:p>
          <a:p>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災害時に支援してくれる人はいますか」　</a:t>
            </a:r>
          </a:p>
          <a:p>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避難経路に段差（坂道）がありますが通れますか」</a:t>
            </a:r>
            <a:endParaRPr lang="en-US" altLang="ja-JP" sz="16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1410483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latin typeface="HG丸ｺﾞｼｯｸM-PRO" panose="020F0600000000000000" pitchFamily="50" charset="-128"/>
                <a:ea typeface="HG丸ｺﾞｼｯｸM-PRO" panose="020F0600000000000000" pitchFamily="50" charset="-128"/>
              </a:rPr>
              <a:t>Step </a:t>
            </a:r>
            <a:r>
              <a:rPr lang="ja-JP" altLang="en-US" dirty="0" smtClean="0">
                <a:latin typeface="HG丸ｺﾞｼｯｸM-PRO" panose="020F0600000000000000" pitchFamily="50" charset="-128"/>
                <a:ea typeface="HG丸ｺﾞｼｯｸM-PRO" panose="020F0600000000000000" pitchFamily="50" charset="-128"/>
              </a:rPr>
              <a:t>④　支援者</a:t>
            </a:r>
            <a:r>
              <a:rPr lang="ja-JP" altLang="en-US" dirty="0">
                <a:latin typeface="HG丸ｺﾞｼｯｸM-PRO" panose="020F0600000000000000" pitchFamily="50" charset="-128"/>
                <a:ea typeface="HG丸ｺﾞｼｯｸM-PRO" panose="020F0600000000000000" pitchFamily="50" charset="-128"/>
              </a:rPr>
              <a:t>を</a:t>
            </a:r>
            <a:r>
              <a:rPr lang="ja-JP" altLang="en-US" dirty="0" smtClean="0">
                <a:latin typeface="HG丸ｺﾞｼｯｸM-PRO" panose="020F0600000000000000" pitchFamily="50" charset="-128"/>
                <a:ea typeface="HG丸ｺﾞｼｯｸM-PRO" panose="020F0600000000000000" pitchFamily="50" charset="-128"/>
              </a:rPr>
              <a:t>決める</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2000" dirty="0" smtClean="0">
                <a:latin typeface="HG丸ｺﾞｼｯｸM-PRO" panose="020F0600000000000000" pitchFamily="50" charset="-128"/>
                <a:ea typeface="HG丸ｺﾞｼｯｸM-PRO" panose="020F0600000000000000" pitchFamily="50" charset="-128"/>
              </a:rPr>
              <a:t>支援者</a:t>
            </a:r>
            <a:r>
              <a:rPr lang="ja-JP" altLang="en-US" sz="2000" dirty="0">
                <a:latin typeface="HG丸ｺﾞｼｯｸM-PRO" panose="020F0600000000000000" pitchFamily="50" charset="-128"/>
                <a:ea typeface="HG丸ｺﾞｼｯｸM-PRO" panose="020F0600000000000000" pitchFamily="50" charset="-128"/>
              </a:rPr>
              <a:t>の決め方（例）</a:t>
            </a:r>
          </a:p>
          <a:p>
            <a:r>
              <a:rPr lang="ja-JP" altLang="en-US" sz="2000" dirty="0" smtClean="0">
                <a:latin typeface="HG丸ｺﾞｼｯｸM-PRO" panose="020F0600000000000000" pitchFamily="50" charset="-128"/>
                <a:ea typeface="HG丸ｺﾞｼｯｸM-PRO" panose="020F0600000000000000" pitchFamily="50" charset="-128"/>
              </a:rPr>
              <a:t>訪問</a:t>
            </a:r>
            <a:r>
              <a:rPr lang="ja-JP" altLang="en-US" sz="2000" dirty="0">
                <a:latin typeface="HG丸ｺﾞｼｯｸM-PRO" panose="020F0600000000000000" pitchFamily="50" charset="-128"/>
                <a:ea typeface="HG丸ｺﾞｼｯｸM-PRO" panose="020F0600000000000000" pitchFamily="50" charset="-128"/>
              </a:rPr>
              <a:t>時、災害時に助けに来てくれる家族（親族）や知り合いがいるかを確認します。</a:t>
            </a:r>
          </a:p>
          <a:p>
            <a:endParaRPr lang="ja-JP" altLang="en-US"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いる場合　</a:t>
            </a:r>
            <a:r>
              <a:rPr lang="ja-JP" altLang="en-US" sz="2000" dirty="0" smtClean="0">
                <a:latin typeface="HG丸ｺﾞｼｯｸM-PRO" panose="020F0600000000000000" pitchFamily="50" charset="-128"/>
                <a:ea typeface="HG丸ｺﾞｼｯｸM-PRO" panose="020F0600000000000000" pitchFamily="50" charset="-128"/>
              </a:rPr>
              <a:t>⇒　その</a:t>
            </a:r>
            <a:r>
              <a:rPr lang="ja-JP" altLang="en-US" sz="2000" dirty="0">
                <a:latin typeface="HG丸ｺﾞｼｯｸM-PRO" panose="020F0600000000000000" pitchFamily="50" charset="-128"/>
                <a:ea typeface="HG丸ｺﾞｼｯｸM-PRO" panose="020F0600000000000000" pitchFamily="50" charset="-128"/>
              </a:rPr>
              <a:t>方</a:t>
            </a:r>
            <a:r>
              <a:rPr lang="ja-JP" altLang="en-US" sz="2000" dirty="0" smtClean="0">
                <a:latin typeface="HG丸ｺﾞｼｯｸM-PRO" panose="020F0600000000000000" pitchFamily="50" charset="-128"/>
                <a:ea typeface="HG丸ｺﾞｼｯｸM-PRO" panose="020F0600000000000000" pitchFamily="50" charset="-128"/>
              </a:rPr>
              <a:t>に近隣の支援者</a:t>
            </a:r>
            <a:r>
              <a:rPr lang="ja-JP" altLang="en-US" sz="2000" dirty="0">
                <a:latin typeface="HG丸ｺﾞｼｯｸM-PRO" panose="020F0600000000000000" pitchFamily="50" charset="-128"/>
                <a:ea typeface="HG丸ｺﾞｼｯｸM-PRO" panose="020F0600000000000000" pitchFamily="50" charset="-128"/>
              </a:rPr>
              <a:t>になってもらえるか、要支援者ご本人から確認してもらいましょう</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endParaRPr lang="ja-JP" altLang="en-US"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いない場合　</a:t>
            </a:r>
            <a:r>
              <a:rPr lang="ja-JP" altLang="en-US" sz="2000" dirty="0" smtClean="0">
                <a:latin typeface="HG丸ｺﾞｼｯｸM-PRO" panose="020F0600000000000000" pitchFamily="50" charset="-128"/>
                <a:ea typeface="HG丸ｺﾞｼｯｸM-PRO" panose="020F0600000000000000" pitchFamily="50" charset="-128"/>
              </a:rPr>
              <a:t>⇒　</a:t>
            </a:r>
            <a:r>
              <a:rPr lang="ja-JP" altLang="ja-JP" sz="2000" dirty="0" smtClean="0">
                <a:latin typeface="HG丸ｺﾞｼｯｸM-PRO" panose="020F0600000000000000" pitchFamily="50" charset="-128"/>
                <a:ea typeface="HG丸ｺﾞｼｯｸM-PRO" panose="020F0600000000000000" pitchFamily="50" charset="-128"/>
              </a:rPr>
              <a:t>町会</a:t>
            </a:r>
            <a:r>
              <a:rPr lang="ja-JP" altLang="ja-JP" sz="2000" dirty="0">
                <a:latin typeface="HG丸ｺﾞｼｯｸM-PRO" panose="020F0600000000000000" pitchFamily="50" charset="-128"/>
                <a:ea typeface="HG丸ｺﾞｼｯｸM-PRO" panose="020F0600000000000000" pitchFamily="50" charset="-128"/>
              </a:rPr>
              <a:t>、自治会の班やマンションのフロアの単位で支援するなど</a:t>
            </a:r>
            <a:r>
              <a:rPr lang="ja-JP" altLang="ja-JP" sz="2000" dirty="0" smtClean="0">
                <a:latin typeface="HG丸ｺﾞｼｯｸM-PRO" panose="020F0600000000000000" pitchFamily="50" charset="-128"/>
                <a:ea typeface="HG丸ｺﾞｼｯｸM-PRO" panose="020F0600000000000000" pitchFamily="50" charset="-128"/>
              </a:rPr>
              <a:t>、話合い</a:t>
            </a:r>
            <a:r>
              <a:rPr lang="ja-JP" altLang="ja-JP" sz="2000" dirty="0">
                <a:latin typeface="HG丸ｺﾞｼｯｸM-PRO" panose="020F0600000000000000" pitchFamily="50" charset="-128"/>
                <a:ea typeface="HG丸ｺﾞｼｯｸM-PRO" panose="020F0600000000000000" pitchFamily="50" charset="-128"/>
              </a:rPr>
              <a:t>の場を持って支援の輪を作りましょう。</a:t>
            </a:r>
          </a:p>
          <a:p>
            <a:endParaRPr kumimoji="1" lang="ja-JP" altLang="en-US" dirty="0"/>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22</a:t>
            </a:fld>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844" y="4869160"/>
            <a:ext cx="2224844" cy="1412776"/>
          </a:xfrm>
          <a:prstGeom prst="rect">
            <a:avLst/>
          </a:prstGeom>
        </p:spPr>
      </p:pic>
    </p:spTree>
    <p:extLst>
      <p:ext uri="{BB962C8B-B14F-4D97-AF65-F5344CB8AC3E}">
        <p14:creationId xmlns:p14="http://schemas.microsoft.com/office/powerpoint/2010/main" val="12108315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latin typeface="HG丸ｺﾞｼｯｸM-PRO" panose="020F0600000000000000" pitchFamily="50" charset="-128"/>
                <a:ea typeface="HG丸ｺﾞｼｯｸM-PRO" panose="020F0600000000000000" pitchFamily="50" charset="-128"/>
              </a:rPr>
              <a:t>Step </a:t>
            </a:r>
            <a:r>
              <a:rPr lang="ja-JP" altLang="en-US" dirty="0" smtClean="0">
                <a:latin typeface="HG丸ｺﾞｼｯｸM-PRO" panose="020F0600000000000000" pitchFamily="50" charset="-128"/>
                <a:ea typeface="HG丸ｺﾞｼｯｸM-PRO" panose="020F0600000000000000" pitchFamily="50" charset="-128"/>
              </a:rPr>
              <a:t>⑤　避難</a:t>
            </a:r>
            <a:r>
              <a:rPr lang="ja-JP" altLang="en-US" dirty="0">
                <a:latin typeface="HG丸ｺﾞｼｯｸM-PRO" panose="020F0600000000000000" pitchFamily="50" charset="-128"/>
                <a:ea typeface="HG丸ｺﾞｼｯｸM-PRO" panose="020F0600000000000000" pitchFamily="50" charset="-128"/>
              </a:rPr>
              <a:t>訓練をして</a:t>
            </a:r>
            <a:r>
              <a:rPr lang="ja-JP" altLang="en-US" dirty="0" smtClean="0">
                <a:latin typeface="HG丸ｺﾞｼｯｸM-PRO" panose="020F0600000000000000" pitchFamily="50" charset="-128"/>
                <a:ea typeface="HG丸ｺﾞｼｯｸM-PRO" panose="020F0600000000000000" pitchFamily="50" charset="-128"/>
              </a:rPr>
              <a:t>みる</a:t>
            </a:r>
            <a:endParaRPr kumimoji="1" lang="ja-JP" altLang="en-US" dirty="0"/>
          </a:p>
        </p:txBody>
      </p:sp>
      <p:sp>
        <p:nvSpPr>
          <p:cNvPr id="3" name="コンテンツ プレースホルダー 2"/>
          <p:cNvSpPr>
            <a:spLocks noGrp="1"/>
          </p:cNvSpPr>
          <p:nvPr>
            <p:ph idx="1"/>
          </p:nvPr>
        </p:nvSpPr>
        <p:spPr/>
        <p:txBody>
          <a:bodyPr/>
          <a:lstStyle/>
          <a:p>
            <a:endParaRPr lang="en-US" altLang="ja-JP" dirty="0" smtClean="0">
              <a:latin typeface="HG丸ｺﾞｼｯｸM-PRO" panose="020F0600000000000000" pitchFamily="50" charset="-128"/>
              <a:ea typeface="HG丸ｺﾞｼｯｸM-PRO" panose="020F0600000000000000" pitchFamily="50" charset="-128"/>
            </a:endParaRPr>
          </a:p>
          <a:p>
            <a:r>
              <a:rPr lang="ja-JP" altLang="ja-JP" dirty="0" smtClean="0">
                <a:latin typeface="HG丸ｺﾞｼｯｸM-PRO" panose="020F0600000000000000" pitchFamily="50" charset="-128"/>
                <a:ea typeface="HG丸ｺﾞｼｯｸM-PRO" panose="020F0600000000000000" pitchFamily="50" charset="-128"/>
              </a:rPr>
              <a:t>地域</a:t>
            </a:r>
            <a:r>
              <a:rPr lang="ja-JP" altLang="ja-JP" dirty="0">
                <a:latin typeface="HG丸ｺﾞｼｯｸM-PRO" panose="020F0600000000000000" pitchFamily="50" charset="-128"/>
                <a:ea typeface="HG丸ｺﾞｼｯｸM-PRO" panose="020F0600000000000000" pitchFamily="50" charset="-128"/>
              </a:rPr>
              <a:t>の防災訓練に要支援者自身が参加してもらうなど、災害発生を想定した訓練を行って、要支援者の安否確認や避難誘導などが実際に上手くできるかどうか、実践してみましょう。</a:t>
            </a:r>
          </a:p>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23</a:t>
            </a:fld>
            <a:endParaRPr kumimoji="1" lang="ja-JP" altLang="en-US"/>
          </a:p>
        </p:txBody>
      </p:sp>
      <p:pic>
        <p:nvPicPr>
          <p:cNvPr id="5" name="Picture 2" descr="C:\Users\LG37256\Desktop\いらすと\kaigo_kurumaisu_obaas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8847" y="4293096"/>
            <a:ext cx="1620321" cy="188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229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要支援者の情報</a:t>
            </a:r>
            <a:r>
              <a:rPr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rPr>
              <a:t>に</a:t>
            </a:r>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変更があった場合</a:t>
            </a:r>
            <a:r>
              <a:rPr kumimoji="1" lang="en-US" altLang="ja-JP"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 name="コンテンツ プレースホルダー 1"/>
          <p:cNvSpPr>
            <a:spLocks noGrp="1"/>
          </p:cNvSpPr>
          <p:nvPr>
            <p:ph idx="1"/>
          </p:nvPr>
        </p:nvSpPr>
        <p:spPr>
          <a:xfrm>
            <a:off x="611560" y="1709928"/>
            <a:ext cx="3867170" cy="4583526"/>
          </a:xfrm>
        </p:spPr>
        <p:txBody>
          <a:bodyPr>
            <a:normAutofit/>
          </a:bodyPr>
          <a:lstStyle/>
          <a:p>
            <a:endParaRPr kumimoji="1" lang="en-US" altLang="ja-JP"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「和泉市避難行動要支援者　登録変更届」の提出が必要。</a:t>
            </a:r>
            <a:endParaRPr kumimoji="1" lang="en-US" altLang="ja-JP"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kumimoji="1" lang="en-US" altLang="ja-JP" sz="20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提出いただいた内容は、次回の台帳更新時（毎年７月頃）</a:t>
            </a:r>
            <a:r>
              <a:rPr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rPr>
              <a:t>に反映されます。</a:t>
            </a:r>
            <a:endParaRPr lang="en-US" altLang="ja-JP" sz="20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66700" indent="0">
              <a:buNone/>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6"/>
          <p:cNvSpPr>
            <a:spLocks noGrp="1"/>
          </p:cNvSpPr>
          <p:nvPr>
            <p:ph type="sldNum" sz="quarter" idx="12"/>
          </p:nvPr>
        </p:nvSpPr>
        <p:spPr/>
        <p:txBody>
          <a:bodyPr/>
          <a:lstStyle/>
          <a:p>
            <a:fld id="{897D9FC3-4849-4731-94C3-ED8EDB764205}" type="slidenum">
              <a:rPr kumimoji="1" lang="ja-JP" altLang="en-US" smtClean="0"/>
              <a:t>24</a:t>
            </a:fld>
            <a:endParaRPr kumimoji="1" lang="ja-JP" altLang="en-US"/>
          </a:p>
        </p:txBody>
      </p:sp>
      <p:sp>
        <p:nvSpPr>
          <p:cNvPr id="4" name="テキスト ボックス 3"/>
          <p:cNvSpPr txBox="1"/>
          <p:nvPr/>
        </p:nvSpPr>
        <p:spPr>
          <a:xfrm>
            <a:off x="8244408" y="6258798"/>
            <a:ext cx="576064"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397326788"/>
              </p:ext>
            </p:extLst>
          </p:nvPr>
        </p:nvGraphicFramePr>
        <p:xfrm>
          <a:off x="5652121" y="1340768"/>
          <a:ext cx="3034680" cy="5225807"/>
        </p:xfrm>
        <a:graphic>
          <a:graphicData uri="http://schemas.openxmlformats.org/presentationml/2006/ole">
            <mc:AlternateContent xmlns:mc="http://schemas.openxmlformats.org/markup-compatibility/2006">
              <mc:Choice xmlns:v="urn:schemas-microsoft-com:vml" Requires="v">
                <p:oleObj spid="_x0000_s6230" name="Document" r:id="rId4" imgW="5845979" imgH="10075163" progId="Word.Document.8">
                  <p:embed/>
                </p:oleObj>
              </mc:Choice>
              <mc:Fallback>
                <p:oleObj name="Document" r:id="rId4" imgW="5845979" imgH="10075163" progId="Word.Document.8">
                  <p:embed/>
                  <p:pic>
                    <p:nvPicPr>
                      <p:cNvPr id="0" name=""/>
                      <p:cNvPicPr/>
                      <p:nvPr/>
                    </p:nvPicPr>
                    <p:blipFill>
                      <a:blip r:embed="rId5"/>
                      <a:stretch>
                        <a:fillRect/>
                      </a:stretch>
                    </p:blipFill>
                    <p:spPr>
                      <a:xfrm>
                        <a:off x="5652121" y="1340768"/>
                        <a:ext cx="3034680" cy="5225807"/>
                      </a:xfrm>
                      <a:prstGeom prst="rect">
                        <a:avLst/>
                      </a:prstGeom>
                      <a:ln>
                        <a:noFill/>
                      </a:ln>
                    </p:spPr>
                  </p:pic>
                </p:oleObj>
              </mc:Fallback>
            </mc:AlternateContent>
          </a:graphicData>
        </a:graphic>
      </p:graphicFrame>
      <p:sp>
        <p:nvSpPr>
          <p:cNvPr id="9" name="正方形/長方形 8"/>
          <p:cNvSpPr/>
          <p:nvPr/>
        </p:nvSpPr>
        <p:spPr>
          <a:xfrm>
            <a:off x="5364088" y="1340768"/>
            <a:ext cx="3455991" cy="522580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96205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a:latin typeface="HG丸ｺﾞｼｯｸM-PRO" panose="020F0600000000000000" pitchFamily="50" charset="-128"/>
                <a:ea typeface="HG丸ｺﾞｼｯｸM-PRO" panose="020F0600000000000000" pitchFamily="50" charset="-128"/>
              </a:rPr>
              <a:t>地域</a:t>
            </a:r>
            <a:r>
              <a:rPr lang="ja-JP" altLang="en-US" sz="3600" dirty="0" smtClean="0">
                <a:latin typeface="HG丸ｺﾞｼｯｸM-PRO" panose="020F0600000000000000" pitchFamily="50" charset="-128"/>
                <a:ea typeface="HG丸ｺﾞｼｯｸM-PRO" panose="020F0600000000000000" pitchFamily="50" charset="-128"/>
              </a:rPr>
              <a:t>の支援者の方に</a:t>
            </a:r>
            <a:r>
              <a:rPr lang="ja-JP" altLang="en-US" sz="3600" dirty="0">
                <a:latin typeface="HG丸ｺﾞｼｯｸM-PRO" panose="020F0600000000000000" pitchFamily="50" charset="-128"/>
                <a:ea typeface="HG丸ｺﾞｼｯｸM-PRO" panose="020F0600000000000000" pitchFamily="50" charset="-128"/>
              </a:rPr>
              <a:t>行っていただきたい</a:t>
            </a:r>
            <a:r>
              <a:rPr lang="ja-JP" altLang="en-US" sz="3600" dirty="0" smtClean="0">
                <a:latin typeface="HG丸ｺﾞｼｯｸM-PRO" panose="020F0600000000000000" pitchFamily="50" charset="-128"/>
                <a:ea typeface="HG丸ｺﾞｼｯｸM-PRO" panose="020F0600000000000000" pitchFamily="50" charset="-128"/>
              </a:rPr>
              <a:t>支援</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sz="half" idx="1"/>
          </p:nvPr>
        </p:nvSpPr>
        <p:spPr/>
        <p:txBody>
          <a:bodyPr>
            <a:normAutofit/>
          </a:bodyPr>
          <a:lstStyle/>
          <a:p>
            <a:pPr marL="0" indent="0">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lang="ja-JP" altLang="en-US" sz="20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25</a:t>
            </a:fld>
            <a:endParaRPr kumimoji="1" lang="ja-JP" altLang="en-US"/>
          </a:p>
        </p:txBody>
      </p:sp>
      <p:sp>
        <p:nvSpPr>
          <p:cNvPr id="5" name="円/楕円 4"/>
          <p:cNvSpPr/>
          <p:nvPr/>
        </p:nvSpPr>
        <p:spPr>
          <a:xfrm>
            <a:off x="382501" y="1916832"/>
            <a:ext cx="2574847" cy="100811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丸ｺﾞｼｯｸM-PRO" panose="020F0600000000000000" pitchFamily="50" charset="-128"/>
                <a:ea typeface="HG丸ｺﾞｼｯｸM-PRO" panose="020F0600000000000000" pitchFamily="50" charset="-128"/>
              </a:rPr>
              <a:t>①情報伝達</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6" name="円/楕円 5"/>
          <p:cNvSpPr/>
          <p:nvPr/>
        </p:nvSpPr>
        <p:spPr>
          <a:xfrm>
            <a:off x="382501" y="3203561"/>
            <a:ext cx="2574846" cy="100811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HG丸ｺﾞｼｯｸM-PRO" panose="020F0600000000000000" pitchFamily="50" charset="-128"/>
                <a:ea typeface="HG丸ｺﾞｼｯｸM-PRO" panose="020F0600000000000000" pitchFamily="50" charset="-128"/>
              </a:rPr>
              <a:t>②安否</a:t>
            </a:r>
            <a:r>
              <a:rPr lang="ja-JP" altLang="en-US" sz="2400" dirty="0">
                <a:latin typeface="HG丸ｺﾞｼｯｸM-PRO" panose="020F0600000000000000" pitchFamily="50" charset="-128"/>
                <a:ea typeface="HG丸ｺﾞｼｯｸM-PRO" panose="020F0600000000000000" pitchFamily="50" charset="-128"/>
              </a:rPr>
              <a:t>確認</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7" name="円/楕円 6"/>
          <p:cNvSpPr/>
          <p:nvPr/>
        </p:nvSpPr>
        <p:spPr>
          <a:xfrm>
            <a:off x="382501" y="4490290"/>
            <a:ext cx="2574847" cy="100811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丸ｺﾞｼｯｸM-PRO" panose="020F0600000000000000" pitchFamily="50" charset="-128"/>
                <a:ea typeface="HG丸ｺﾞｼｯｸM-PRO" panose="020F0600000000000000" pitchFamily="50" charset="-128"/>
              </a:rPr>
              <a:t>③避難支援</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9" name="Picture 2" descr="C:\Users\LG68044\Desktop\避難.png\避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2344277" y="5406520"/>
            <a:ext cx="1226140" cy="1022452"/>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4"/>
          <a:stretch>
            <a:fillRect/>
          </a:stretch>
        </p:blipFill>
        <p:spPr>
          <a:xfrm>
            <a:off x="3851920" y="1441456"/>
            <a:ext cx="4595034" cy="5182096"/>
          </a:xfrm>
          <a:prstGeom prst="rect">
            <a:avLst/>
          </a:prstGeom>
        </p:spPr>
      </p:pic>
    </p:spTree>
    <p:extLst>
      <p:ext uri="{BB962C8B-B14F-4D97-AF65-F5344CB8AC3E}">
        <p14:creationId xmlns:p14="http://schemas.microsoft.com/office/powerpoint/2010/main" val="13449522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災害時の</a:t>
            </a:r>
            <a:r>
              <a:rPr lang="ja-JP" altLang="en-US" dirty="0" smtClean="0">
                <a:latin typeface="HG丸ｺﾞｼｯｸM-PRO" panose="020F0600000000000000" pitchFamily="50" charset="-128"/>
                <a:ea typeface="HG丸ｺﾞｼｯｸM-PRO" panose="020F0600000000000000" pitchFamily="50" charset="-128"/>
              </a:rPr>
              <a:t>地域での動き</a:t>
            </a:r>
            <a:r>
              <a:rPr kumimoji="1" lang="ja-JP" altLang="en-US" dirty="0" smtClean="0">
                <a:latin typeface="HG丸ｺﾞｼｯｸM-PRO" panose="020F0600000000000000" pitchFamily="50" charset="-128"/>
                <a:ea typeface="HG丸ｺﾞｼｯｸM-PRO" panose="020F0600000000000000" pitchFamily="50" charset="-128"/>
              </a:rPr>
              <a:t>（例）</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9" name="コンテンツ プレースホルダー 8"/>
          <p:cNvSpPr>
            <a:spLocks noGrp="1"/>
          </p:cNvSpPr>
          <p:nvPr>
            <p:ph idx="1"/>
          </p:nvPr>
        </p:nvSpPr>
        <p:spPr>
          <a:xfrm>
            <a:off x="453633" y="1684338"/>
            <a:ext cx="8229600" cy="4876800"/>
          </a:xfrm>
          <a:ln>
            <a:solidFill>
              <a:schemeClr val="bg1"/>
            </a:solidFill>
          </a:ln>
        </p:spPr>
        <p:style>
          <a:lnRef idx="2">
            <a:schemeClr val="dk1"/>
          </a:lnRef>
          <a:fillRef idx="1">
            <a:schemeClr val="lt1"/>
          </a:fillRef>
          <a:effectRef idx="0">
            <a:schemeClr val="dk1"/>
          </a:effectRef>
          <a:fontRef idx="minor">
            <a:schemeClr val="dk1"/>
          </a:fontRef>
        </p:style>
        <p:txBody>
          <a:bodyPr/>
          <a:lstStyle/>
          <a:p>
            <a:pPr marL="0" indent="0">
              <a:buNone/>
            </a:pPr>
            <a:r>
              <a:rPr lang="ja-JP" altLang="en-US" sz="2800" dirty="0">
                <a:solidFill>
                  <a:prstClr val="black"/>
                </a:solidFill>
                <a:latin typeface="HG丸ｺﾞｼｯｸM-PRO" panose="020F0600000000000000" pitchFamily="50" charset="-128"/>
                <a:ea typeface="HG丸ｺﾞｼｯｸM-PRO" panose="020F0600000000000000" pitchFamily="50" charset="-128"/>
              </a:rPr>
              <a:t>普段から避難所・避難経路の確認</a:t>
            </a:r>
            <a:r>
              <a:rPr lang="ja-JP" altLang="en-US" sz="2800" dirty="0" smtClean="0">
                <a:solidFill>
                  <a:prstClr val="black"/>
                </a:solidFill>
                <a:latin typeface="HG丸ｺﾞｼｯｸM-PRO" panose="020F0600000000000000" pitchFamily="50" charset="-128"/>
                <a:ea typeface="HG丸ｺﾞｼｯｸM-PRO" panose="020F0600000000000000" pitchFamily="50" charset="-128"/>
              </a:rPr>
              <a:t>、必要</a:t>
            </a:r>
            <a:r>
              <a:rPr lang="ja-JP" altLang="en-US" sz="2800" dirty="0">
                <a:solidFill>
                  <a:prstClr val="black"/>
                </a:solidFill>
                <a:latin typeface="HG丸ｺﾞｼｯｸM-PRO" panose="020F0600000000000000" pitchFamily="50" charset="-128"/>
                <a:ea typeface="HG丸ｺﾞｼｯｸM-PRO" panose="020F0600000000000000" pitchFamily="50" charset="-128"/>
              </a:rPr>
              <a:t>な食料等の備蓄を</a:t>
            </a:r>
            <a:r>
              <a:rPr lang="ja-JP" altLang="en-US" sz="2800" dirty="0" smtClean="0">
                <a:solidFill>
                  <a:prstClr val="black"/>
                </a:solidFill>
                <a:latin typeface="HG丸ｺﾞｼｯｸM-PRO" panose="020F0600000000000000" pitchFamily="50" charset="-128"/>
                <a:ea typeface="HG丸ｺﾞｼｯｸM-PRO" panose="020F0600000000000000" pitchFamily="50" charset="-128"/>
              </a:rPr>
              <a:t>心がけましょう。</a:t>
            </a:r>
            <a:endParaRPr lang="en-US" altLang="ja-JP" sz="2800" dirty="0" smtClean="0">
              <a:solidFill>
                <a:prstClr val="black"/>
              </a:solidFill>
              <a:latin typeface="HG丸ｺﾞｼｯｸM-PRO" panose="020F0600000000000000" pitchFamily="50" charset="-128"/>
              <a:ea typeface="HG丸ｺﾞｼｯｸM-PRO" panose="020F0600000000000000" pitchFamily="50" charset="-128"/>
            </a:endParaRPr>
          </a:p>
          <a:p>
            <a:pPr marL="0" indent="0">
              <a:buNone/>
            </a:pPr>
            <a:endParaRPr lang="en-US" altLang="ja-JP" sz="2800" dirty="0" smtClean="0">
              <a:solidFill>
                <a:prstClr val="black"/>
              </a:solidFill>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　　　</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　　　</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smtClean="0"/>
          </a:p>
          <a:p>
            <a:pPr marL="0" indent="0">
              <a:buNone/>
            </a:pPr>
            <a:r>
              <a:rPr lang="ja-JP" altLang="en-US" dirty="0" smtClean="0">
                <a:latin typeface="HG丸ｺﾞｼｯｸM-PRO" panose="020F0600000000000000" pitchFamily="50" charset="-128"/>
                <a:ea typeface="HG丸ｺﾞｼｯｸM-PRO" panose="020F0600000000000000" pitchFamily="50" charset="-128"/>
              </a:rPr>
              <a:t>　</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5" name="スライド番号プレースホルダー 4"/>
          <p:cNvSpPr>
            <a:spLocks noGrp="1"/>
          </p:cNvSpPr>
          <p:nvPr>
            <p:ph type="sldNum" sz="quarter" idx="12"/>
          </p:nvPr>
        </p:nvSpPr>
        <p:spPr/>
        <p:txBody>
          <a:bodyPr/>
          <a:lstStyle/>
          <a:p>
            <a:fld id="{897D9FC3-4849-4731-94C3-ED8EDB764205}" type="slidenum">
              <a:rPr kumimoji="1" lang="ja-JP" altLang="en-US" smtClean="0"/>
              <a:t>26</a:t>
            </a:fld>
            <a:endParaRPr kumimoji="1" lang="ja-JP" altLang="en-US"/>
          </a:p>
        </p:txBody>
      </p:sp>
      <p:pic>
        <p:nvPicPr>
          <p:cNvPr id="4" name="図 3"/>
          <p:cNvPicPr>
            <a:picLocks noChangeAspect="1"/>
          </p:cNvPicPr>
          <p:nvPr/>
        </p:nvPicPr>
        <p:blipFill>
          <a:blip r:embed="rId3"/>
          <a:stretch>
            <a:fillRect/>
          </a:stretch>
        </p:blipFill>
        <p:spPr>
          <a:xfrm>
            <a:off x="775982" y="4725144"/>
            <a:ext cx="7584901" cy="859966"/>
          </a:xfrm>
          <a:prstGeom prst="rect">
            <a:avLst/>
          </a:prstGeom>
        </p:spPr>
      </p:pic>
      <p:pic>
        <p:nvPicPr>
          <p:cNvPr id="7" name="図 6"/>
          <p:cNvPicPr>
            <a:picLocks noChangeAspect="1"/>
          </p:cNvPicPr>
          <p:nvPr/>
        </p:nvPicPr>
        <p:blipFill>
          <a:blip r:embed="rId4"/>
          <a:stretch>
            <a:fillRect/>
          </a:stretch>
        </p:blipFill>
        <p:spPr>
          <a:xfrm>
            <a:off x="1006935" y="2687674"/>
            <a:ext cx="7353948" cy="1855886"/>
          </a:xfrm>
          <a:prstGeom prst="rect">
            <a:avLst/>
          </a:prstGeom>
        </p:spPr>
      </p:pic>
      <p:sp>
        <p:nvSpPr>
          <p:cNvPr id="10" name="コンテンツ プレースホルダー 8"/>
          <p:cNvSpPr txBox="1">
            <a:spLocks/>
          </p:cNvSpPr>
          <p:nvPr/>
        </p:nvSpPr>
        <p:spPr>
          <a:xfrm>
            <a:off x="819176" y="5766694"/>
            <a:ext cx="7546929" cy="542626"/>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dk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dk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dk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dk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dk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dk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dk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dk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dk1"/>
                </a:solidFill>
                <a:latin typeface="+mn-lt"/>
                <a:ea typeface="+mn-ea"/>
                <a:cs typeface="+mn-cs"/>
              </a:defRPr>
            </a:lvl9pPr>
          </a:lstStyle>
          <a:p>
            <a:r>
              <a:rPr lang="ja-JP" altLang="en-US" dirty="0" smtClean="0">
                <a:latin typeface="HG丸ｺﾞｼｯｸM-PRO" panose="020F0600000000000000" pitchFamily="50" charset="-128"/>
                <a:ea typeface="HG丸ｺﾞｼｯｸM-PRO" panose="020F0600000000000000" pitchFamily="50" charset="-128"/>
              </a:rPr>
              <a:t>今後の気象情報に留意し、災害への心構え高める。</a:t>
            </a:r>
          </a:p>
          <a:p>
            <a:pPr marL="0" indent="0">
              <a:buFont typeface="Arial" pitchFamily="34" charset="0"/>
              <a:buNone/>
            </a:pPr>
            <a:endParaRPr lang="ja-JP" altLang="en-US" dirty="0"/>
          </a:p>
        </p:txBody>
      </p:sp>
    </p:spTree>
    <p:extLst>
      <p:ext uri="{BB962C8B-B14F-4D97-AF65-F5344CB8AC3E}">
        <p14:creationId xmlns:p14="http://schemas.microsoft.com/office/powerpoint/2010/main" val="3425480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a:normAutofit/>
          </a:bodyPr>
          <a:lstStyle/>
          <a:p>
            <a:endParaRPr kumimoji="1" lang="ja-JP" altLang="en-US" sz="3600" dirty="0"/>
          </a:p>
        </p:txBody>
      </p:sp>
      <p:sp>
        <p:nvSpPr>
          <p:cNvPr id="14" name="コンテンツ プレースホルダー 13"/>
          <p:cNvSpPr>
            <a:spLocks noGrp="1"/>
          </p:cNvSpPr>
          <p:nvPr>
            <p:ph idx="1"/>
          </p:nvPr>
        </p:nvSpPr>
        <p:spPr>
          <a:xfrm>
            <a:off x="457200" y="1709928"/>
            <a:ext cx="8229600" cy="4767072"/>
          </a:xfrm>
        </p:spPr>
        <p:style>
          <a:lnRef idx="2">
            <a:schemeClr val="accent4"/>
          </a:lnRef>
          <a:fillRef idx="1">
            <a:schemeClr val="lt1"/>
          </a:fillRef>
          <a:effectRef idx="0">
            <a:schemeClr val="accent4"/>
          </a:effectRef>
          <a:fontRef idx="minor">
            <a:schemeClr val="dk1"/>
          </a:fontRef>
        </p:style>
        <p:txBody>
          <a:bodyPr>
            <a:normAutofit fontScale="92500"/>
          </a:bodyPr>
          <a:lstStyle/>
          <a:p>
            <a:r>
              <a:rPr lang="ja-JP" altLang="en-US" dirty="0" smtClean="0">
                <a:latin typeface="HG丸ｺﾞｼｯｸM-PRO" panose="020F0600000000000000" pitchFamily="50" charset="-128"/>
                <a:ea typeface="HG丸ｺﾞｼｯｸM-PRO" panose="020F0600000000000000" pitchFamily="50" charset="-128"/>
              </a:rPr>
              <a:t>台風</a:t>
            </a:r>
            <a:r>
              <a:rPr lang="ja-JP" altLang="en-US" dirty="0">
                <a:latin typeface="HG丸ｺﾞｼｯｸM-PRO" panose="020F0600000000000000" pitchFamily="50" charset="-128"/>
                <a:ea typeface="HG丸ｺﾞｼｯｸM-PRO" panose="020F0600000000000000" pitchFamily="50" charset="-128"/>
              </a:rPr>
              <a:t>の進路や大雨の状況など情報収集</a:t>
            </a:r>
          </a:p>
          <a:p>
            <a:r>
              <a:rPr lang="ja-JP" altLang="en-US" dirty="0">
                <a:latin typeface="HG丸ｺﾞｼｯｸM-PRO" panose="020F0600000000000000" pitchFamily="50" charset="-128"/>
                <a:ea typeface="HG丸ｺﾞｼｯｸM-PRO" panose="020F0600000000000000" pitchFamily="50" charset="-128"/>
              </a:rPr>
              <a:t>ハザードマップ等で危険性のある区域や避難場所の再確認</a:t>
            </a:r>
          </a:p>
          <a:p>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u="sng" dirty="0" smtClean="0">
                <a:latin typeface="HG丸ｺﾞｼｯｸM-PRO" panose="020F0600000000000000" pitchFamily="50" charset="-128"/>
                <a:ea typeface="HG丸ｺﾞｼｯｸM-PRO" panose="020F0600000000000000" pitchFamily="50" charset="-128"/>
              </a:rPr>
              <a:t>支援者</a:t>
            </a:r>
            <a:endParaRPr lang="ja-JP" altLang="en-US" u="sng"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同意台帳に記載されている要支援者の台帳情報を再度確認</a:t>
            </a:r>
          </a:p>
          <a:p>
            <a:r>
              <a:rPr lang="ja-JP" altLang="en-US" dirty="0">
                <a:latin typeface="HG丸ｺﾞｼｯｸM-PRO" panose="020F0600000000000000" pitchFamily="50" charset="-128"/>
                <a:ea typeface="HG丸ｺﾞｼｯｸM-PRO" panose="020F0600000000000000" pitchFamily="50" charset="-128"/>
              </a:rPr>
              <a:t>情報収集することが</a:t>
            </a:r>
            <a:r>
              <a:rPr lang="ja-JP" altLang="en-US" dirty="0" smtClean="0">
                <a:latin typeface="HG丸ｺﾞｼｯｸM-PRO" panose="020F0600000000000000" pitchFamily="50" charset="-128"/>
                <a:ea typeface="HG丸ｺﾞｼｯｸM-PRO" panose="020F0600000000000000" pitchFamily="50" charset="-128"/>
              </a:rPr>
              <a:t>難しい方</a:t>
            </a:r>
            <a:r>
              <a:rPr lang="ja-JP" altLang="en-US" dirty="0">
                <a:latin typeface="HG丸ｺﾞｼｯｸM-PRO" panose="020F0600000000000000" pitchFamily="50" charset="-128"/>
                <a:ea typeface="HG丸ｺﾞｼｯｸM-PRO" panose="020F0600000000000000" pitchFamily="50" charset="-128"/>
              </a:rPr>
              <a:t>に、事前の情報</a:t>
            </a:r>
            <a:r>
              <a:rPr lang="ja-JP" altLang="en-US" dirty="0" smtClean="0">
                <a:latin typeface="HG丸ｺﾞｼｯｸM-PRO" panose="020F0600000000000000" pitchFamily="50" charset="-128"/>
                <a:ea typeface="HG丸ｺﾞｼｯｸM-PRO" panose="020F0600000000000000" pitchFamily="50" charset="-128"/>
              </a:rPr>
              <a:t>提供　など</a:t>
            </a:r>
            <a:endParaRPr lang="ja-JP" altLang="en-US" dirty="0">
              <a:latin typeface="HG丸ｺﾞｼｯｸM-PRO" panose="020F0600000000000000" pitchFamily="50" charset="-128"/>
              <a:ea typeface="HG丸ｺﾞｼｯｸM-PRO" panose="020F0600000000000000" pitchFamily="50" charset="-128"/>
            </a:endParaRPr>
          </a:p>
          <a:p>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u="sng" dirty="0" smtClean="0">
                <a:latin typeface="HG丸ｺﾞｼｯｸM-PRO" panose="020F0600000000000000" pitchFamily="50" charset="-128"/>
                <a:ea typeface="HG丸ｺﾞｼｯｸM-PRO" panose="020F0600000000000000" pitchFamily="50" charset="-128"/>
              </a:rPr>
              <a:t>要支援者</a:t>
            </a:r>
            <a:endParaRPr lang="ja-JP" altLang="en-US" u="sng"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災害情報を入手する手段の</a:t>
            </a:r>
            <a:r>
              <a:rPr lang="ja-JP" altLang="en-US" dirty="0" smtClean="0">
                <a:latin typeface="HG丸ｺﾞｼｯｸM-PRO" panose="020F0600000000000000" pitchFamily="50" charset="-128"/>
                <a:ea typeface="HG丸ｺﾞｼｯｸM-PRO" panose="020F0600000000000000" pitchFamily="50" charset="-128"/>
              </a:rPr>
              <a:t>再確認</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家族等連絡が必要となる方との連絡方法の</a:t>
            </a:r>
            <a:r>
              <a:rPr lang="ja-JP" altLang="en-US" dirty="0" smtClean="0">
                <a:latin typeface="HG丸ｺﾞｼｯｸM-PRO" panose="020F0600000000000000" pitchFamily="50" charset="-128"/>
                <a:ea typeface="HG丸ｺﾞｼｯｸM-PRO" panose="020F0600000000000000" pitchFamily="50" charset="-128"/>
              </a:rPr>
              <a:t>再確認</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食料</a:t>
            </a:r>
            <a:r>
              <a:rPr lang="ja-JP" altLang="en-US" dirty="0">
                <a:latin typeface="HG丸ｺﾞｼｯｸM-PRO" panose="020F0600000000000000" pitchFamily="50" charset="-128"/>
                <a:ea typeface="HG丸ｺﾞｼｯｸM-PRO" panose="020F0600000000000000" pitchFamily="50" charset="-128"/>
              </a:rPr>
              <a:t>、常備品等の持ち出し品を再確認し、避難する際の準備</a:t>
            </a:r>
          </a:p>
          <a:p>
            <a:endParaRPr lang="ja-JP" altLang="en-US" dirty="0"/>
          </a:p>
          <a:p>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27</a:t>
            </a:fld>
            <a:endParaRPr kumimoji="1" lang="ja-JP" altLang="en-US"/>
          </a:p>
        </p:txBody>
      </p:sp>
      <p:pic>
        <p:nvPicPr>
          <p:cNvPr id="3" name="図 2"/>
          <p:cNvPicPr>
            <a:picLocks noChangeAspect="1"/>
          </p:cNvPicPr>
          <p:nvPr/>
        </p:nvPicPr>
        <p:blipFill>
          <a:blip r:embed="rId3"/>
          <a:stretch>
            <a:fillRect/>
          </a:stretch>
        </p:blipFill>
        <p:spPr>
          <a:xfrm>
            <a:off x="381000" y="571500"/>
            <a:ext cx="8382000" cy="952500"/>
          </a:xfrm>
          <a:prstGeom prst="rect">
            <a:avLst/>
          </a:prstGeom>
        </p:spPr>
      </p:pic>
    </p:spTree>
    <p:extLst>
      <p:ext uri="{BB962C8B-B14F-4D97-AF65-F5344CB8AC3E}">
        <p14:creationId xmlns:p14="http://schemas.microsoft.com/office/powerpoint/2010/main" val="5443705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a:normAutofit/>
          </a:bodyPr>
          <a:lstStyle/>
          <a:p>
            <a:r>
              <a:rPr lang="ja-JP" altLang="en-US" sz="3600" dirty="0" smtClean="0">
                <a:latin typeface="HG丸ｺﾞｼｯｸM-PRO" panose="020F0600000000000000" pitchFamily="50" charset="-128"/>
                <a:ea typeface="HG丸ｺﾞｼｯｸM-PRO" panose="020F0600000000000000" pitchFamily="50" charset="-128"/>
              </a:rPr>
              <a:t>　　</a:t>
            </a:r>
            <a:endParaRPr lang="ja-JP" altLang="en-US" sz="3100" dirty="0">
              <a:latin typeface="HG丸ｺﾞｼｯｸM-PRO" panose="020F0600000000000000" pitchFamily="50" charset="-128"/>
              <a:ea typeface="HG丸ｺﾞｼｯｸM-PRO" panose="020F0600000000000000" pitchFamily="50" charset="-128"/>
            </a:endParaRPr>
          </a:p>
        </p:txBody>
      </p:sp>
      <p:sp>
        <p:nvSpPr>
          <p:cNvPr id="14" name="コンテンツ プレースホルダー 13"/>
          <p:cNvSpPr>
            <a:spLocks noGrp="1"/>
          </p:cNvSpPr>
          <p:nvPr>
            <p:ph idx="1"/>
          </p:nvPr>
        </p:nvSpPr>
        <p:spPr>
          <a:xfrm>
            <a:off x="457200" y="1980076"/>
            <a:ext cx="8229600" cy="4496924"/>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ja-JP" altLang="en-US" sz="2200" u="sng" dirty="0" smtClean="0">
                <a:latin typeface="HG丸ｺﾞｼｯｸM-PRO" panose="020F0600000000000000" pitchFamily="50" charset="-128"/>
                <a:ea typeface="HG丸ｺﾞｼｯｸM-PRO" panose="020F0600000000000000" pitchFamily="50" charset="-128"/>
              </a:rPr>
              <a:t>支援者</a:t>
            </a:r>
            <a:endParaRPr lang="ja-JP" altLang="en-US" sz="2200" u="sng" dirty="0">
              <a:latin typeface="HG丸ｺﾞｼｯｸM-PRO" panose="020F0600000000000000" pitchFamily="50" charset="-128"/>
              <a:ea typeface="HG丸ｺﾞｼｯｸM-PRO" panose="020F0600000000000000" pitchFamily="50" charset="-128"/>
            </a:endParaRPr>
          </a:p>
          <a:p>
            <a:r>
              <a:rPr lang="ja-JP" altLang="en-US" sz="2200" dirty="0">
                <a:latin typeface="HG丸ｺﾞｼｯｸM-PRO" panose="020F0600000000000000" pitchFamily="50" charset="-128"/>
                <a:ea typeface="HG丸ｺﾞｼｯｸM-PRO" panose="020F0600000000000000" pitchFamily="50" charset="-128"/>
              </a:rPr>
              <a:t>最新の避難所開設状況を</a:t>
            </a:r>
            <a:r>
              <a:rPr lang="ja-JP" altLang="en-US" sz="2200" dirty="0" smtClean="0">
                <a:latin typeface="HG丸ｺﾞｼｯｸM-PRO" panose="020F0600000000000000" pitchFamily="50" charset="-128"/>
                <a:ea typeface="HG丸ｺﾞｼｯｸM-PRO" panose="020F0600000000000000" pitchFamily="50" charset="-128"/>
              </a:rPr>
              <a:t>確認</a:t>
            </a:r>
            <a:endParaRPr lang="ja-JP" altLang="en-US" sz="2200" dirty="0">
              <a:latin typeface="HG丸ｺﾞｼｯｸM-PRO" panose="020F0600000000000000" pitchFamily="50" charset="-128"/>
              <a:ea typeface="HG丸ｺﾞｼｯｸM-PRO" panose="020F0600000000000000" pitchFamily="50" charset="-128"/>
            </a:endParaRPr>
          </a:p>
          <a:p>
            <a:r>
              <a:rPr lang="ja-JP" altLang="en-US" sz="2200" dirty="0" smtClean="0">
                <a:latin typeface="HG丸ｺﾞｼｯｸM-PRO" panose="020F0600000000000000" pitchFamily="50" charset="-128"/>
                <a:ea typeface="HG丸ｺﾞｼｯｸM-PRO" panose="020F0600000000000000" pitchFamily="50" charset="-128"/>
              </a:rPr>
              <a:t>同意</a:t>
            </a:r>
            <a:r>
              <a:rPr lang="ja-JP" altLang="en-US" sz="2200" dirty="0">
                <a:latin typeface="HG丸ｺﾞｼｯｸM-PRO" panose="020F0600000000000000" pitchFamily="50" charset="-128"/>
                <a:ea typeface="HG丸ｺﾞｼｯｸM-PRO" panose="020F0600000000000000" pitchFamily="50" charset="-128"/>
              </a:rPr>
              <a:t>台帳に</a:t>
            </a:r>
            <a:r>
              <a:rPr lang="ja-JP" altLang="en-US" sz="2200" dirty="0" smtClean="0">
                <a:latin typeface="HG丸ｺﾞｼｯｸM-PRO" panose="020F0600000000000000" pitchFamily="50" charset="-128"/>
                <a:ea typeface="HG丸ｺﾞｼｯｸM-PRO" panose="020F0600000000000000" pitchFamily="50" charset="-128"/>
              </a:rPr>
              <a:t>記載の要支援者へ情報伝達、</a:t>
            </a:r>
            <a:r>
              <a:rPr lang="ja-JP" altLang="en-US" sz="2200" dirty="0">
                <a:latin typeface="HG丸ｺﾞｼｯｸM-PRO" panose="020F0600000000000000" pitchFamily="50" charset="-128"/>
                <a:ea typeface="HG丸ｺﾞｼｯｸM-PRO" panose="020F0600000000000000" pitchFamily="50" charset="-128"/>
              </a:rPr>
              <a:t>安否</a:t>
            </a:r>
            <a:r>
              <a:rPr lang="ja-JP" altLang="en-US" sz="2200" dirty="0" smtClean="0">
                <a:latin typeface="HG丸ｺﾞｼｯｸM-PRO" panose="020F0600000000000000" pitchFamily="50" charset="-128"/>
                <a:ea typeface="HG丸ｺﾞｼｯｸM-PRO" panose="020F0600000000000000" pitchFamily="50" charset="-128"/>
              </a:rPr>
              <a:t>確認</a:t>
            </a:r>
            <a:endParaRPr lang="en-US" altLang="ja-JP" sz="2200" dirty="0" smtClean="0">
              <a:latin typeface="HG丸ｺﾞｼｯｸM-PRO" panose="020F0600000000000000" pitchFamily="50" charset="-128"/>
              <a:ea typeface="HG丸ｺﾞｼｯｸM-PRO" panose="020F0600000000000000" pitchFamily="50" charset="-128"/>
            </a:endParaRPr>
          </a:p>
          <a:p>
            <a:r>
              <a:rPr lang="ja-JP" altLang="en-US" sz="2200" dirty="0" smtClean="0">
                <a:latin typeface="HG丸ｺﾞｼｯｸM-PRO" panose="020F0600000000000000" pitchFamily="50" charset="-128"/>
                <a:ea typeface="HG丸ｺﾞｼｯｸM-PRO" panose="020F0600000000000000" pitchFamily="50" charset="-128"/>
              </a:rPr>
              <a:t>要支援者</a:t>
            </a:r>
            <a:r>
              <a:rPr lang="ja-JP" altLang="en-US" sz="2200" dirty="0">
                <a:latin typeface="HG丸ｺﾞｼｯｸM-PRO" panose="020F0600000000000000" pitchFamily="50" charset="-128"/>
                <a:ea typeface="HG丸ｺﾞｼｯｸM-PRO" panose="020F0600000000000000" pitchFamily="50" charset="-128"/>
              </a:rPr>
              <a:t>自身や居住家屋の被害状況等を</a:t>
            </a:r>
            <a:r>
              <a:rPr lang="ja-JP" altLang="en-US" sz="2200" dirty="0" smtClean="0">
                <a:latin typeface="HG丸ｺﾞｼｯｸM-PRO" panose="020F0600000000000000" pitchFamily="50" charset="-128"/>
                <a:ea typeface="HG丸ｺﾞｼｯｸM-PRO" panose="020F0600000000000000" pitchFamily="50" charset="-128"/>
              </a:rPr>
              <a:t>確認</a:t>
            </a:r>
            <a:endParaRPr lang="ja-JP" altLang="en-US" sz="2200" dirty="0">
              <a:latin typeface="HG丸ｺﾞｼｯｸM-PRO" panose="020F0600000000000000" pitchFamily="50" charset="-128"/>
              <a:ea typeface="HG丸ｺﾞｼｯｸM-PRO" panose="020F0600000000000000" pitchFamily="50" charset="-128"/>
            </a:endParaRPr>
          </a:p>
          <a:p>
            <a:r>
              <a:rPr lang="ja-JP" altLang="en-US" sz="2200" dirty="0" smtClean="0">
                <a:latin typeface="HG丸ｺﾞｼｯｸM-PRO" panose="020F0600000000000000" pitchFamily="50" charset="-128"/>
                <a:ea typeface="HG丸ｺﾞｼｯｸM-PRO" panose="020F0600000000000000" pitchFamily="50" charset="-128"/>
              </a:rPr>
              <a:t>避難する場合は避難</a:t>
            </a:r>
            <a:r>
              <a:rPr lang="ja-JP" altLang="en-US" sz="2200" dirty="0">
                <a:latin typeface="HG丸ｺﾞｼｯｸM-PRO" panose="020F0600000000000000" pitchFamily="50" charset="-128"/>
                <a:ea typeface="HG丸ｺﾞｼｯｸM-PRO" panose="020F0600000000000000" pitchFamily="50" charset="-128"/>
              </a:rPr>
              <a:t>支援が必要か意思</a:t>
            </a:r>
            <a:r>
              <a:rPr lang="ja-JP" altLang="en-US" sz="2200" dirty="0" smtClean="0">
                <a:latin typeface="HG丸ｺﾞｼｯｸM-PRO" panose="020F0600000000000000" pitchFamily="50" charset="-128"/>
                <a:ea typeface="HG丸ｺﾞｼｯｸM-PRO" panose="020F0600000000000000" pitchFamily="50" charset="-128"/>
              </a:rPr>
              <a:t>確認</a:t>
            </a:r>
            <a:endParaRPr lang="ja-JP" altLang="en-US" sz="2200" dirty="0">
              <a:latin typeface="HG丸ｺﾞｼｯｸM-PRO" panose="020F0600000000000000" pitchFamily="50" charset="-128"/>
              <a:ea typeface="HG丸ｺﾞｼｯｸM-PRO" panose="020F0600000000000000" pitchFamily="50" charset="-128"/>
            </a:endParaRPr>
          </a:p>
          <a:p>
            <a:endParaRPr lang="en-US" altLang="ja-JP" dirty="0" smtClean="0">
              <a:latin typeface="HG丸ｺﾞｼｯｸM-PRO" panose="020F0600000000000000" pitchFamily="50" charset="-128"/>
              <a:ea typeface="HG丸ｺﾞｼｯｸM-PRO" panose="020F0600000000000000" pitchFamily="50" charset="-128"/>
            </a:endParaRPr>
          </a:p>
          <a:p>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200" u="sng" dirty="0" smtClean="0">
                <a:latin typeface="HG丸ｺﾞｼｯｸM-PRO" panose="020F0600000000000000" pitchFamily="50" charset="-128"/>
                <a:ea typeface="HG丸ｺﾞｼｯｸM-PRO" panose="020F0600000000000000" pitchFamily="50" charset="-128"/>
              </a:rPr>
              <a:t>要支援者</a:t>
            </a:r>
          </a:p>
          <a:p>
            <a:r>
              <a:rPr lang="ja-JP" altLang="en-US" sz="2200" dirty="0" smtClean="0">
                <a:latin typeface="HG丸ｺﾞｼｯｸM-PRO" panose="020F0600000000000000" pitchFamily="50" charset="-128"/>
                <a:ea typeface="HG丸ｺﾞｼｯｸM-PRO" panose="020F0600000000000000" pitchFamily="50" charset="-128"/>
              </a:rPr>
              <a:t>避難場所への持ち物を最終確認し、家族や地域の支援者等と一緒に、より安全な経路で安全な場所へ避難</a:t>
            </a:r>
            <a:endParaRPr lang="ja-JP" altLang="en-US" sz="2200" dirty="0" smtClean="0"/>
          </a:p>
          <a:p>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28</a:t>
            </a:fld>
            <a:endParaRPr kumimoji="1" lang="ja-JP" altLang="en-US"/>
          </a:p>
        </p:txBody>
      </p:sp>
      <p:sp>
        <p:nvSpPr>
          <p:cNvPr id="2" name="テキスト ボックス 1"/>
          <p:cNvSpPr txBox="1"/>
          <p:nvPr/>
        </p:nvSpPr>
        <p:spPr>
          <a:xfrm>
            <a:off x="2588060" y="4228538"/>
            <a:ext cx="5530681" cy="646331"/>
          </a:xfrm>
          <a:prstGeom prst="rect">
            <a:avLst/>
          </a:prstGeom>
          <a:noFill/>
        </p:spPr>
        <p:txBody>
          <a:bodyPr wrap="none" rtlCol="0">
            <a:spAutoFit/>
          </a:bodyPr>
          <a:lstStyle/>
          <a:p>
            <a:r>
              <a:rPr lang="ja-JP" altLang="en-US" b="1" u="sng" dirty="0">
                <a:latin typeface="HG丸ｺﾞｼｯｸM-PRO" panose="020F0600000000000000" pitchFamily="50" charset="-128"/>
                <a:ea typeface="HG丸ｺﾞｼｯｸM-PRO" panose="020F0600000000000000" pitchFamily="50" charset="-128"/>
              </a:rPr>
              <a:t>自身や家族の安全を確保した上で、可能な範囲で</a:t>
            </a:r>
            <a:r>
              <a:rPr lang="ja-JP" altLang="en-US" b="1" i="1" u="sng" dirty="0">
                <a:latin typeface="HG丸ｺﾞｼｯｸM-PRO" panose="020F0600000000000000" pitchFamily="50" charset="-128"/>
                <a:ea typeface="HG丸ｺﾞｼｯｸM-PRO" panose="020F0600000000000000" pitchFamily="50" charset="-128"/>
              </a:rPr>
              <a:t>！</a:t>
            </a:r>
          </a:p>
          <a:p>
            <a:endParaRPr kumimoji="1" lang="ja-JP" altLang="en-US" dirty="0"/>
          </a:p>
        </p:txBody>
      </p:sp>
      <p:pic>
        <p:nvPicPr>
          <p:cNvPr id="3" name="図 2"/>
          <p:cNvPicPr>
            <a:picLocks noChangeAspect="1"/>
          </p:cNvPicPr>
          <p:nvPr/>
        </p:nvPicPr>
        <p:blipFill>
          <a:blip r:embed="rId3"/>
          <a:stretch>
            <a:fillRect/>
          </a:stretch>
        </p:blipFill>
        <p:spPr>
          <a:xfrm>
            <a:off x="367546" y="497024"/>
            <a:ext cx="8401050" cy="1333500"/>
          </a:xfrm>
          <a:prstGeom prst="rect">
            <a:avLst/>
          </a:prstGeom>
        </p:spPr>
      </p:pic>
    </p:spTree>
    <p:extLst>
      <p:ext uri="{BB962C8B-B14F-4D97-AF65-F5344CB8AC3E}">
        <p14:creationId xmlns:p14="http://schemas.microsoft.com/office/powerpoint/2010/main" val="14827715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a:normAutofit/>
          </a:bodyPr>
          <a:lstStyle/>
          <a:p>
            <a:r>
              <a:rPr lang="ja-JP" altLang="en-US" sz="3600" dirty="0" smtClean="0">
                <a:latin typeface="HG丸ｺﾞｼｯｸM-PRO" panose="020F0600000000000000" pitchFamily="50" charset="-128"/>
                <a:ea typeface="HG丸ｺﾞｼｯｸM-PRO" panose="020F0600000000000000" pitchFamily="50" charset="-128"/>
              </a:rPr>
              <a:t>　　</a:t>
            </a:r>
            <a:endParaRPr lang="ja-JP" altLang="en-US" sz="3100" dirty="0">
              <a:latin typeface="HG丸ｺﾞｼｯｸM-PRO" panose="020F0600000000000000" pitchFamily="50" charset="-128"/>
              <a:ea typeface="HG丸ｺﾞｼｯｸM-PRO" panose="020F0600000000000000" pitchFamily="50" charset="-128"/>
            </a:endParaRPr>
          </a:p>
        </p:txBody>
      </p:sp>
      <p:sp>
        <p:nvSpPr>
          <p:cNvPr id="14" name="コンテンツ プレースホルダー 13"/>
          <p:cNvSpPr>
            <a:spLocks noGrp="1"/>
          </p:cNvSpPr>
          <p:nvPr>
            <p:ph idx="1"/>
          </p:nvPr>
        </p:nvSpPr>
        <p:spPr>
          <a:xfrm>
            <a:off x="316563" y="1994096"/>
            <a:ext cx="8337541" cy="547208"/>
          </a:xfrm>
        </p:spPr>
        <p:style>
          <a:lnRef idx="2">
            <a:schemeClr val="dk1"/>
          </a:lnRef>
          <a:fillRef idx="1">
            <a:schemeClr val="lt1"/>
          </a:fillRef>
          <a:effectRef idx="0">
            <a:schemeClr val="dk1"/>
          </a:effectRef>
          <a:fontRef idx="minor">
            <a:schemeClr val="dk1"/>
          </a:fontRef>
        </p:style>
        <p:txBody>
          <a:bodyPr>
            <a:normAutofit/>
          </a:bodyPr>
          <a:lstStyle/>
          <a:p>
            <a:r>
              <a:rPr lang="ja-JP" altLang="en-US" dirty="0" smtClean="0">
                <a:latin typeface="HG丸ｺﾞｼｯｸM-PRO" panose="020F0600000000000000" pitchFamily="50" charset="-128"/>
                <a:ea typeface="HG丸ｺﾞｼｯｸM-PRO" panose="020F0600000000000000" pitchFamily="50" charset="-128"/>
              </a:rPr>
              <a:t>対象</a:t>
            </a:r>
            <a:r>
              <a:rPr lang="ja-JP" altLang="en-US" dirty="0">
                <a:latin typeface="HG丸ｺﾞｼｯｸM-PRO" panose="020F0600000000000000" pitchFamily="50" charset="-128"/>
                <a:ea typeface="HG丸ｺﾞｼｯｸM-PRO" panose="020F0600000000000000" pitchFamily="50" charset="-128"/>
              </a:rPr>
              <a:t>地域の方は、要支援者を含むすべての人が避難</a:t>
            </a:r>
          </a:p>
          <a:p>
            <a:pPr marL="0" indent="0">
              <a:buNone/>
            </a:pPr>
            <a:endParaRPr lang="ja-JP" altLang="en-US" dirty="0">
              <a:latin typeface="HG丸ｺﾞｼｯｸM-PRO" panose="020F0600000000000000" pitchFamily="50" charset="-128"/>
              <a:ea typeface="HG丸ｺﾞｼｯｸM-PRO" panose="020F0600000000000000" pitchFamily="50" charset="-128"/>
            </a:endParaRP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29</a:t>
            </a:fld>
            <a:endParaRPr kumimoji="1" lang="ja-JP" altLang="en-US"/>
          </a:p>
        </p:txBody>
      </p:sp>
      <p:pic>
        <p:nvPicPr>
          <p:cNvPr id="2" name="図 1"/>
          <p:cNvPicPr>
            <a:picLocks noChangeAspect="1"/>
          </p:cNvPicPr>
          <p:nvPr/>
        </p:nvPicPr>
        <p:blipFill>
          <a:blip r:embed="rId3"/>
          <a:stretch>
            <a:fillRect/>
          </a:stretch>
        </p:blipFill>
        <p:spPr>
          <a:xfrm>
            <a:off x="289677" y="533400"/>
            <a:ext cx="8372475" cy="1352550"/>
          </a:xfrm>
          <a:prstGeom prst="rect">
            <a:avLst/>
          </a:prstGeom>
        </p:spPr>
      </p:pic>
      <p:pic>
        <p:nvPicPr>
          <p:cNvPr id="3" name="図 2"/>
          <p:cNvPicPr>
            <a:picLocks noChangeAspect="1"/>
          </p:cNvPicPr>
          <p:nvPr/>
        </p:nvPicPr>
        <p:blipFill>
          <a:blip r:embed="rId4"/>
          <a:stretch>
            <a:fillRect/>
          </a:stretch>
        </p:blipFill>
        <p:spPr>
          <a:xfrm>
            <a:off x="288800" y="3532574"/>
            <a:ext cx="8372475" cy="1304925"/>
          </a:xfrm>
          <a:prstGeom prst="rect">
            <a:avLst/>
          </a:prstGeom>
        </p:spPr>
      </p:pic>
      <p:pic>
        <p:nvPicPr>
          <p:cNvPr id="5" name="図 4"/>
          <p:cNvPicPr>
            <a:picLocks noChangeAspect="1"/>
          </p:cNvPicPr>
          <p:nvPr/>
        </p:nvPicPr>
        <p:blipFill>
          <a:blip r:embed="rId5"/>
          <a:stretch>
            <a:fillRect/>
          </a:stretch>
        </p:blipFill>
        <p:spPr>
          <a:xfrm>
            <a:off x="288800" y="2778573"/>
            <a:ext cx="8337540" cy="516732"/>
          </a:xfrm>
          <a:prstGeom prst="rect">
            <a:avLst/>
          </a:prstGeom>
        </p:spPr>
      </p:pic>
      <p:sp>
        <p:nvSpPr>
          <p:cNvPr id="11" name="コンテンツ プレースホルダー 13"/>
          <p:cNvSpPr txBox="1">
            <a:spLocks/>
          </p:cNvSpPr>
          <p:nvPr/>
        </p:nvSpPr>
        <p:spPr>
          <a:xfrm>
            <a:off x="323734" y="4981195"/>
            <a:ext cx="8337541" cy="132812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dk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dk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dk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dk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dk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dk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dk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dk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dk1"/>
                </a:solidFill>
                <a:latin typeface="+mn-lt"/>
                <a:ea typeface="+mn-ea"/>
                <a:cs typeface="+mn-cs"/>
              </a:defRPr>
            </a:lvl9pPr>
          </a:lstStyle>
          <a:p>
            <a:r>
              <a:rPr lang="ja-JP" altLang="en-US" dirty="0" smtClean="0">
                <a:latin typeface="HG丸ｺﾞｼｯｸM-PRO" panose="020F0600000000000000" pitchFamily="50" charset="-128"/>
                <a:ea typeface="HG丸ｺﾞｼｯｸM-PRO" panose="020F0600000000000000" pitchFamily="50" charset="-128"/>
              </a:rPr>
              <a:t>直ち</a:t>
            </a:r>
            <a:r>
              <a:rPr lang="ja-JP" altLang="en-US" dirty="0">
                <a:latin typeface="HG丸ｺﾞｼｯｸM-PRO" panose="020F0600000000000000" pitchFamily="50" charset="-128"/>
                <a:ea typeface="HG丸ｺﾞｼｯｸM-PRO" panose="020F0600000000000000" pitchFamily="50" charset="-128"/>
              </a:rPr>
              <a:t>に安全な場所で命を守る行動をとる。</a:t>
            </a:r>
          </a:p>
          <a:p>
            <a:r>
              <a:rPr lang="ja-JP" altLang="en-US" dirty="0" smtClean="0">
                <a:latin typeface="HG丸ｺﾞｼｯｸM-PRO" panose="020F0600000000000000" pitchFamily="50" charset="-128"/>
                <a:ea typeface="HG丸ｺﾞｼｯｸM-PRO" panose="020F0600000000000000" pitchFamily="50" charset="-128"/>
              </a:rPr>
              <a:t>その</a:t>
            </a:r>
            <a:r>
              <a:rPr lang="ja-JP" altLang="en-US" dirty="0">
                <a:latin typeface="HG丸ｺﾞｼｯｸM-PRO" panose="020F0600000000000000" pitchFamily="50" charset="-128"/>
                <a:ea typeface="HG丸ｺﾞｼｯｸM-PRO" panose="020F0600000000000000" pitchFamily="50" charset="-128"/>
              </a:rPr>
              <a:t>場でできる少しでも身の安全を確保するための行動をとる。</a:t>
            </a:r>
          </a:p>
          <a:p>
            <a:pPr marL="0" indent="0">
              <a:buFont typeface="Arial" pitchFamily="34" charset="0"/>
              <a:buNone/>
            </a:pPr>
            <a:endParaRPr lang="ja-JP" altLang="en-US" dirty="0" smtClean="0">
              <a:latin typeface="HG丸ｺﾞｼｯｸM-PRO" panose="020F0600000000000000" pitchFamily="50" charset="-128"/>
              <a:ea typeface="HG丸ｺﾞｼｯｸM-PRO" panose="020F0600000000000000" pitchFamily="50" charset="-128"/>
            </a:endParaRPr>
          </a:p>
          <a:p>
            <a:pPr marL="0" indent="0">
              <a:buFont typeface="Arial" pitchFamily="34" charset="0"/>
              <a:buNone/>
            </a:pPr>
            <a:endParaRPr lang="ja-JP" altLang="en-US" dirty="0"/>
          </a:p>
        </p:txBody>
      </p:sp>
    </p:spTree>
    <p:extLst>
      <p:ext uri="{BB962C8B-B14F-4D97-AF65-F5344CB8AC3E}">
        <p14:creationId xmlns:p14="http://schemas.microsoft.com/office/powerpoint/2010/main" val="1322018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a:xfrm>
            <a:off x="611560" y="3140968"/>
            <a:ext cx="5256584" cy="990600"/>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rPr>
              <a:t>避難行動要支援者支援</a:t>
            </a:r>
            <a:r>
              <a:rPr lang="ja-JP" altLang="en-US" sz="2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事業</a:t>
            </a:r>
            <a:r>
              <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rPr>
              <a:t>について</a:t>
            </a:r>
            <a:endParaRPr kumimoji="1" lang="ja-JP" altLang="en-US" sz="2400" dirty="0"/>
          </a:p>
        </p:txBody>
      </p:sp>
      <p:sp>
        <p:nvSpPr>
          <p:cNvPr id="4" name="スライド番号プレースホルダー 3"/>
          <p:cNvSpPr>
            <a:spLocks noGrp="1"/>
          </p:cNvSpPr>
          <p:nvPr>
            <p:ph type="sldNum" sz="quarter" idx="12"/>
          </p:nvPr>
        </p:nvSpPr>
        <p:spPr/>
        <p:txBody>
          <a:bodyPr/>
          <a:lstStyle/>
          <a:p>
            <a:fld id="{2D0986E3-F64A-40BB-A730-C612C2FDE859}" type="slidenum">
              <a:rPr lang="ja-JP" altLang="en-US" smtClean="0"/>
              <a:pPr/>
              <a:t>3</a:t>
            </a:fld>
            <a:endParaRPr lang="ja-JP" altLang="en-US" dirty="0"/>
          </a:p>
        </p:txBody>
      </p:sp>
    </p:spTree>
    <p:extLst>
      <p:ext uri="{BB962C8B-B14F-4D97-AF65-F5344CB8AC3E}">
        <p14:creationId xmlns:p14="http://schemas.microsoft.com/office/powerpoint/2010/main" val="23879776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災害時は無理せずできることを</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コンテンツ プレースホルダー 1"/>
          <p:cNvSpPr>
            <a:spLocks noGrp="1"/>
          </p:cNvSpPr>
          <p:nvPr>
            <p:ph idx="1"/>
          </p:nvPr>
        </p:nvSpPr>
        <p:spPr/>
        <p:txBody>
          <a:bodyPr>
            <a:normAutofit/>
          </a:bodyPr>
          <a:lstStyle/>
          <a:p>
            <a:pPr marL="0" indent="0">
              <a:buNone/>
            </a:pPr>
            <a:endParaRPr kumimoji="1"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まず、支援者</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は自身や家族の身の安全の確保を優先して下さい</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。支援者</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の方々は、避難支援に法的な責任や義務</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を負う</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ものでは</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ありません。</a:t>
            </a:r>
            <a:endPar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u="sng" dirty="0">
                <a:solidFill>
                  <a:schemeClr val="tx2"/>
                </a:solidFill>
                <a:latin typeface="HG丸ｺﾞｼｯｸM-PRO" panose="020F0600000000000000" pitchFamily="50" charset="-128"/>
                <a:ea typeface="HG丸ｺﾞｼｯｸM-PRO" panose="020F0600000000000000" pitchFamily="50" charset="-128"/>
                <a:cs typeface="メイリオ" panose="020B0604030504040204" pitchFamily="50" charset="-128"/>
              </a:rPr>
              <a:t>要支援者の方にも、</a:t>
            </a:r>
            <a:r>
              <a:rPr lang="ja-JP" altLang="en-US" u="sng" dirty="0" smtClean="0">
                <a:solidFill>
                  <a:schemeClr val="tx2"/>
                </a:solidFill>
                <a:latin typeface="HG丸ｺﾞｼｯｸM-PRO" panose="020F0600000000000000" pitchFamily="50" charset="-128"/>
                <a:ea typeface="HG丸ｺﾞｼｯｸM-PRO" panose="020F0600000000000000" pitchFamily="50" charset="-128"/>
                <a:cs typeface="メイリオ" panose="020B0604030504040204" pitchFamily="50" charset="-128"/>
              </a:rPr>
              <a:t>自助を</a:t>
            </a:r>
            <a:r>
              <a:rPr lang="ja-JP" altLang="en-US" u="sng" dirty="0">
                <a:solidFill>
                  <a:schemeClr val="tx2"/>
                </a:solidFill>
                <a:latin typeface="HG丸ｺﾞｼｯｸM-PRO" panose="020F0600000000000000" pitchFamily="50" charset="-128"/>
                <a:ea typeface="HG丸ｺﾞｼｯｸM-PRO" panose="020F0600000000000000" pitchFamily="50" charset="-128"/>
                <a:cs typeface="メイリオ" panose="020B0604030504040204" pitchFamily="50" charset="-128"/>
              </a:rPr>
              <a:t>周知の上で、支援体制構築を進めていくことが重要です。</a:t>
            </a:r>
          </a:p>
          <a:p>
            <a:pPr marL="0" indent="0">
              <a:buNone/>
            </a:pPr>
            <a:endParaRPr kumimoji="1"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897D9FC3-4849-4731-94C3-ED8EDB764205}" type="slidenum">
              <a:rPr kumimoji="1" lang="ja-JP" altLang="en-US" smtClean="0"/>
              <a:t>30</a:t>
            </a:fld>
            <a:endParaRPr kumimoji="1" lang="ja-JP" altLang="en-US"/>
          </a:p>
        </p:txBody>
      </p:sp>
      <p:sp>
        <p:nvSpPr>
          <p:cNvPr id="4" name="テキスト ボックス 3"/>
          <p:cNvSpPr txBox="1"/>
          <p:nvPr/>
        </p:nvSpPr>
        <p:spPr>
          <a:xfrm>
            <a:off x="8244408" y="6258798"/>
            <a:ext cx="576064" cy="30777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34436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3296" y="600488"/>
            <a:ext cx="8229600" cy="990600"/>
          </a:xfrm>
        </p:spPr>
        <p:txBody>
          <a:bodyPr/>
          <a:lstStyle/>
          <a:p>
            <a:r>
              <a:rPr lang="ja-JP" altLang="en-US" dirty="0" smtClean="0">
                <a:latin typeface="HG丸ｺﾞｼｯｸM-PRO" panose="020F0600000000000000" pitchFamily="50" charset="-128"/>
                <a:ea typeface="HG丸ｺﾞｼｯｸM-PRO" panose="020F0600000000000000" pitchFamily="50" charset="-128"/>
              </a:rPr>
              <a:t>これからの取組みについて</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endParaRPr lang="ja-JP" altLang="en-US"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　①個別</a:t>
            </a:r>
            <a:r>
              <a:rPr lang="ja-JP" altLang="en-US" sz="2000" dirty="0">
                <a:latin typeface="HG丸ｺﾞｼｯｸM-PRO" panose="020F0600000000000000" pitchFamily="50" charset="-128"/>
                <a:ea typeface="HG丸ｺﾞｼｯｸM-PRO" panose="020F0600000000000000" pitchFamily="50" charset="-128"/>
              </a:rPr>
              <a:t>支援</a:t>
            </a:r>
            <a:r>
              <a:rPr lang="ja-JP" altLang="en-US" sz="2000" dirty="0" smtClean="0">
                <a:latin typeface="HG丸ｺﾞｼｯｸM-PRO" panose="020F0600000000000000" pitchFamily="50" charset="-128"/>
                <a:ea typeface="HG丸ｺﾞｼｯｸM-PRO" panose="020F0600000000000000" pitchFamily="50" charset="-128"/>
              </a:rPr>
              <a:t>計画の</a:t>
            </a:r>
            <a:r>
              <a:rPr lang="ja-JP" altLang="en-US" sz="2000" dirty="0">
                <a:latin typeface="HG丸ｺﾞｼｯｸM-PRO" panose="020F0600000000000000" pitchFamily="50" charset="-128"/>
                <a:ea typeface="HG丸ｺﾞｼｯｸM-PRO" panose="020F0600000000000000" pitchFamily="50" charset="-128"/>
              </a:rPr>
              <a:t>内容を確認して</a:t>
            </a:r>
            <a:r>
              <a:rPr lang="ja-JP" altLang="en-US" sz="2000" dirty="0" smtClean="0">
                <a:latin typeface="HG丸ｺﾞｼｯｸM-PRO" panose="020F0600000000000000" pitchFamily="50" charset="-128"/>
                <a:ea typeface="HG丸ｺﾞｼｯｸM-PRO" panose="020F0600000000000000" pitchFamily="50" charset="-128"/>
              </a:rPr>
              <a:t>、修正等がないかの確認。</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修正等があれば、登録変更届の提出をお願いします</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　②訪問や地域での活動の中で近隣の支援者をみつける。</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→近隣の支援者が見つかれば支援者登録書の提出</a:t>
            </a:r>
            <a:r>
              <a:rPr lang="ja-JP" altLang="en-US" sz="2000" dirty="0">
                <a:latin typeface="HG丸ｺﾞｼｯｸM-PRO" panose="020F0600000000000000" pitchFamily="50" charset="-128"/>
                <a:ea typeface="HG丸ｺﾞｼｯｸM-PRO" panose="020F0600000000000000" pitchFamily="50" charset="-128"/>
              </a:rPr>
              <a:t>をお願いします</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lang="ja-JP" altLang="en-US"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　③個別</a:t>
            </a:r>
            <a:r>
              <a:rPr lang="ja-JP" altLang="en-US" sz="2000" dirty="0">
                <a:latin typeface="HG丸ｺﾞｼｯｸM-PRO" panose="020F0600000000000000" pitchFamily="50" charset="-128"/>
                <a:ea typeface="HG丸ｺﾞｼｯｸM-PRO" panose="020F0600000000000000" pitchFamily="50" charset="-128"/>
              </a:rPr>
              <a:t>支援</a:t>
            </a:r>
            <a:r>
              <a:rPr lang="ja-JP" altLang="en-US" sz="2000" dirty="0" smtClean="0">
                <a:latin typeface="HG丸ｺﾞｼｯｸM-PRO" panose="020F0600000000000000" pitchFamily="50" charset="-128"/>
                <a:ea typeface="HG丸ｺﾞｼｯｸM-PRO" panose="020F0600000000000000" pitchFamily="50" charset="-128"/>
              </a:rPr>
              <a:t>計画の</a:t>
            </a:r>
            <a:r>
              <a:rPr lang="ja-JP" altLang="en-US" sz="2000" dirty="0">
                <a:latin typeface="HG丸ｺﾞｼｯｸM-PRO" panose="020F0600000000000000" pitchFamily="50" charset="-128"/>
                <a:ea typeface="HG丸ｺﾞｼｯｸM-PRO" panose="020F0600000000000000" pitchFamily="50" charset="-128"/>
              </a:rPr>
              <a:t>内容を</a:t>
            </a:r>
            <a:r>
              <a:rPr lang="ja-JP" altLang="en-US" sz="2000" dirty="0" smtClean="0">
                <a:latin typeface="HG丸ｺﾞｼｯｸM-PRO" panose="020F0600000000000000" pitchFamily="50" charset="-128"/>
                <a:ea typeface="HG丸ｺﾞｼｯｸM-PRO" panose="020F0600000000000000" pitchFamily="50" charset="-128"/>
              </a:rPr>
              <a:t>ふまえた避難訓練の実施。　など</a:t>
            </a:r>
            <a:r>
              <a:rPr lang="en-US" altLang="ja-JP" sz="2000" dirty="0" smtClean="0">
                <a:latin typeface="HG丸ｺﾞｼｯｸM-PRO" panose="020F0600000000000000" pitchFamily="50" charset="-128"/>
                <a:ea typeface="HG丸ｺﾞｼｯｸM-PRO" panose="020F0600000000000000" pitchFamily="50" charset="-128"/>
              </a:rPr>
              <a:t>…</a:t>
            </a: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市は関係各課・機関と協力し、避難行動要支援者事業の周知、個別</a:t>
            </a:r>
            <a:r>
              <a:rPr lang="ja-JP" altLang="en-US" sz="2000" dirty="0">
                <a:latin typeface="HG丸ｺﾞｼｯｸM-PRO" panose="020F0600000000000000" pitchFamily="50" charset="-128"/>
                <a:ea typeface="HG丸ｺﾞｼｯｸM-PRO" panose="020F0600000000000000" pitchFamily="50" charset="-128"/>
              </a:rPr>
              <a:t>支援計画の</a:t>
            </a:r>
            <a:r>
              <a:rPr lang="ja-JP" altLang="en-US" sz="2000" dirty="0" smtClean="0">
                <a:latin typeface="HG丸ｺﾞｼｯｸM-PRO" panose="020F0600000000000000" pitchFamily="50" charset="-128"/>
                <a:ea typeface="HG丸ｺﾞｼｯｸM-PRO" panose="020F0600000000000000" pitchFamily="50" charset="-128"/>
              </a:rPr>
              <a:t>作成を進めていきます。</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31</a:t>
            </a:fld>
            <a:endParaRPr kumimoji="1" lang="ja-JP" altLang="en-US"/>
          </a:p>
        </p:txBody>
      </p:sp>
    </p:spTree>
    <p:extLst>
      <p:ext uri="{BB962C8B-B14F-4D97-AF65-F5344CB8AC3E}">
        <p14:creationId xmlns:p14="http://schemas.microsoft.com/office/powerpoint/2010/main" val="2749077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700808"/>
            <a:ext cx="7622232" cy="1143000"/>
          </a:xfrm>
        </p:spPr>
        <p:txBody>
          <a:bodyPr>
            <a:normAutofit fontScale="90000"/>
          </a:bodyPr>
          <a:lstStyle/>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ご清聴ありがとう</a:t>
            </a:r>
            <a:r>
              <a:rPr kumimoji="1" lang="en-US" altLang="ja-JP" dirty="0" smtClean="0">
                <a:latin typeface="HG丸ｺﾞｼｯｸM-PRO" panose="020F0600000000000000" pitchFamily="50" charset="-128"/>
                <a:ea typeface="HG丸ｺﾞｼｯｸM-PRO" panose="020F0600000000000000" pitchFamily="50" charset="-128"/>
              </a:rPr>
              <a:t/>
            </a:r>
            <a:br>
              <a:rPr kumimoji="1" lang="en-US" altLang="ja-JP" dirty="0" smtClean="0">
                <a:latin typeface="HG丸ｺﾞｼｯｸM-PRO" panose="020F0600000000000000" pitchFamily="50" charset="-128"/>
                <a:ea typeface="HG丸ｺﾞｼｯｸM-PRO" panose="020F0600000000000000" pitchFamily="50" charset="-128"/>
              </a:rPr>
            </a:br>
            <a:r>
              <a:rPr kumimoji="1" lang="ja-JP" altLang="en-US" dirty="0" smtClean="0">
                <a:latin typeface="HG丸ｺﾞｼｯｸM-PRO" panose="020F0600000000000000" pitchFamily="50" charset="-128"/>
                <a:ea typeface="HG丸ｺﾞｼｯｸM-PRO" panose="020F0600000000000000" pitchFamily="50" charset="-128"/>
              </a:rPr>
              <a:t>ございました</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サブタイトル 2"/>
          <p:cNvSpPr txBox="1">
            <a:spLocks/>
          </p:cNvSpPr>
          <p:nvPr/>
        </p:nvSpPr>
        <p:spPr>
          <a:xfrm>
            <a:off x="4788024" y="3769600"/>
            <a:ext cx="3744416"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Clr>
                <a:srgbClr val="31B6FD"/>
              </a:buClr>
              <a:buSzPct val="100000"/>
              <a:buNone/>
            </a:pP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作成日 </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令和６年７月</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Clr>
                <a:srgbClr val="31B6FD"/>
              </a:buClr>
              <a:buSzPct val="100000"/>
              <a:buNone/>
            </a:pP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作   成 </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和泉市　福祉部　福祉総務課</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Clr>
                <a:srgbClr val="31B6FD"/>
              </a:buClr>
              <a:buSzPct val="100000"/>
              <a:buNone/>
            </a:pP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594-8501</a:t>
            </a:r>
          </a:p>
          <a:p>
            <a:pPr marL="0" indent="0">
              <a:buClr>
                <a:srgbClr val="31B6FD"/>
              </a:buClr>
              <a:buSzPct val="100000"/>
              <a:buNone/>
            </a:pP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和泉市府中町二丁目</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7</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番</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5</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号</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Clr>
                <a:srgbClr val="31B6FD"/>
              </a:buClr>
              <a:buSzPct val="100000"/>
              <a:buNone/>
            </a:pP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電話番号：</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0725-99-8126</a:t>
            </a:r>
          </a:p>
        </p:txBody>
      </p:sp>
      <p:pic>
        <p:nvPicPr>
          <p:cNvPr id="5" name="Picture 2" descr="C:\Users\LG68044\Desktop\thumbnmail_school_rei.jpg\thumbnmail_school_re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38696"/>
            <a:ext cx="2880320" cy="2517992"/>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2D0986E3-F64A-40BB-A730-C612C2FDE859}" type="slidenum">
              <a:rPr lang="ja-JP" altLang="en-US" smtClean="0"/>
              <a:pPr/>
              <a:t>32</a:t>
            </a:fld>
            <a:endParaRPr lang="ja-JP" altLang="en-US" dirty="0"/>
          </a:p>
        </p:txBody>
      </p:sp>
    </p:spTree>
    <p:extLst>
      <p:ext uri="{BB962C8B-B14F-4D97-AF65-F5344CB8AC3E}">
        <p14:creationId xmlns:p14="http://schemas.microsoft.com/office/powerpoint/2010/main" val="4161563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避難行動要支援者支援事業とは</a:t>
            </a:r>
            <a:endParaRPr kumimoji="1" lang="ja-JP" altLang="en-US" sz="18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コンテンツ プレースホルダー 2"/>
          <p:cNvSpPr txBox="1">
            <a:spLocks noGrp="1"/>
          </p:cNvSpPr>
          <p:nvPr>
            <p:ph idx="1"/>
          </p:nvPr>
        </p:nvSpPr>
        <p:spPr>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None/>
            </a:pPr>
            <a:endParaRPr lang="en-US" altLang="ja-JP"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災害が起きた時に自力で避難することが難しい身体の不自由な方や高齢者などの被害を地域における助け合いにより減らそうとする事業です。</a:t>
            </a:r>
            <a:endParaRPr lang="ja-JP" altLang="en-US" sz="28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97D9FC3-4849-4731-94C3-ED8EDB764205}" type="slidenum">
              <a:rPr kumimoji="1" lang="ja-JP" altLang="en-US" smtClean="0"/>
              <a:t>4</a:t>
            </a:fld>
            <a:endParaRPr kumimoji="1" lang="ja-JP" altLang="en-US"/>
          </a:p>
        </p:txBody>
      </p:sp>
      <p:pic>
        <p:nvPicPr>
          <p:cNvPr id="1026" name="Picture 2" descr="C:\Users\LG68044\Desktop\避難.png\避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128" y="4411030"/>
            <a:ext cx="2448272" cy="2041562"/>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3691390"/>
            <a:ext cx="1760260" cy="1751459"/>
          </a:xfrm>
          <a:prstGeom prst="rect">
            <a:avLst/>
          </a:prstGeom>
        </p:spPr>
      </p:pic>
    </p:spTree>
    <p:extLst>
      <p:ext uri="{BB962C8B-B14F-4D97-AF65-F5344CB8AC3E}">
        <p14:creationId xmlns:p14="http://schemas.microsoft.com/office/powerpoint/2010/main" val="17057705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避難行動要支援者とは</a:t>
            </a:r>
            <a:r>
              <a:rPr kumimoji="1" lang="en-US" altLang="ja-JP"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kumimoji="1" lang="en-US" altLang="ja-JP"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（以下、「要支援者」と表記）</a:t>
            </a:r>
            <a:endParaRPr kumimoji="1"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23528" y="1700808"/>
            <a:ext cx="8363272" cy="4876800"/>
          </a:xfrm>
        </p:spPr>
        <p:txBody>
          <a:bodyPr>
            <a:normAutofit/>
          </a:bodyPr>
          <a:lstStyle/>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Ａ</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err="1">
                <a:latin typeface="HG丸ｺﾞｼｯｸM-PRO" panose="020F0600000000000000" pitchFamily="50" charset="-128"/>
                <a:ea typeface="HG丸ｺﾞｼｯｸM-PRO" panose="020F0600000000000000" pitchFamily="50" charset="-128"/>
              </a:rPr>
              <a:t>身体障がい</a:t>
            </a:r>
            <a:r>
              <a:rPr lang="ja-JP" altLang="en-US" sz="2000" dirty="0">
                <a:latin typeface="HG丸ｺﾞｼｯｸM-PRO" panose="020F0600000000000000" pitchFamily="50" charset="-128"/>
                <a:ea typeface="HG丸ｺﾞｼｯｸM-PRO" panose="020F0600000000000000" pitchFamily="50" charset="-128"/>
              </a:rPr>
              <a:t>者手帳</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級・</a:t>
            </a:r>
            <a:r>
              <a:rPr lang="en-US" altLang="ja-JP" sz="2000" dirty="0">
                <a:latin typeface="HG丸ｺﾞｼｯｸM-PRO" panose="020F0600000000000000" pitchFamily="50" charset="-128"/>
                <a:ea typeface="HG丸ｺﾞｼｯｸM-PRO" panose="020F0600000000000000" pitchFamily="50" charset="-128"/>
              </a:rPr>
              <a:t>2</a:t>
            </a:r>
            <a:r>
              <a:rPr lang="ja-JP" altLang="en-US" sz="2000" dirty="0">
                <a:latin typeface="HG丸ｺﾞｼｯｸM-PRO" panose="020F0600000000000000" pitchFamily="50" charset="-128"/>
                <a:ea typeface="HG丸ｺﾞｼｯｸM-PRO" panose="020F0600000000000000" pitchFamily="50" charset="-128"/>
              </a:rPr>
              <a:t>級の</a:t>
            </a:r>
            <a:r>
              <a:rPr lang="ja-JP" altLang="en-US" sz="2000" dirty="0" smtClean="0">
                <a:latin typeface="HG丸ｺﾞｼｯｸM-PRO" panose="020F0600000000000000" pitchFamily="50" charset="-128"/>
                <a:ea typeface="HG丸ｺﾞｼｯｸM-PRO" panose="020F0600000000000000" pitchFamily="50" charset="-128"/>
              </a:rPr>
              <a:t>方　</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rPr>
              <a:t>呼吸器以外の</a:t>
            </a:r>
            <a:r>
              <a:rPr lang="ja-JP" altLang="en-US" sz="2000" dirty="0" err="1">
                <a:latin typeface="HG丸ｺﾞｼｯｸM-PRO" panose="020F0600000000000000" pitchFamily="50" charset="-128"/>
                <a:ea typeface="HG丸ｺﾞｼｯｸM-PRO" panose="020F0600000000000000" pitchFamily="50" charset="-128"/>
                <a:cs typeface="メイリオ" panose="020B0604030504040204" pitchFamily="50" charset="-128"/>
              </a:rPr>
              <a:t>内部障がい</a:t>
            </a:r>
            <a:r>
              <a:rPr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rPr>
              <a:t>のみの方を除く）</a:t>
            </a:r>
            <a:r>
              <a:rPr lang="ja-JP" altLang="en-US" sz="2000" dirty="0" smtClean="0">
                <a:latin typeface="HG丸ｺﾞｼｯｸM-PRO" panose="020F0600000000000000" pitchFamily="50" charset="-128"/>
                <a:ea typeface="HG丸ｺﾞｼｯｸM-PRO" panose="020F0600000000000000" pitchFamily="50" charset="-128"/>
              </a:rPr>
              <a:t>　　　　　　　　　　　　　　　　　　　　　　　　　　　　　　　　　　　　　　　　　　　　　　　　　　　　　　　　　　　　　　　　　　　　　　　　　　　　　　　　　　　　　　　　　　　　　　　　　　　　　　　　　　　　　　　　　　　　　　　　　　　　　　　　　</a:t>
            </a: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Ｂ　療育手帳Ａを所持する方</a:t>
            </a: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Ｃ　</a:t>
            </a:r>
            <a:r>
              <a:rPr lang="ja-JP" altLang="en-US" sz="2000" dirty="0" err="1" smtClean="0">
                <a:latin typeface="HG丸ｺﾞｼｯｸM-PRO" panose="020F0600000000000000" pitchFamily="50" charset="-128"/>
                <a:ea typeface="HG丸ｺﾞｼｯｸM-PRO" panose="020F0600000000000000" pitchFamily="50" charset="-128"/>
              </a:rPr>
              <a:t>精神障がい</a:t>
            </a:r>
            <a:r>
              <a:rPr lang="ja-JP" altLang="en-US" sz="2000" dirty="0" smtClean="0">
                <a:latin typeface="HG丸ｺﾞｼｯｸM-PRO" panose="020F0600000000000000" pitchFamily="50" charset="-128"/>
                <a:ea typeface="HG丸ｺﾞｼｯｸM-PRO" panose="020F0600000000000000" pitchFamily="50" charset="-128"/>
              </a:rPr>
              <a:t>者保健福祉手帳１級の方　　　　　　　　　　　　　　　　　　　　　　　　　　　　　　　　　　　　　　　　　　　　　　　　　　　　　　　　　　　　　　　　　　　　　　　　　　　　　　　　　　　　　　　　　　　　　　　　　　　　　　　　　　　　　　　　　　　　　　　　　　　　　　　　　　　　　　　　　　　　　　　　　　　　　　　　　　　　　　　　　　　　　　　　　　　　　　　　</a:t>
            </a: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Ｄ</a:t>
            </a:r>
            <a:r>
              <a:rPr lang="ja-JP" altLang="en-US" sz="2000" dirty="0">
                <a:latin typeface="HG丸ｺﾞｼｯｸM-PRO" panose="020F0600000000000000" pitchFamily="50" charset="-128"/>
                <a:ea typeface="HG丸ｺﾞｼｯｸM-PRO" panose="020F0600000000000000" pitchFamily="50" charset="-128"/>
              </a:rPr>
              <a:t>　要介護認定</a:t>
            </a:r>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5</a:t>
            </a:r>
            <a:r>
              <a:rPr lang="ja-JP" altLang="en-US" sz="2000" dirty="0">
                <a:latin typeface="HG丸ｺﾞｼｯｸM-PRO" panose="020F0600000000000000" pitchFamily="50" charset="-128"/>
                <a:ea typeface="HG丸ｺﾞｼｯｸM-PRO" panose="020F0600000000000000" pitchFamily="50" charset="-128"/>
              </a:rPr>
              <a:t>の認定を受けた方</a:t>
            </a:r>
          </a:p>
          <a:p>
            <a:pPr marL="0" indent="0">
              <a:buNone/>
            </a:pPr>
            <a:r>
              <a:rPr lang="ja-JP" altLang="en-US" sz="2000" dirty="0">
                <a:latin typeface="HG丸ｺﾞｼｯｸM-PRO" panose="020F0600000000000000" pitchFamily="50" charset="-128"/>
                <a:ea typeface="HG丸ｺﾞｼｯｸM-PRO" panose="020F0600000000000000" pitchFamily="50" charset="-128"/>
              </a:rPr>
              <a:t>Ｅ　自力で避難所まで移動することが</a:t>
            </a:r>
            <a:r>
              <a:rPr lang="ja-JP" altLang="en-US" sz="2000" dirty="0" smtClean="0">
                <a:latin typeface="HG丸ｺﾞｼｯｸM-PRO" panose="020F0600000000000000" pitchFamily="50" charset="-128"/>
                <a:ea typeface="HG丸ｺﾞｼｯｸM-PRO" panose="020F0600000000000000" pitchFamily="50" charset="-128"/>
              </a:rPr>
              <a:t>困難、又は、避難所の場所を</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理解すること</a:t>
            </a:r>
            <a:r>
              <a:rPr lang="ja-JP" altLang="en-US" sz="2000" dirty="0">
                <a:latin typeface="HG丸ｺﾞｼｯｸM-PRO" panose="020F0600000000000000" pitchFamily="50" charset="-128"/>
                <a:ea typeface="HG丸ｺﾞｼｯｸM-PRO" panose="020F0600000000000000" pitchFamily="50" charset="-128"/>
              </a:rPr>
              <a:t>が困難な方で、避難支援等</a:t>
            </a:r>
            <a:r>
              <a:rPr lang="ja-JP" altLang="en-US" sz="2000" dirty="0" smtClean="0">
                <a:latin typeface="HG丸ｺﾞｼｯｸM-PRO" panose="020F0600000000000000" pitchFamily="50" charset="-128"/>
                <a:ea typeface="HG丸ｺﾞｼｯｸM-PRO" panose="020F0600000000000000" pitchFamily="50" charset="-128"/>
              </a:rPr>
              <a:t>関係者が</a:t>
            </a:r>
            <a:r>
              <a:rPr lang="ja-JP" altLang="en-US" sz="2000" dirty="0">
                <a:latin typeface="HG丸ｺﾞｼｯｸM-PRO" panose="020F0600000000000000" pitchFamily="50" charset="-128"/>
                <a:ea typeface="HG丸ｺﾞｼｯｸM-PRO" panose="020F0600000000000000" pitchFamily="50" charset="-128"/>
              </a:rPr>
              <a:t>推薦する方　　　　　　　　　　　　　　　　　　　　　　　　　　　　　　　　　　　　　　　　　　　　　　　　　　　　　　　　　　　　　　　　　　　　　　　　　　　　　　　　　　　　　　　　　　　　　　　　　　　　　　 　　　　　　　　　　　　　　　　　　　　　　　　　　　　　　　　　　　　　　　　　　　　　　　　　　　　　　　　　　　　　　　　　　　　　　　　　　　　　　　　　　　　　　　　　　　　　　　　　　　　　　　　　　　　　　　　　　　　　　　　　　　　　　　　　　　　　　　　　　　　　　　　　　　　　　　　　　　　　　　　　　　　　　　　　　　　　　　　　　　　　　　　　　　　　　　　　　　　　　　　　　　　　　　　　　　　　　　　　　　　　　　　　　　　　　　　　　　　　　　　　　　　　　　　　　　　　　　　　　　　　　　　　　　　　　　　　　　　　　　　　　　　　　　　　　　　　　　　　　　　　　　　　　　　　　　　　　　　　　　　　　　　　　　　　　　　　　　　　　　　　　　　　　　　　　　　　</a:t>
            </a:r>
          </a:p>
          <a:p>
            <a:pPr marL="0" indent="0">
              <a:buNone/>
            </a:pPr>
            <a:r>
              <a:rPr lang="en-US" altLang="ja-JP" sz="2000" dirty="0" smtClean="0">
                <a:latin typeface="HG丸ｺﾞｼｯｸM-PRO" panose="020F0600000000000000" pitchFamily="50" charset="-128"/>
                <a:ea typeface="HG丸ｺﾞｼｯｸM-PRO" panose="020F0600000000000000" pitchFamily="50" charset="-128"/>
              </a:rPr>
              <a:t>F</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安否</a:t>
            </a:r>
            <a:r>
              <a:rPr lang="ja-JP" altLang="en-US" sz="2000" dirty="0">
                <a:latin typeface="HG丸ｺﾞｼｯｸM-PRO" panose="020F0600000000000000" pitchFamily="50" charset="-128"/>
                <a:ea typeface="HG丸ｺﾞｼｯｸM-PRO" panose="020F0600000000000000" pitchFamily="50" charset="-128"/>
              </a:rPr>
              <a:t>確認情報の登録</a:t>
            </a:r>
            <a:r>
              <a:rPr lang="ja-JP" altLang="en-US" sz="2000" dirty="0" smtClean="0">
                <a:latin typeface="HG丸ｺﾞｼｯｸM-PRO" panose="020F0600000000000000" pitchFamily="50" charset="-128"/>
                <a:ea typeface="HG丸ｺﾞｼｯｸM-PRO" panose="020F0600000000000000" pitchFamily="50" charset="-128"/>
              </a:rPr>
              <a:t>事業（現在は廃止）に</a:t>
            </a:r>
            <a:r>
              <a:rPr lang="ja-JP" altLang="en-US" sz="2000" dirty="0">
                <a:latin typeface="HG丸ｺﾞｼｯｸM-PRO" panose="020F0600000000000000" pitchFamily="50" charset="-128"/>
                <a:ea typeface="HG丸ｺﾞｼｯｸM-PRO" panose="020F0600000000000000" pitchFamily="50" charset="-128"/>
              </a:rPr>
              <a:t>登録されていた</a:t>
            </a:r>
            <a:r>
              <a:rPr lang="ja-JP" altLang="en-US" sz="2000" dirty="0" smtClean="0">
                <a:latin typeface="HG丸ｺﾞｼｯｸM-PRO" panose="020F0600000000000000" pitchFamily="50" charset="-128"/>
                <a:ea typeface="HG丸ｺﾞｼｯｸM-PRO" panose="020F0600000000000000" pitchFamily="50" charset="-128"/>
              </a:rPr>
              <a:t>方</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ja-JP" altLang="en-US" sz="2000" dirty="0">
              <a:latin typeface="HG丸ｺﾞｼｯｸM-PRO" panose="020F0600000000000000" pitchFamily="50" charset="-128"/>
              <a:ea typeface="HG丸ｺﾞｼｯｸM-PRO" panose="020F0600000000000000" pitchFamily="50" charset="-128"/>
            </a:endParaRPr>
          </a:p>
          <a:p>
            <a:pPr marL="0" indent="0" algn="r">
              <a:buNone/>
            </a:pPr>
            <a:r>
              <a:rPr lang="en-US" altLang="ja-JP" b="1" u="sng" dirty="0" smtClean="0">
                <a:latin typeface="HG丸ｺﾞｼｯｸM-PRO" panose="020F0600000000000000" pitchFamily="50" charset="-128"/>
                <a:ea typeface="HG丸ｺﾞｼｯｸM-PRO" panose="020F0600000000000000" pitchFamily="50" charset="-128"/>
              </a:rPr>
              <a:t>※</a:t>
            </a:r>
            <a:r>
              <a:rPr lang="ja-JP" altLang="en-US" b="1" u="sng" dirty="0">
                <a:latin typeface="HG丸ｺﾞｼｯｸM-PRO" panose="020F0600000000000000" pitchFamily="50" charset="-128"/>
                <a:ea typeface="HG丸ｺﾞｼｯｸM-PRO" panose="020F0600000000000000" pitchFamily="50" charset="-128"/>
              </a:rPr>
              <a:t>入院・入所している</a:t>
            </a:r>
            <a:r>
              <a:rPr lang="ja-JP" altLang="en-US" b="1" u="sng" dirty="0" smtClean="0">
                <a:latin typeface="HG丸ｺﾞｼｯｸM-PRO" panose="020F0600000000000000" pitchFamily="50" charset="-128"/>
                <a:ea typeface="HG丸ｺﾞｼｯｸM-PRO" panose="020F0600000000000000" pitchFamily="50" charset="-128"/>
              </a:rPr>
              <a:t>方は除きます。</a:t>
            </a:r>
            <a:endParaRPr lang="ja-JP" altLang="en-US" b="1" u="sng"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5</a:t>
            </a:fld>
            <a:endParaRPr kumimoji="1" lang="ja-JP" altLang="en-US"/>
          </a:p>
        </p:txBody>
      </p:sp>
      <p:pic>
        <p:nvPicPr>
          <p:cNvPr id="5" name="Picture 2" descr="C:\Users\LG37256\Desktop\いらすと\kaigo_kurumaisu_obaas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3568" y="5085184"/>
            <a:ext cx="1270343" cy="136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690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避難支援等関係者とは</a:t>
            </a:r>
            <a:r>
              <a:rPr kumimoji="1" lang="en-US" altLang="ja-JP"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kumimoji="1" lang="en-US" altLang="ja-JP"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（以下、「地域の支援者」と表記）</a:t>
            </a:r>
            <a:endParaRPr kumimoji="1"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nchor="t">
            <a:normAutofit/>
          </a:bodyPr>
          <a:lstStyle/>
          <a:p>
            <a:endParaRPr lang="en-US" altLang="ja-JP" sz="2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町会</a:t>
            </a:r>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自治会</a:t>
            </a:r>
            <a:endParaRPr lang="en-US" altLang="ja-JP"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民生委員・児童</a:t>
            </a:r>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委員</a:t>
            </a:r>
            <a:endParaRPr lang="en-US" altLang="ja-JP"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校区社会福祉協</a:t>
            </a:r>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議会</a:t>
            </a:r>
            <a:endParaRPr lang="en-US" altLang="ja-JP"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消防団</a:t>
            </a:r>
            <a:endParaRPr lang="ja-JP" altLang="ja-JP" sz="2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警察機関</a:t>
            </a:r>
            <a:endParaRPr lang="ja-JP" altLang="ja-JP" sz="2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その他</a:t>
            </a:r>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（マンション管理</a:t>
            </a:r>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組合等</a:t>
            </a:r>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ja-JP" sz="2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スライド番号プレースホルダー 10"/>
          <p:cNvSpPr>
            <a:spLocks noGrp="1"/>
          </p:cNvSpPr>
          <p:nvPr>
            <p:ph type="sldNum" sz="quarter" idx="12"/>
          </p:nvPr>
        </p:nvSpPr>
        <p:spPr/>
        <p:txBody>
          <a:bodyPr/>
          <a:lstStyle/>
          <a:p>
            <a:fld id="{897D9FC3-4849-4731-94C3-ED8EDB764205}" type="slidenum">
              <a:rPr kumimoji="1" lang="ja-JP" altLang="en-US" smtClean="0"/>
              <a:t>6</a:t>
            </a:fld>
            <a:endParaRPr kumimoji="1" lang="ja-JP" altLang="en-US"/>
          </a:p>
        </p:txBody>
      </p:sp>
      <p:sp>
        <p:nvSpPr>
          <p:cNvPr id="10" name="テキスト ボックス 9"/>
          <p:cNvSpPr txBox="1"/>
          <p:nvPr/>
        </p:nvSpPr>
        <p:spPr>
          <a:xfrm>
            <a:off x="8244408" y="6258798"/>
            <a:ext cx="576064" cy="307777"/>
          </a:xfrm>
          <a:prstGeom prst="rect">
            <a:avLst/>
          </a:prstGeom>
          <a:noFill/>
        </p:spPr>
        <p:txBody>
          <a:bodyPr wrap="square" rtlCol="0">
            <a:spAutoFit/>
          </a:bodyPr>
          <a:lstStyle/>
          <a:p>
            <a:r>
              <a:rPr kumimoji="1" lang="ja-JP" altLang="en-US" sz="1400" dirty="0" smtClean="0">
                <a:latin typeface="ＭＳ Ｐゴシック" panose="020B0600070205080204" pitchFamily="50" charset="-128"/>
                <a:ea typeface="ＭＳ Ｐゴシック" panose="020B0600070205080204" pitchFamily="50" charset="-128"/>
              </a:rPr>
              <a:t>　</a:t>
            </a:r>
            <a:endParaRPr kumimoji="1" lang="ja-JP" altLang="en-US" sz="1600" dirty="0">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00" y="3501008"/>
            <a:ext cx="1805508" cy="1805508"/>
          </a:xfrm>
          <a:prstGeom prst="rect">
            <a:avLst/>
          </a:prstGeom>
        </p:spPr>
      </p:pic>
    </p:spTree>
    <p:extLst>
      <p:ext uri="{BB962C8B-B14F-4D97-AF65-F5344CB8AC3E}">
        <p14:creationId xmlns:p14="http://schemas.microsoft.com/office/powerpoint/2010/main" val="2792533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rPr>
              <a:t>避難行動要支援者支援</a:t>
            </a:r>
            <a:r>
              <a:rPr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事業の流れ</a:t>
            </a:r>
            <a:endParaRPr kumimoji="1" lang="ja-JP" altLang="en-US" sz="3200" dirty="0"/>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7</a:t>
            </a:fld>
            <a:endParaRPr kumimoji="1" lang="ja-JP" altLang="en-US"/>
          </a:p>
        </p:txBody>
      </p:sp>
      <p:pic>
        <p:nvPicPr>
          <p:cNvPr id="2" name="図 1"/>
          <p:cNvPicPr>
            <a:picLocks noChangeAspect="1"/>
          </p:cNvPicPr>
          <p:nvPr/>
        </p:nvPicPr>
        <p:blipFill>
          <a:blip r:embed="rId3"/>
          <a:stretch>
            <a:fillRect/>
          </a:stretch>
        </p:blipFill>
        <p:spPr>
          <a:xfrm>
            <a:off x="1373912" y="1524000"/>
            <a:ext cx="6543247" cy="4948331"/>
          </a:xfrm>
          <a:prstGeom prst="rect">
            <a:avLst/>
          </a:prstGeom>
        </p:spPr>
      </p:pic>
    </p:spTree>
    <p:extLst>
      <p:ext uri="{BB962C8B-B14F-4D97-AF65-F5344CB8AC3E}">
        <p14:creationId xmlns:p14="http://schemas.microsoft.com/office/powerpoint/2010/main" val="3028672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a:xfrm>
            <a:off x="611560" y="3140968"/>
            <a:ext cx="5256584" cy="990600"/>
          </a:xfrm>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rPr>
              <a:t>お渡しした台帳の内容について</a:t>
            </a:r>
            <a:endParaRPr lang="en-US" altLang="ja-JP"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2D0986E3-F64A-40BB-A730-C612C2FDE859}" type="slidenum">
              <a:rPr lang="ja-JP" altLang="en-US" smtClean="0"/>
              <a:pPr/>
              <a:t>8</a:t>
            </a:fld>
            <a:endParaRPr lang="ja-JP" altLang="en-US" dirty="0"/>
          </a:p>
        </p:txBody>
      </p:sp>
    </p:spTree>
    <p:extLst>
      <p:ext uri="{BB962C8B-B14F-4D97-AF65-F5344CB8AC3E}">
        <p14:creationId xmlns:p14="http://schemas.microsoft.com/office/powerpoint/2010/main" val="24657089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Autofit/>
          </a:bodyPr>
          <a:lstStyle/>
          <a:p>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避難行動要支援者同意台帳とは</a:t>
            </a:r>
            <a:r>
              <a:rPr kumimoji="1" lang="en-US" altLang="ja-JP"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kumimoji="1" lang="en-US" altLang="ja-JP"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（以下、「同意台帳」と表記）</a:t>
            </a:r>
            <a:endParaRPr kumimoji="1"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コンテンツ プレースホルダー 4"/>
          <p:cNvSpPr>
            <a:spLocks noGrp="1"/>
          </p:cNvSpPr>
          <p:nvPr>
            <p:ph idx="1"/>
          </p:nvPr>
        </p:nvSpPr>
        <p:spPr/>
        <p:txBody>
          <a:bodyPr>
            <a:normAutofit/>
          </a:bodyPr>
          <a:lstStyle/>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自分の</a:t>
            </a:r>
            <a:r>
              <a:rPr lang="ja-JP" altLang="en-US" dirty="0">
                <a:latin typeface="HG丸ｺﾞｼｯｸM-PRO" panose="020F0600000000000000" pitchFamily="50" charset="-128"/>
                <a:ea typeface="HG丸ｺﾞｼｯｸM-PRO" panose="020F0600000000000000" pitchFamily="50" charset="-128"/>
              </a:rPr>
              <a:t>情報</a:t>
            </a:r>
            <a:r>
              <a:rPr lang="ja-JP" altLang="en-US" dirty="0" smtClean="0">
                <a:latin typeface="HG丸ｺﾞｼｯｸM-PRO" panose="020F0600000000000000" pitchFamily="50" charset="-128"/>
                <a:ea typeface="HG丸ｺﾞｼｯｸM-PRO" panose="020F0600000000000000" pitchFamily="50" charset="-128"/>
              </a:rPr>
              <a:t>を地域</a:t>
            </a:r>
            <a:r>
              <a:rPr lang="ja-JP" altLang="en-US" dirty="0">
                <a:latin typeface="HG丸ｺﾞｼｯｸM-PRO" panose="020F0600000000000000" pitchFamily="50" charset="-128"/>
                <a:ea typeface="HG丸ｺﾞｼｯｸM-PRO" panose="020F0600000000000000" pitchFamily="50" charset="-128"/>
              </a:rPr>
              <a:t>の支援者へ提供することに同意した</a:t>
            </a:r>
            <a:r>
              <a:rPr lang="ja-JP" altLang="en-US" dirty="0" smtClean="0">
                <a:latin typeface="HG丸ｺﾞｼｯｸM-PRO" panose="020F0600000000000000" pitchFamily="50" charset="-128"/>
                <a:ea typeface="HG丸ｺﾞｼｯｸM-PRO" panose="020F0600000000000000" pitchFamily="50" charset="-128"/>
              </a:rPr>
              <a:t>方の</a:t>
            </a:r>
            <a:r>
              <a:rPr lang="ja-JP" altLang="en-US" dirty="0">
                <a:latin typeface="HG丸ｺﾞｼｯｸM-PRO" panose="020F0600000000000000" pitchFamily="50" charset="-128"/>
                <a:ea typeface="HG丸ｺﾞｼｯｸM-PRO" panose="020F0600000000000000" pitchFamily="50" charset="-128"/>
              </a:rPr>
              <a:t>情報を載せた</a:t>
            </a:r>
            <a:r>
              <a:rPr lang="ja-JP" altLang="en-US" dirty="0" smtClean="0">
                <a:latin typeface="HG丸ｺﾞｼｯｸM-PRO" panose="020F0600000000000000" pitchFamily="50" charset="-128"/>
                <a:ea typeface="HG丸ｺﾞｼｯｸM-PRO" panose="020F0600000000000000" pitchFamily="50" charset="-128"/>
              </a:rPr>
              <a:t>台帳。</a:t>
            </a:r>
            <a:endParaRPr lang="ja-JP" altLang="en-US" dirty="0">
              <a:latin typeface="HG丸ｺﾞｼｯｸM-PRO" panose="020F0600000000000000" pitchFamily="50" charset="-128"/>
              <a:ea typeface="HG丸ｺﾞｼｯｸM-PRO" panose="020F0600000000000000" pitchFamily="50" charset="-128"/>
            </a:endParaRPr>
          </a:p>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u="sng" dirty="0" smtClean="0">
                <a:latin typeface="HG丸ｺﾞｼｯｸM-PRO" panose="020F0600000000000000" pitchFamily="50" charset="-128"/>
                <a:ea typeface="HG丸ｺﾞｼｯｸM-PRO" panose="020F0600000000000000" pitchFamily="50" charset="-128"/>
              </a:rPr>
              <a:t>令和６年</a:t>
            </a:r>
            <a:r>
              <a:rPr lang="en-US" altLang="ja-JP" u="sng" dirty="0" smtClean="0">
                <a:latin typeface="HG丸ｺﾞｼｯｸM-PRO" panose="020F0600000000000000" pitchFamily="50" charset="-128"/>
                <a:ea typeface="HG丸ｺﾞｼｯｸM-PRO" panose="020F0600000000000000" pitchFamily="50" charset="-128"/>
              </a:rPr>
              <a:t>12</a:t>
            </a:r>
            <a:r>
              <a:rPr lang="ja-JP" altLang="en-US" u="sng" dirty="0" smtClean="0">
                <a:latin typeface="HG丸ｺﾞｼｯｸM-PRO" panose="020F0600000000000000" pitchFamily="50" charset="-128"/>
                <a:ea typeface="HG丸ｺﾞｼｯｸM-PRO" panose="020F0600000000000000" pitchFamily="50" charset="-128"/>
              </a:rPr>
              <a:t>月頃</a:t>
            </a:r>
            <a:r>
              <a:rPr lang="ja-JP" altLang="en-US" dirty="0" smtClean="0">
                <a:latin typeface="HG丸ｺﾞｼｯｸM-PRO" panose="020F0600000000000000" pitchFamily="50" charset="-128"/>
                <a:ea typeface="HG丸ｺﾞｼｯｸM-PRO" panose="020F0600000000000000" pitchFamily="50" charset="-128"/>
              </a:rPr>
              <a:t>に、追加で同意</a:t>
            </a:r>
            <a:r>
              <a:rPr lang="ja-JP" altLang="en-US" dirty="0">
                <a:latin typeface="HG丸ｺﾞｼｯｸM-PRO" panose="020F0600000000000000" pitchFamily="50" charset="-128"/>
                <a:ea typeface="HG丸ｺﾞｼｯｸM-PRO" panose="020F0600000000000000" pitchFamily="50" charset="-128"/>
              </a:rPr>
              <a:t>があった</a:t>
            </a:r>
            <a:r>
              <a:rPr lang="ja-JP" altLang="en-US" dirty="0" smtClean="0">
                <a:latin typeface="HG丸ｺﾞｼｯｸM-PRO" panose="020F0600000000000000" pitchFamily="50" charset="-128"/>
                <a:ea typeface="HG丸ｺﾞｼｯｸM-PRO" panose="020F0600000000000000" pitchFamily="50" charset="-128"/>
              </a:rPr>
              <a:t>人の情報をお渡ししますので、今回お渡しした台帳に綴って保管してください。</a:t>
            </a:r>
            <a:endParaRPr lang="en-US" altLang="ja-JP" dirty="0" smtClean="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lang="ja-JP" altLang="en-US" u="sng" dirty="0">
                <a:latin typeface="HG丸ｺﾞｼｯｸM-PRO" panose="020F0600000000000000" pitchFamily="50" charset="-128"/>
                <a:ea typeface="HG丸ｺﾞｼｯｸM-PRO" panose="020F0600000000000000" pitchFamily="50" charset="-128"/>
              </a:rPr>
              <a:t>令和</a:t>
            </a:r>
            <a:r>
              <a:rPr lang="en-US" altLang="ja-JP" u="sng" dirty="0">
                <a:latin typeface="HG丸ｺﾞｼｯｸM-PRO" panose="020F0600000000000000" pitchFamily="50" charset="-128"/>
                <a:ea typeface="HG丸ｺﾞｼｯｸM-PRO" panose="020F0600000000000000" pitchFamily="50" charset="-128"/>
              </a:rPr>
              <a:t>7</a:t>
            </a:r>
            <a:r>
              <a:rPr lang="ja-JP" altLang="en-US" u="sng" dirty="0">
                <a:latin typeface="HG丸ｺﾞｼｯｸM-PRO" panose="020F0600000000000000" pitchFamily="50" charset="-128"/>
                <a:ea typeface="HG丸ｺﾞｼｯｸM-PRO" panose="020F0600000000000000" pitchFamily="50" charset="-128"/>
              </a:rPr>
              <a:t>年</a:t>
            </a:r>
            <a:r>
              <a:rPr lang="en-US" altLang="ja-JP" u="sng" dirty="0">
                <a:latin typeface="HG丸ｺﾞｼｯｸM-PRO" panose="020F0600000000000000" pitchFamily="50" charset="-128"/>
                <a:ea typeface="HG丸ｺﾞｼｯｸM-PRO" panose="020F0600000000000000" pitchFamily="50" charset="-128"/>
              </a:rPr>
              <a:t>7</a:t>
            </a:r>
            <a:r>
              <a:rPr lang="ja-JP" altLang="en-US" u="sng" dirty="0">
                <a:latin typeface="HG丸ｺﾞｼｯｸM-PRO" panose="020F0600000000000000" pitchFamily="50" charset="-128"/>
                <a:ea typeface="HG丸ｺﾞｼｯｸM-PRO" panose="020F0600000000000000" pitchFamily="50" charset="-128"/>
              </a:rPr>
              <a:t>月</a:t>
            </a:r>
            <a:r>
              <a:rPr lang="ja-JP" altLang="ja-JP" dirty="0">
                <a:latin typeface="HG丸ｺﾞｼｯｸM-PRO" panose="020F0600000000000000" pitchFamily="50" charset="-128"/>
                <a:ea typeface="HG丸ｺﾞｼｯｸM-PRO" panose="020F0600000000000000" pitchFamily="50" charset="-128"/>
              </a:rPr>
              <a:t>に、</a:t>
            </a:r>
            <a:r>
              <a:rPr lang="ja-JP" altLang="en-US" dirty="0">
                <a:latin typeface="HG丸ｺﾞｼｯｸM-PRO" panose="020F0600000000000000" pitchFamily="50" charset="-128"/>
                <a:ea typeface="HG丸ｺﾞｼｯｸM-PRO" panose="020F0600000000000000" pitchFamily="50" charset="-128"/>
              </a:rPr>
              <a:t>台帳ごと更新を行います。</a:t>
            </a:r>
            <a:endParaRPr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endParaRPr kumimoji="1" lang="en-US" altLang="ja-JP" dirty="0" smtClean="0"/>
          </a:p>
        </p:txBody>
      </p:sp>
      <p:sp>
        <p:nvSpPr>
          <p:cNvPr id="2" name="スライド番号プレースホルダー 1"/>
          <p:cNvSpPr>
            <a:spLocks noGrp="1"/>
          </p:cNvSpPr>
          <p:nvPr>
            <p:ph type="sldNum" sz="quarter" idx="12"/>
          </p:nvPr>
        </p:nvSpPr>
        <p:spPr/>
        <p:txBody>
          <a:bodyPr/>
          <a:lstStyle/>
          <a:p>
            <a:fld id="{897D9FC3-4849-4731-94C3-ED8EDB764205}" type="slidenum">
              <a:rPr kumimoji="1" lang="ja-JP" altLang="en-US" smtClean="0"/>
              <a:t>9</a:t>
            </a:fld>
            <a:endParaRPr kumimoji="1" lang="ja-JP" altLang="en-US"/>
          </a:p>
        </p:txBody>
      </p:sp>
    </p:spTree>
    <p:extLst>
      <p:ext uri="{BB962C8B-B14F-4D97-AF65-F5344CB8AC3E}">
        <p14:creationId xmlns:p14="http://schemas.microsoft.com/office/powerpoint/2010/main" val="25567267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11436</TotalTime>
  <Words>1583</Words>
  <Application>Microsoft Office PowerPoint</Application>
  <PresentationFormat>画面に合わせる (4:3)</PresentationFormat>
  <Paragraphs>409</Paragraphs>
  <Slides>32</Slides>
  <Notes>32</Notes>
  <HiddenSlides>0</HiddenSlides>
  <MMClips>0</MMClips>
  <ScaleCrop>false</ScaleCrop>
  <HeadingPairs>
    <vt:vector size="8" baseType="variant">
      <vt:variant>
        <vt:lpstr>使用されているフォント</vt:lpstr>
      </vt:variant>
      <vt:variant>
        <vt:i4>7</vt:i4>
      </vt:variant>
      <vt:variant>
        <vt:lpstr>テーマ</vt:lpstr>
      </vt:variant>
      <vt:variant>
        <vt:i4>2</vt:i4>
      </vt:variant>
      <vt:variant>
        <vt:lpstr>埋め込まれた OLE サーバー</vt:lpstr>
      </vt:variant>
      <vt:variant>
        <vt:i4>1</vt:i4>
      </vt:variant>
      <vt:variant>
        <vt:lpstr>スライド タイトル</vt:lpstr>
      </vt:variant>
      <vt:variant>
        <vt:i4>32</vt:i4>
      </vt:variant>
    </vt:vector>
  </HeadingPairs>
  <TitlesOfParts>
    <vt:vector size="42" baseType="lpstr">
      <vt:lpstr>HG丸ｺﾞｼｯｸM-PRO</vt:lpstr>
      <vt:lpstr>微軟正黑體</vt:lpstr>
      <vt:lpstr>ＭＳ Ｐゴシック</vt:lpstr>
      <vt:lpstr>メイリオ</vt:lpstr>
      <vt:lpstr>Arial</vt:lpstr>
      <vt:lpstr>Calibri</vt:lpstr>
      <vt:lpstr>Symbol</vt:lpstr>
      <vt:lpstr>クラリティ</vt:lpstr>
      <vt:lpstr>1_クラリティ</vt:lpstr>
      <vt:lpstr>Document</vt:lpstr>
      <vt:lpstr>避難行動要支援者支援事業 説明会</vt:lpstr>
      <vt:lpstr>目次</vt:lpstr>
      <vt:lpstr>避難行動要支援者支援事業について</vt:lpstr>
      <vt:lpstr>避難行動要支援者支援事業とは</vt:lpstr>
      <vt:lpstr>避難行動要支援者とは 　　　　　　（以下、「要支援者」と表記）</vt:lpstr>
      <vt:lpstr>避難支援等関係者とは 　　　　（以下、「地域の支援者」と表記）</vt:lpstr>
      <vt:lpstr>避難行動要支援者支援事業の流れ</vt:lpstr>
      <vt:lpstr>お渡しした台帳の内容について</vt:lpstr>
      <vt:lpstr>避難行動要支援者同意台帳とは 　　　　　　（以下、「同意台帳」と表記）</vt:lpstr>
      <vt:lpstr>今回掲載されている対象者</vt:lpstr>
      <vt:lpstr>一覧表</vt:lpstr>
      <vt:lpstr>個票</vt:lpstr>
      <vt:lpstr>調査票</vt:lpstr>
      <vt:lpstr>個別支援計画</vt:lpstr>
      <vt:lpstr> 地図（参考図） </vt:lpstr>
      <vt:lpstr>個人情報の保護</vt:lpstr>
      <vt:lpstr>台帳を活用した地域での取組みについて</vt:lpstr>
      <vt:lpstr>支援体制の構築・取組み　　　　　　　　　　　　　　　　　　　　　　　　　　　　　　　　　　　　　　　　　　　　　　</vt:lpstr>
      <vt:lpstr>Step①　要支援者を把握する</vt:lpstr>
      <vt:lpstr>Step ②　地域の支援体制を決める　　　　　　　　　　　　　　　　　　　　　　　　　　　　　　　　　　　　　　　　　　</vt:lpstr>
      <vt:lpstr>Step ③　家庭訪問する　　　　　　　　　　　　　　　　　　　　　　　　　　　　　　　　　　　　　　　</vt:lpstr>
      <vt:lpstr>Step ④　支援者を決める</vt:lpstr>
      <vt:lpstr>Step ⑤　避難訓練をしてみる</vt:lpstr>
      <vt:lpstr>要支援者の情報に変更があった場合…</vt:lpstr>
      <vt:lpstr>地域の支援者の方に行っていただきたい支援</vt:lpstr>
      <vt:lpstr>災害時の地域での動き（例）</vt:lpstr>
      <vt:lpstr>PowerPoint プレゼンテーション</vt:lpstr>
      <vt:lpstr>　　</vt:lpstr>
      <vt:lpstr>　　</vt:lpstr>
      <vt:lpstr>災害時は無理せずできることを</vt:lpstr>
      <vt:lpstr>これからの取組みについて</vt:lpstr>
      <vt:lpstr>ご清聴ありがとう ございました</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避難行動要支援者 支援者説明会</dc:title>
  <dc:creator>administrator</dc:creator>
  <cp:lastModifiedBy>中川　奈央</cp:lastModifiedBy>
  <cp:revision>948</cp:revision>
  <cp:lastPrinted>2023-06-29T05:52:37Z</cp:lastPrinted>
  <dcterms:created xsi:type="dcterms:W3CDTF">2017-05-02T00:46:35Z</dcterms:created>
  <dcterms:modified xsi:type="dcterms:W3CDTF">2024-09-02T07:27:02Z</dcterms:modified>
</cp:coreProperties>
</file>