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 id="2147484056" r:id="rId2"/>
  </p:sldMasterIdLst>
  <p:notesMasterIdLst>
    <p:notesMasterId r:id="rId35"/>
  </p:notesMasterIdLst>
  <p:handoutMasterIdLst>
    <p:handoutMasterId r:id="rId36"/>
  </p:handoutMasterIdLst>
  <p:sldIdLst>
    <p:sldId id="292" r:id="rId3"/>
    <p:sldId id="396" r:id="rId4"/>
    <p:sldId id="397" r:id="rId5"/>
    <p:sldId id="281" r:id="rId6"/>
    <p:sldId id="259" r:id="rId7"/>
    <p:sldId id="262" r:id="rId8"/>
    <p:sldId id="406" r:id="rId9"/>
    <p:sldId id="398" r:id="rId10"/>
    <p:sldId id="260" r:id="rId11"/>
    <p:sldId id="261" r:id="rId12"/>
    <p:sldId id="282" r:id="rId13"/>
    <p:sldId id="390" r:id="rId14"/>
    <p:sldId id="391" r:id="rId15"/>
    <p:sldId id="401" r:id="rId16"/>
    <p:sldId id="285" r:id="rId17"/>
    <p:sldId id="389" r:id="rId18"/>
    <p:sldId id="271" r:id="rId19"/>
    <p:sldId id="400" r:id="rId20"/>
    <p:sldId id="286" r:id="rId21"/>
    <p:sldId id="371" r:id="rId22"/>
    <p:sldId id="373" r:id="rId23"/>
    <p:sldId id="289" r:id="rId24"/>
    <p:sldId id="365" r:id="rId25"/>
    <p:sldId id="377" r:id="rId26"/>
    <p:sldId id="378" r:id="rId27"/>
    <p:sldId id="380" r:id="rId28"/>
    <p:sldId id="379" r:id="rId29"/>
    <p:sldId id="392" r:id="rId30"/>
    <p:sldId id="265" r:id="rId31"/>
    <p:sldId id="287" r:id="rId32"/>
    <p:sldId id="270" r:id="rId33"/>
    <p:sldId id="313" r:id="rId34"/>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BFE8E93-6ACA-45B3-AA3A-6CAABE3B5A56}">
          <p14:sldIdLst>
            <p14:sldId id="292"/>
            <p14:sldId id="396"/>
            <p14:sldId id="397"/>
            <p14:sldId id="281"/>
            <p14:sldId id="259"/>
            <p14:sldId id="262"/>
            <p14:sldId id="406"/>
            <p14:sldId id="398"/>
            <p14:sldId id="260"/>
            <p14:sldId id="261"/>
            <p14:sldId id="282"/>
            <p14:sldId id="390"/>
            <p14:sldId id="391"/>
            <p14:sldId id="401"/>
            <p14:sldId id="285"/>
            <p14:sldId id="389"/>
            <p14:sldId id="271"/>
            <p14:sldId id="400"/>
            <p14:sldId id="286"/>
            <p14:sldId id="371"/>
            <p14:sldId id="373"/>
            <p14:sldId id="289"/>
            <p14:sldId id="365"/>
            <p14:sldId id="377"/>
            <p14:sldId id="378"/>
            <p14:sldId id="380"/>
            <p14:sldId id="379"/>
            <p14:sldId id="392"/>
            <p14:sldId id="265"/>
            <p14:sldId id="287"/>
            <p14:sldId id="270"/>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9" autoAdjust="0"/>
    <p:restoredTop sz="75622" autoAdjust="0"/>
  </p:normalViewPr>
  <p:slideViewPr>
    <p:cSldViewPr>
      <p:cViewPr varScale="1">
        <p:scale>
          <a:sx n="81" d="100"/>
          <a:sy n="81" d="100"/>
        </p:scale>
        <p:origin x="2610" y="90"/>
      </p:cViewPr>
      <p:guideLst>
        <p:guide orient="horz" pos="2160"/>
        <p:guide pos="2880"/>
      </p:guideLst>
    </p:cSldViewPr>
  </p:slideViewPr>
  <p:outlineViewPr>
    <p:cViewPr>
      <p:scale>
        <a:sx n="25" d="100"/>
        <a:sy n="25" d="100"/>
      </p:scale>
      <p:origin x="0" y="-1956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5" d="100"/>
          <a:sy n="75" d="100"/>
        </p:scale>
        <p:origin x="4104" y="84"/>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14"/>
            <a:ext cx="2985466" cy="501018"/>
          </a:xfrm>
          <a:prstGeom prst="rect">
            <a:avLst/>
          </a:prstGeom>
        </p:spPr>
        <p:txBody>
          <a:bodyPr vert="horz" lIns="92976" tIns="46484" rIns="92976" bIns="4648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075" y="14"/>
            <a:ext cx="2985465" cy="501018"/>
          </a:xfrm>
          <a:prstGeom prst="rect">
            <a:avLst/>
          </a:prstGeom>
        </p:spPr>
        <p:txBody>
          <a:bodyPr vert="horz" lIns="92976" tIns="46484" rIns="92976" bIns="46484"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1" y="9516096"/>
            <a:ext cx="2985466" cy="501018"/>
          </a:xfrm>
          <a:prstGeom prst="rect">
            <a:avLst/>
          </a:prstGeom>
        </p:spPr>
        <p:txBody>
          <a:bodyPr vert="horz" lIns="92976" tIns="46484" rIns="92976" bIns="4648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075" y="9516096"/>
            <a:ext cx="2985465" cy="501018"/>
          </a:xfrm>
          <a:prstGeom prst="rect">
            <a:avLst/>
          </a:prstGeom>
        </p:spPr>
        <p:txBody>
          <a:bodyPr vert="horz" lIns="92976" tIns="46484" rIns="92976" bIns="46484" rtlCol="0" anchor="b"/>
          <a:lstStyle>
            <a:lvl1pPr algn="r">
              <a:defRPr sz="1200"/>
            </a:lvl1pPr>
          </a:lstStyle>
          <a:p>
            <a:fld id="{F684C937-42D2-4CF3-9ADF-9018B7967085}" type="slidenum">
              <a:rPr kumimoji="1" lang="ja-JP" altLang="en-US" smtClean="0"/>
              <a:t>‹#›</a:t>
            </a:fld>
            <a:endParaRPr kumimoji="1" lang="ja-JP" altLang="en-US"/>
          </a:p>
        </p:txBody>
      </p:sp>
    </p:spTree>
    <p:extLst>
      <p:ext uri="{BB962C8B-B14F-4D97-AF65-F5344CB8AC3E}">
        <p14:creationId xmlns:p14="http://schemas.microsoft.com/office/powerpoint/2010/main" val="209815747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5"/>
            <a:ext cx="2984870" cy="500936"/>
          </a:xfrm>
          <a:prstGeom prst="rect">
            <a:avLst/>
          </a:prstGeom>
        </p:spPr>
        <p:txBody>
          <a:bodyPr vert="horz" lIns="92976" tIns="46484" rIns="92976" bIns="46484"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707" y="5"/>
            <a:ext cx="2984870" cy="500936"/>
          </a:xfrm>
          <a:prstGeom prst="rect">
            <a:avLst/>
          </a:prstGeom>
        </p:spPr>
        <p:txBody>
          <a:bodyPr vert="horz" lIns="92976" tIns="46484" rIns="92976" bIns="46484"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976" tIns="46484" rIns="92976" bIns="46484" rtlCol="0" anchor="ctr"/>
          <a:lstStyle/>
          <a:p>
            <a:endParaRPr lang="ja-JP" altLang="en-US"/>
          </a:p>
        </p:txBody>
      </p:sp>
      <p:sp>
        <p:nvSpPr>
          <p:cNvPr id="5" name="ノート プレースホルダー 4"/>
          <p:cNvSpPr>
            <a:spLocks noGrp="1"/>
          </p:cNvSpPr>
          <p:nvPr>
            <p:ph type="body" sz="quarter" idx="3"/>
          </p:nvPr>
        </p:nvSpPr>
        <p:spPr>
          <a:xfrm>
            <a:off x="688817" y="4758899"/>
            <a:ext cx="5510530" cy="4508420"/>
          </a:xfrm>
          <a:prstGeom prst="rect">
            <a:avLst/>
          </a:prstGeom>
        </p:spPr>
        <p:txBody>
          <a:bodyPr vert="horz" lIns="92976" tIns="46484" rIns="92976" bIns="4648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3" y="9516042"/>
            <a:ext cx="2984870" cy="500936"/>
          </a:xfrm>
          <a:prstGeom prst="rect">
            <a:avLst/>
          </a:prstGeom>
        </p:spPr>
        <p:txBody>
          <a:bodyPr vert="horz" lIns="92976" tIns="46484" rIns="92976" bIns="464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707" y="9516042"/>
            <a:ext cx="2984870" cy="500936"/>
          </a:xfrm>
          <a:prstGeom prst="rect">
            <a:avLst/>
          </a:prstGeom>
        </p:spPr>
        <p:txBody>
          <a:bodyPr vert="horz" lIns="92976" tIns="46484" rIns="92976" bIns="46484" rtlCol="0" anchor="b"/>
          <a:lstStyle>
            <a:lvl1pPr algn="r">
              <a:defRPr sz="1200"/>
            </a:lvl1pPr>
          </a:lstStyle>
          <a:p>
            <a:fld id="{149C8107-0B8C-4CB9-9B41-1BD6FAE1A0FD}" type="slidenum">
              <a:rPr kumimoji="1" lang="ja-JP" altLang="en-US" smtClean="0"/>
              <a:t>‹#›</a:t>
            </a:fld>
            <a:endParaRPr kumimoji="1" lang="ja-JP" altLang="en-US"/>
          </a:p>
        </p:txBody>
      </p:sp>
    </p:spTree>
    <p:extLst>
      <p:ext uri="{BB962C8B-B14F-4D97-AF65-F5344CB8AC3E}">
        <p14:creationId xmlns:p14="http://schemas.microsoft.com/office/powerpoint/2010/main" val="25562869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6FA49541-8394-4138-87BE-E53D36E76BDA}"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76565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10</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92404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11</a:t>
            </a:fld>
            <a:endParaRPr kumimoji="1" lang="ja-JP" altLang="en-US"/>
          </a:p>
        </p:txBody>
      </p:sp>
    </p:spTree>
    <p:extLst>
      <p:ext uri="{BB962C8B-B14F-4D97-AF65-F5344CB8AC3E}">
        <p14:creationId xmlns:p14="http://schemas.microsoft.com/office/powerpoint/2010/main" val="359425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12</a:t>
            </a:fld>
            <a:endParaRPr kumimoji="1" lang="ja-JP" altLang="en-US"/>
          </a:p>
        </p:txBody>
      </p:sp>
    </p:spTree>
    <p:extLst>
      <p:ext uri="{BB962C8B-B14F-4D97-AF65-F5344CB8AC3E}">
        <p14:creationId xmlns:p14="http://schemas.microsoft.com/office/powerpoint/2010/main" val="347322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914">
              <a:defRPr/>
            </a:pPr>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13</a:t>
            </a:fld>
            <a:endParaRPr kumimoji="1" lang="ja-JP" altLang="en-US"/>
          </a:p>
        </p:txBody>
      </p:sp>
    </p:spTree>
    <p:extLst>
      <p:ext uri="{BB962C8B-B14F-4D97-AF65-F5344CB8AC3E}">
        <p14:creationId xmlns:p14="http://schemas.microsoft.com/office/powerpoint/2010/main" val="39604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14</a:t>
            </a:fld>
            <a:endParaRPr kumimoji="1" lang="ja-JP" altLang="en-US"/>
          </a:p>
        </p:txBody>
      </p:sp>
    </p:spTree>
    <p:extLst>
      <p:ext uri="{BB962C8B-B14F-4D97-AF65-F5344CB8AC3E}">
        <p14:creationId xmlns:p14="http://schemas.microsoft.com/office/powerpoint/2010/main" val="1769616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15</a:t>
            </a:fld>
            <a:endParaRPr kumimoji="1" lang="ja-JP" altLang="en-US"/>
          </a:p>
        </p:txBody>
      </p:sp>
    </p:spTree>
    <p:extLst>
      <p:ext uri="{BB962C8B-B14F-4D97-AF65-F5344CB8AC3E}">
        <p14:creationId xmlns:p14="http://schemas.microsoft.com/office/powerpoint/2010/main" val="232838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16</a:t>
            </a:fld>
            <a:endParaRPr kumimoji="1" lang="ja-JP" altLang="en-US"/>
          </a:p>
        </p:txBody>
      </p:sp>
    </p:spTree>
    <p:extLst>
      <p:ext uri="{BB962C8B-B14F-4D97-AF65-F5344CB8AC3E}">
        <p14:creationId xmlns:p14="http://schemas.microsoft.com/office/powerpoint/2010/main" val="1918567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17</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422613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18</a:t>
            </a:fld>
            <a:endParaRPr kumimoji="1" lang="ja-JP" altLang="en-US"/>
          </a:p>
        </p:txBody>
      </p:sp>
    </p:spTree>
    <p:extLst>
      <p:ext uri="{BB962C8B-B14F-4D97-AF65-F5344CB8AC3E}">
        <p14:creationId xmlns:p14="http://schemas.microsoft.com/office/powerpoint/2010/main" val="4036090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19</a:t>
            </a:fld>
            <a:endParaRPr kumimoji="1" lang="ja-JP" altLang="en-US"/>
          </a:p>
        </p:txBody>
      </p:sp>
    </p:spTree>
    <p:extLst>
      <p:ext uri="{BB962C8B-B14F-4D97-AF65-F5344CB8AC3E}">
        <p14:creationId xmlns:p14="http://schemas.microsoft.com/office/powerpoint/2010/main" val="418451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a:t>
            </a:fld>
            <a:endParaRPr kumimoji="1" lang="ja-JP" altLang="en-US"/>
          </a:p>
        </p:txBody>
      </p:sp>
    </p:spTree>
    <p:extLst>
      <p:ext uri="{BB962C8B-B14F-4D97-AF65-F5344CB8AC3E}">
        <p14:creationId xmlns:p14="http://schemas.microsoft.com/office/powerpoint/2010/main" val="1159040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20</a:t>
            </a:fld>
            <a:endParaRPr kumimoji="1" lang="ja-JP" altLang="en-US"/>
          </a:p>
        </p:txBody>
      </p:sp>
    </p:spTree>
    <p:extLst>
      <p:ext uri="{BB962C8B-B14F-4D97-AF65-F5344CB8AC3E}">
        <p14:creationId xmlns:p14="http://schemas.microsoft.com/office/powerpoint/2010/main" val="1951657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21</a:t>
            </a:fld>
            <a:endParaRPr kumimoji="1" lang="ja-JP" altLang="en-US"/>
          </a:p>
        </p:txBody>
      </p:sp>
    </p:spTree>
    <p:extLst>
      <p:ext uri="{BB962C8B-B14F-4D97-AF65-F5344CB8AC3E}">
        <p14:creationId xmlns:p14="http://schemas.microsoft.com/office/powerpoint/2010/main" val="1802791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22</a:t>
            </a:fld>
            <a:endParaRPr kumimoji="1" lang="ja-JP" altLang="en-US" dirty="0"/>
          </a:p>
        </p:txBody>
      </p:sp>
    </p:spTree>
    <p:extLst>
      <p:ext uri="{BB962C8B-B14F-4D97-AF65-F5344CB8AC3E}">
        <p14:creationId xmlns:p14="http://schemas.microsoft.com/office/powerpoint/2010/main" val="1032846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23</a:t>
            </a:fld>
            <a:endParaRPr kumimoji="1" lang="ja-JP" altLang="en-US"/>
          </a:p>
        </p:txBody>
      </p:sp>
    </p:spTree>
    <p:extLst>
      <p:ext uri="{BB962C8B-B14F-4D97-AF65-F5344CB8AC3E}">
        <p14:creationId xmlns:p14="http://schemas.microsoft.com/office/powerpoint/2010/main" val="1032846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24</a:t>
            </a:fld>
            <a:endParaRPr kumimoji="1" lang="ja-JP" altLang="en-US"/>
          </a:p>
        </p:txBody>
      </p:sp>
    </p:spTree>
    <p:extLst>
      <p:ext uri="{BB962C8B-B14F-4D97-AF65-F5344CB8AC3E}">
        <p14:creationId xmlns:p14="http://schemas.microsoft.com/office/powerpoint/2010/main" val="1945741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25</a:t>
            </a:fld>
            <a:endParaRPr kumimoji="1" lang="ja-JP" altLang="en-US"/>
          </a:p>
        </p:txBody>
      </p:sp>
    </p:spTree>
    <p:extLst>
      <p:ext uri="{BB962C8B-B14F-4D97-AF65-F5344CB8AC3E}">
        <p14:creationId xmlns:p14="http://schemas.microsoft.com/office/powerpoint/2010/main" val="2007964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914">
              <a:defRPr/>
            </a:pPr>
            <a:endParaRPr lang="en-US" altLang="ja-JP" dirty="0" smtClean="0">
              <a:latin typeface="+mn-ea"/>
            </a:endParaRPr>
          </a:p>
          <a:p>
            <a:endParaRPr kumimoji="1" lang="ja-JP" altLang="en-US" dirty="0">
              <a:latin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26</a:t>
            </a:fld>
            <a:endParaRPr kumimoji="1" lang="ja-JP" altLang="en-US"/>
          </a:p>
        </p:txBody>
      </p:sp>
    </p:spTree>
    <p:extLst>
      <p:ext uri="{BB962C8B-B14F-4D97-AF65-F5344CB8AC3E}">
        <p14:creationId xmlns:p14="http://schemas.microsoft.com/office/powerpoint/2010/main" val="4043160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27</a:t>
            </a:fld>
            <a:endParaRPr kumimoji="1" lang="ja-JP" altLang="en-US"/>
          </a:p>
        </p:txBody>
      </p:sp>
    </p:spTree>
    <p:extLst>
      <p:ext uri="{BB962C8B-B14F-4D97-AF65-F5344CB8AC3E}">
        <p14:creationId xmlns:p14="http://schemas.microsoft.com/office/powerpoint/2010/main" val="3427762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28</a:t>
            </a:fld>
            <a:endParaRPr kumimoji="1" lang="ja-JP" altLang="en-US"/>
          </a:p>
        </p:txBody>
      </p:sp>
    </p:spTree>
    <p:extLst>
      <p:ext uri="{BB962C8B-B14F-4D97-AF65-F5344CB8AC3E}">
        <p14:creationId xmlns:p14="http://schemas.microsoft.com/office/powerpoint/2010/main" val="1753675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29</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14563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3</a:t>
            </a:fld>
            <a:endParaRPr kumimoji="1" lang="ja-JP" altLang="en-US"/>
          </a:p>
        </p:txBody>
      </p:sp>
    </p:spTree>
    <p:extLst>
      <p:ext uri="{BB962C8B-B14F-4D97-AF65-F5344CB8AC3E}">
        <p14:creationId xmlns:p14="http://schemas.microsoft.com/office/powerpoint/2010/main" val="1777528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30</a:t>
            </a:fld>
            <a:endParaRPr kumimoji="1" lang="ja-JP" altLang="en-US"/>
          </a:p>
        </p:txBody>
      </p:sp>
    </p:spTree>
    <p:extLst>
      <p:ext uri="{BB962C8B-B14F-4D97-AF65-F5344CB8AC3E}">
        <p14:creationId xmlns:p14="http://schemas.microsoft.com/office/powerpoint/2010/main" val="854808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31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965316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A49541-8394-4138-87BE-E53D36E76BDA}"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405379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9750">
              <a:defRPr/>
            </a:pPr>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4</a:t>
            </a:fld>
            <a:endParaRPr kumimoji="1" lang="ja-JP" altLang="en-US"/>
          </a:p>
        </p:txBody>
      </p:sp>
    </p:spTree>
    <p:extLst>
      <p:ext uri="{BB962C8B-B14F-4D97-AF65-F5344CB8AC3E}">
        <p14:creationId xmlns:p14="http://schemas.microsoft.com/office/powerpoint/2010/main" val="11047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05223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080003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7</a:t>
            </a:fld>
            <a:endParaRPr kumimoji="1" lang="ja-JP" altLang="en-US"/>
          </a:p>
        </p:txBody>
      </p:sp>
    </p:spTree>
    <p:extLst>
      <p:ext uri="{BB962C8B-B14F-4D97-AF65-F5344CB8AC3E}">
        <p14:creationId xmlns:p14="http://schemas.microsoft.com/office/powerpoint/2010/main" val="337624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8</a:t>
            </a:fld>
            <a:endParaRPr kumimoji="1" lang="ja-JP" altLang="en-US"/>
          </a:p>
        </p:txBody>
      </p:sp>
    </p:spTree>
    <p:extLst>
      <p:ext uri="{BB962C8B-B14F-4D97-AF65-F5344CB8AC3E}">
        <p14:creationId xmlns:p14="http://schemas.microsoft.com/office/powerpoint/2010/main" val="258224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9</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91827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CC5B86D-D869-43F9-9479-44B06EFB6740}"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3D07FE4-B415-4D75-A300-660F33D3F416}"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3D0CA1-ABED-42B9-8902-ED922A5015B1}"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825B92E-9D4C-409F-BFEF-110C2924D819}" type="datetime1">
              <a:rPr kumimoji="1" lang="ja-JP" altLang="en-US" smtClean="0"/>
              <a:t>2023/7/19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CD63D62-9696-4852-B5A2-4340A1E943B3}" type="datetime1">
              <a:rPr kumimoji="1" lang="ja-JP" altLang="en-US" smtClean="0"/>
              <a:t>2023/7/19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C97497F-149C-4CCF-AA25-8E07325D6631}" type="datetime1">
              <a:rPr kumimoji="1" lang="ja-JP" altLang="en-US" smtClean="0"/>
              <a:t>2023/7/19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B6C650D-0548-4419-BBA1-76E670DF436D}" type="datetime1">
              <a:rPr kumimoji="1" lang="ja-JP" altLang="en-US" smtClean="0"/>
              <a:t>2023/7/19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053F3B9-26A0-4D9F-81C1-F5213B9846D4}" type="datetime1">
              <a:rPr kumimoji="1" lang="ja-JP" altLang="en-US" smtClean="0"/>
              <a:t>2023/7/19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DD9C496C-4B49-46EF-BCB7-72D156B251AD}" type="datetime1">
              <a:rPr kumimoji="1" lang="ja-JP" altLang="en-US" smtClean="0"/>
              <a:t>2023/7/19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B8603-578F-4A89-9997-A66F7B640E13}" type="datetime1">
              <a:rPr kumimoji="1" lang="ja-JP" altLang="en-US" smtClean="0"/>
              <a:t>2023/7/19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F6853DD-5097-440D-8605-B235C7452630}" type="datetime1">
              <a:rPr kumimoji="1" lang="ja-JP" altLang="en-US" smtClean="0"/>
              <a:t>2023/7/19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D60EC5E-A287-447A-89B7-96EDAF74FFC7}"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B2C9083-B8DF-46E6-8832-E70AFD028984}" type="datetime1">
              <a:rPr kumimoji="1" lang="ja-JP" altLang="en-US" smtClean="0"/>
              <a:t>2023/7/19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BBAB2E3-4D11-4B41-9848-943A0760ADEF}" type="datetime1">
              <a:rPr kumimoji="1" lang="ja-JP" altLang="en-US" smtClean="0"/>
              <a:t>2023/7/19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2725F84-35CA-4E7A-98B8-8AFD3007FCCE}" type="datetime1">
              <a:rPr kumimoji="1" lang="ja-JP" altLang="en-US" smtClean="0"/>
              <a:t>2023/7/19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36D0E7F-EE8B-4EF0-BDCA-172DDC4D7B2F}"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0F2CC2-65E3-48B0-ABED-A766BF04BD49}"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15347C2-FE98-4640-9C0B-A3D3DC992447}"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B92F811-178B-4395-AF55-C0DB42973D2D}"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CAEEF-2F27-46E0-AA42-FE9260757B7C}"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54B399-92D6-4C17-BC39-1E808B0FC5C8}"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66B82C1-0C34-4BF1-86C5-8C67C272B5C1}" type="datetime1">
              <a:rPr lang="ja-JP" altLang="en-US" smtClean="0">
                <a:solidFill>
                  <a:prstClr val="black">
                    <a:lumMod val="65000"/>
                    <a:lumOff val="35000"/>
                  </a:prstClr>
                </a:solidFill>
              </a:rPr>
              <a:t>2023/7/19</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E3266DA-007B-4D27-A892-EEE67D13732E}" type="datetime1">
              <a:rPr kumimoji="1" lang="ja-JP" altLang="en-US" smtClean="0"/>
              <a:t>2023/7/19</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97D9FC3-4849-4731-94C3-ED8EDB76420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C199588-F36F-4104-8B6E-566FC0A2D0DF}" type="datetime1">
              <a:rPr kumimoji="1" lang="ja-JP" altLang="en-US" smtClean="0"/>
              <a:t>2023/7/19</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97D9FC3-4849-4731-94C3-ED8EDB76420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Microsoft_Word_97-2003___1.doc"/><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package" Target="../embeddings/Microsoft_Word___2.docx"/><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371600"/>
            <a:ext cx="8138864" cy="1927225"/>
          </a:xfrm>
        </p:spPr>
        <p:txBody>
          <a:bodyPr>
            <a:noAutofit/>
          </a:bodyPr>
          <a:lstStyle/>
          <a:p>
            <a:pPr marL="182880" indent="0" algn="ctr">
              <a:buNone/>
            </a:pPr>
            <a:r>
              <a:rPr kumimoji="1" lang="ja-JP" altLang="en-US" sz="4000" dirty="0" smtClean="0">
                <a:latin typeface="HG丸ｺﾞｼｯｸM-PRO" panose="020F0600000000000000" pitchFamily="50" charset="-128"/>
                <a:ea typeface="HG丸ｺﾞｼｯｸM-PRO" panose="020F0600000000000000" pitchFamily="50" charset="-128"/>
              </a:rPr>
              <a:t>避難行動要支援者支援事業 説明会</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p:txBody>
          <a:bodyPr/>
          <a:lstStyle/>
          <a:p>
            <a:r>
              <a:rPr lang="ja-JP" altLang="en-US" dirty="0" smtClean="0">
                <a:solidFill>
                  <a:srgbClr val="6076B4">
                    <a:lumMod val="50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福祉部</a:t>
            </a:r>
            <a:r>
              <a:rPr lang="ja-JP" altLang="en-US" dirty="0">
                <a:solidFill>
                  <a:srgbClr val="6076B4">
                    <a:lumMod val="50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福祉総務課</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2" name="図 11"/>
          <p:cNvPicPr/>
          <p:nvPr/>
        </p:nvPicPr>
        <p:blipFill>
          <a:blip r:embed="rId3" cstate="print">
            <a:extLst>
              <a:ext uri="{28A0092B-C50C-407E-A947-70E740481C1C}">
                <a14:useLocalDpi xmlns:a14="http://schemas.microsoft.com/office/drawing/2010/main" val="0"/>
              </a:ext>
            </a:extLst>
          </a:blip>
          <a:stretch>
            <a:fillRect/>
          </a:stretch>
        </p:blipFill>
        <p:spPr>
          <a:xfrm>
            <a:off x="4062264" y="4539683"/>
            <a:ext cx="1440160" cy="1384084"/>
          </a:xfrm>
          <a:prstGeom prst="rect">
            <a:avLst/>
          </a:prstGeom>
        </p:spPr>
      </p:pic>
      <p:sp>
        <p:nvSpPr>
          <p:cNvPr id="13" name="雲形吹き出し 12"/>
          <p:cNvSpPr/>
          <p:nvPr/>
        </p:nvSpPr>
        <p:spPr>
          <a:xfrm>
            <a:off x="5438327" y="3691957"/>
            <a:ext cx="1286003" cy="920289"/>
          </a:xfrm>
          <a:prstGeom prst="cloudCallout">
            <a:avLst>
              <a:gd name="adj1" fmla="val -66683"/>
              <a:gd name="adj2" fmla="val 33791"/>
            </a:avLst>
          </a:prstGeom>
          <a:solidFill>
            <a:sysClr val="window" lastClr="FFFFFF"/>
          </a:solidFill>
          <a:ln w="25400" cap="flat" cmpd="sng" algn="ctr">
            <a:solidFill>
              <a:sysClr val="window" lastClr="FFFFFF">
                <a:lumMod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pic>
        <p:nvPicPr>
          <p:cNvPr id="14" name="図 13"/>
          <p:cNvPicPr/>
          <p:nvPr/>
        </p:nvPicPr>
        <p:blipFill>
          <a:blip r:embed="rId4" cstate="print">
            <a:extLst>
              <a:ext uri="{28A0092B-C50C-407E-A947-70E740481C1C}">
                <a14:useLocalDpi xmlns:a14="http://schemas.microsoft.com/office/drawing/2010/main" val="0"/>
              </a:ext>
            </a:extLst>
          </a:blip>
          <a:stretch>
            <a:fillRect/>
          </a:stretch>
        </p:blipFill>
        <p:spPr>
          <a:xfrm>
            <a:off x="5690080" y="3827230"/>
            <a:ext cx="824993" cy="621109"/>
          </a:xfrm>
          <a:prstGeom prst="rect">
            <a:avLst/>
          </a:prstGeom>
        </p:spPr>
      </p:pic>
      <p:pic>
        <p:nvPicPr>
          <p:cNvPr id="15" name="図 14"/>
          <p:cNvPicPr/>
          <p:nvPr/>
        </p:nvPicPr>
        <p:blipFill>
          <a:blip r:embed="rId5" cstate="print">
            <a:extLst>
              <a:ext uri="{28A0092B-C50C-407E-A947-70E740481C1C}">
                <a14:useLocalDpi xmlns:a14="http://schemas.microsoft.com/office/drawing/2010/main" val="0"/>
              </a:ext>
            </a:extLst>
          </a:blip>
          <a:stretch>
            <a:fillRect/>
          </a:stretch>
        </p:blipFill>
        <p:spPr>
          <a:xfrm>
            <a:off x="6660232" y="4137785"/>
            <a:ext cx="1584176" cy="1785982"/>
          </a:xfrm>
          <a:prstGeom prst="rect">
            <a:avLst/>
          </a:prstGeom>
        </p:spPr>
      </p:pic>
      <p:sp>
        <p:nvSpPr>
          <p:cNvPr id="4" name="スライド番号プレースホルダー 3"/>
          <p:cNvSpPr>
            <a:spLocks noGrp="1"/>
          </p:cNvSpPr>
          <p:nvPr>
            <p:ph type="sldNum" sz="quarter" idx="12"/>
          </p:nvPr>
        </p:nvSpPr>
        <p:spPr/>
        <p:txBody>
          <a:bodyPr/>
          <a:lstStyle/>
          <a:p>
            <a:fld id="{2D0986E3-F64A-40BB-A730-C612C2FDE859}" type="slidenum">
              <a:rPr lang="ja-JP" altLang="en-US" smtClean="0"/>
              <a:pPr/>
              <a:t>1</a:t>
            </a:fld>
            <a:endParaRPr lang="ja-JP" altLang="en-US" dirty="0"/>
          </a:p>
        </p:txBody>
      </p:sp>
    </p:spTree>
    <p:extLst>
      <p:ext uri="{BB962C8B-B14F-4D97-AF65-F5344CB8AC3E}">
        <p14:creationId xmlns:p14="http://schemas.microsoft.com/office/powerpoint/2010/main" val="2335063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今回掲載されている対象者</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Autofit/>
          </a:bodyPr>
          <a:lstStyle/>
          <a:p>
            <a:pPr marL="0" indent="0">
              <a:buNone/>
            </a:pP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対象者は</a:t>
            </a:r>
            <a:r>
              <a:rPr kumimoji="1"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次の①②③のすべての</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条件に該当する方</a:t>
            </a: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①</a:t>
            </a:r>
            <a:r>
              <a:rPr lang="ja-JP" altLang="en-US"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令和５年</a:t>
            </a:r>
            <a:r>
              <a:rPr lang="ja-JP" altLang="en-US" b="1" dirty="0">
                <a:latin typeface="HG丸ｺﾞｼｯｸM-PRO" panose="020F0600000000000000" pitchFamily="50" charset="-128"/>
                <a:ea typeface="HG丸ｺﾞｼｯｸM-PRO" panose="020F0600000000000000" pitchFamily="50" charset="-128"/>
                <a:cs typeface="メイリオ" panose="020B0604030504040204" pitchFamily="50" charset="-128"/>
              </a:rPr>
              <a:t>２月２８日時点</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で避難行動要支援者</a:t>
            </a:r>
            <a:endParaRPr lang="ja-JP"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②</a:t>
            </a:r>
            <a:r>
              <a:rPr lang="ja-JP" altLang="en-US"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令和５年</a:t>
            </a:r>
            <a:r>
              <a:rPr lang="ja-JP" altLang="en-US" b="1" dirty="0">
                <a:latin typeface="HG丸ｺﾞｼｯｸM-PRO" panose="020F0600000000000000" pitchFamily="50" charset="-128"/>
                <a:ea typeface="HG丸ｺﾞｼｯｸM-PRO" panose="020F0600000000000000" pitchFamily="50" charset="-128"/>
                <a:cs typeface="メイリオ" panose="020B0604030504040204" pitchFamily="50" charset="-128"/>
              </a:rPr>
              <a:t>４月２８日まで</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に地域への情報提供に</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同意</a:t>
            </a: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③</a:t>
            </a:r>
            <a:r>
              <a:rPr lang="ja-JP" altLang="en-US"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令和</a:t>
            </a:r>
            <a:r>
              <a:rPr lang="ja-JP" altLang="en-US" b="1" dirty="0">
                <a:latin typeface="HG丸ｺﾞｼｯｸM-PRO" panose="020F0600000000000000" pitchFamily="50" charset="-128"/>
                <a:ea typeface="HG丸ｺﾞｼｯｸM-PRO" panose="020F0600000000000000" pitchFamily="50" charset="-128"/>
                <a:cs typeface="メイリオ" panose="020B0604030504040204" pitchFamily="50" charset="-128"/>
              </a:rPr>
              <a:t>５</a:t>
            </a:r>
            <a:r>
              <a:rPr lang="ja-JP" altLang="en-US"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年</a:t>
            </a:r>
            <a:r>
              <a:rPr lang="ja-JP" altLang="en-US" b="1" dirty="0">
                <a:latin typeface="HG丸ｺﾞｼｯｸM-PRO" panose="020F0600000000000000" pitchFamily="50" charset="-128"/>
                <a:ea typeface="HG丸ｺﾞｼｯｸM-PRO" panose="020F0600000000000000" pitchFamily="50" charset="-128"/>
                <a:cs typeface="メイリオ" panose="020B0604030504040204" pitchFamily="50" charset="-128"/>
              </a:rPr>
              <a:t>５月１日時点で死亡・転出されていない方</a:t>
            </a:r>
            <a:endParaRPr lang="ja-JP"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ja-JP"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Font typeface="Symbol" pitchFamily="18" charset="2"/>
              <a:buNone/>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対象者（要支援者）</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を</a:t>
            </a:r>
            <a:r>
              <a:rPr lang="ja-JP" altLang="en-US" b="1"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地域の支援者エリアごと</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に</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まとめて、</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Font typeface="Symbol" pitchFamily="18" charset="2"/>
              <a:buNone/>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台帳を作成して</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います。</a:t>
            </a:r>
            <a:endParaRPr kumimoji="1"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897D9FC3-4849-4731-94C3-ED8EDB764205}" type="slidenum">
              <a:rPr kumimoji="1" lang="ja-JP" altLang="en-US" smtClean="0"/>
              <a:t>10</a:t>
            </a:fld>
            <a:endParaRPr kumimoji="1" lang="ja-JP" altLang="en-US"/>
          </a:p>
        </p:txBody>
      </p:sp>
      <p:pic>
        <p:nvPicPr>
          <p:cNvPr id="4" name="図 3"/>
          <p:cNvPicPr>
            <a:picLocks noChangeAspect="1"/>
          </p:cNvPicPr>
          <p:nvPr/>
        </p:nvPicPr>
        <p:blipFill>
          <a:blip r:embed="rId3"/>
          <a:stretch>
            <a:fillRect/>
          </a:stretch>
        </p:blipFill>
        <p:spPr>
          <a:xfrm>
            <a:off x="5652120" y="5085184"/>
            <a:ext cx="1274365" cy="1289013"/>
          </a:xfrm>
          <a:prstGeom prst="rect">
            <a:avLst/>
          </a:prstGeom>
        </p:spPr>
      </p:pic>
      <p:pic>
        <p:nvPicPr>
          <p:cNvPr id="7" name="Picture 2" descr="C:\Users\LG68044\Desktop\book_sasshi4_blue.png\book_sasshi1_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13261">
            <a:off x="7262588" y="5037859"/>
            <a:ext cx="1088108" cy="1133446"/>
          </a:xfrm>
          <a:prstGeom prst="rect">
            <a:avLst/>
          </a:prstGeom>
          <a:solidFill>
            <a:schemeClr val="tx2">
              <a:lumMod val="60000"/>
              <a:lumOff val="40000"/>
              <a:alpha val="0"/>
            </a:schemeClr>
          </a:solidFill>
          <a:extLst/>
        </p:spPr>
      </p:pic>
    </p:spTree>
    <p:extLst>
      <p:ext uri="{BB962C8B-B14F-4D97-AF65-F5344CB8AC3E}">
        <p14:creationId xmlns:p14="http://schemas.microsoft.com/office/powerpoint/2010/main" val="4075507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一覧表</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11</a:t>
            </a:fld>
            <a:endParaRPr kumimoji="1" lang="ja-JP" altLang="en-US"/>
          </a:p>
        </p:txBody>
      </p:sp>
      <p:sp>
        <p:nvSpPr>
          <p:cNvPr id="4" name="コンテンツ プレースホルダー 7"/>
          <p:cNvSpPr txBox="1">
            <a:spLocks/>
          </p:cNvSpPr>
          <p:nvPr/>
        </p:nvSpPr>
        <p:spPr>
          <a:xfrm>
            <a:off x="1024468" y="2924944"/>
            <a:ext cx="7408333" cy="352839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buFont typeface="Symbol" pitchFamily="18" charset="2"/>
              <a:buNone/>
            </a:pPr>
            <a:endParaRPr lang="ja-JP" altLang="en-US" sz="4000" dirty="0"/>
          </a:p>
        </p:txBody>
      </p:sp>
      <p:graphicFrame>
        <p:nvGraphicFramePr>
          <p:cNvPr id="2" name="表 1"/>
          <p:cNvGraphicFramePr>
            <a:graphicFrameLocks noGrp="1"/>
          </p:cNvGraphicFramePr>
          <p:nvPr>
            <p:extLst>
              <p:ext uri="{D42A27DB-BD31-4B8C-83A1-F6EECF244321}">
                <p14:modId xmlns:p14="http://schemas.microsoft.com/office/powerpoint/2010/main" val="2568964840"/>
              </p:ext>
            </p:extLst>
          </p:nvPr>
        </p:nvGraphicFramePr>
        <p:xfrm>
          <a:off x="552170" y="1628801"/>
          <a:ext cx="8052277" cy="4824538"/>
        </p:xfrm>
        <a:graphic>
          <a:graphicData uri="http://schemas.openxmlformats.org/drawingml/2006/table">
            <a:tbl>
              <a:tblPr/>
              <a:tblGrid>
                <a:gridCol w="956346">
                  <a:extLst>
                    <a:ext uri="{9D8B030D-6E8A-4147-A177-3AD203B41FA5}">
                      <a16:colId xmlns:a16="http://schemas.microsoft.com/office/drawing/2014/main" xmlns="" val="20000"/>
                    </a:ext>
                  </a:extLst>
                </a:gridCol>
                <a:gridCol w="209831">
                  <a:extLst>
                    <a:ext uri="{9D8B030D-6E8A-4147-A177-3AD203B41FA5}">
                      <a16:colId xmlns:a16="http://schemas.microsoft.com/office/drawing/2014/main" xmlns="" val="20001"/>
                    </a:ext>
                  </a:extLst>
                </a:gridCol>
                <a:gridCol w="653705">
                  <a:extLst>
                    <a:ext uri="{9D8B030D-6E8A-4147-A177-3AD203B41FA5}">
                      <a16:colId xmlns:a16="http://schemas.microsoft.com/office/drawing/2014/main" xmlns="" val="20002"/>
                    </a:ext>
                  </a:extLst>
                </a:gridCol>
                <a:gridCol w="968454">
                  <a:extLst>
                    <a:ext uri="{9D8B030D-6E8A-4147-A177-3AD203B41FA5}">
                      <a16:colId xmlns:a16="http://schemas.microsoft.com/office/drawing/2014/main" xmlns="" val="20003"/>
                    </a:ext>
                  </a:extLst>
                </a:gridCol>
                <a:gridCol w="968454">
                  <a:extLst>
                    <a:ext uri="{9D8B030D-6E8A-4147-A177-3AD203B41FA5}">
                      <a16:colId xmlns:a16="http://schemas.microsoft.com/office/drawing/2014/main" xmlns="" val="20004"/>
                    </a:ext>
                  </a:extLst>
                </a:gridCol>
                <a:gridCol w="217901">
                  <a:extLst>
                    <a:ext uri="{9D8B030D-6E8A-4147-A177-3AD203B41FA5}">
                      <a16:colId xmlns:a16="http://schemas.microsoft.com/office/drawing/2014/main" xmlns="" val="20005"/>
                    </a:ext>
                  </a:extLst>
                </a:gridCol>
                <a:gridCol w="314747">
                  <a:extLst>
                    <a:ext uri="{9D8B030D-6E8A-4147-A177-3AD203B41FA5}">
                      <a16:colId xmlns:a16="http://schemas.microsoft.com/office/drawing/2014/main" xmlns="" val="20006"/>
                    </a:ext>
                  </a:extLst>
                </a:gridCol>
                <a:gridCol w="976522">
                  <a:extLst>
                    <a:ext uri="{9D8B030D-6E8A-4147-A177-3AD203B41FA5}">
                      <a16:colId xmlns:a16="http://schemas.microsoft.com/office/drawing/2014/main" xmlns="" val="20007"/>
                    </a:ext>
                  </a:extLst>
                </a:gridCol>
                <a:gridCol w="976522">
                  <a:extLst>
                    <a:ext uri="{9D8B030D-6E8A-4147-A177-3AD203B41FA5}">
                      <a16:colId xmlns:a16="http://schemas.microsoft.com/office/drawing/2014/main" xmlns="" val="20008"/>
                    </a:ext>
                  </a:extLst>
                </a:gridCol>
                <a:gridCol w="685986">
                  <a:extLst>
                    <a:ext uri="{9D8B030D-6E8A-4147-A177-3AD203B41FA5}">
                      <a16:colId xmlns:a16="http://schemas.microsoft.com/office/drawing/2014/main" xmlns="" val="20009"/>
                    </a:ext>
                  </a:extLst>
                </a:gridCol>
                <a:gridCol w="117276">
                  <a:extLst>
                    <a:ext uri="{9D8B030D-6E8A-4147-A177-3AD203B41FA5}">
                      <a16:colId xmlns:a16="http://schemas.microsoft.com/office/drawing/2014/main" xmlns="" val="20010"/>
                    </a:ext>
                  </a:extLst>
                </a:gridCol>
                <a:gridCol w="504148">
                  <a:extLst>
                    <a:ext uri="{9D8B030D-6E8A-4147-A177-3AD203B41FA5}">
                      <a16:colId xmlns:a16="http://schemas.microsoft.com/office/drawing/2014/main" xmlns="" val="20011"/>
                    </a:ext>
                  </a:extLst>
                </a:gridCol>
                <a:gridCol w="228481">
                  <a:extLst>
                    <a:ext uri="{9D8B030D-6E8A-4147-A177-3AD203B41FA5}">
                      <a16:colId xmlns:a16="http://schemas.microsoft.com/office/drawing/2014/main" xmlns="" val="20012"/>
                    </a:ext>
                  </a:extLst>
                </a:gridCol>
                <a:gridCol w="273904">
                  <a:extLst>
                    <a:ext uri="{9D8B030D-6E8A-4147-A177-3AD203B41FA5}">
                      <a16:colId xmlns:a16="http://schemas.microsoft.com/office/drawing/2014/main" xmlns="" val="20013"/>
                    </a:ext>
                  </a:extLst>
                </a:gridCol>
              </a:tblGrid>
              <a:tr h="341446">
                <a:tc gridSpan="4">
                  <a:txBody>
                    <a:bodyPr/>
                    <a:lstStyle/>
                    <a:p>
                      <a:pPr algn="l" fontAlgn="ctr"/>
                      <a:r>
                        <a:rPr lang="zh-TW" altLang="en-US" sz="1200" b="1" i="0" u="none" strike="noStrike" dirty="0">
                          <a:solidFill>
                            <a:srgbClr val="000000"/>
                          </a:solidFill>
                          <a:effectLst/>
                          <a:latin typeface="ＭＳ Ｐゴシック"/>
                        </a:rPr>
                        <a:t>■</a:t>
                      </a:r>
                      <a:r>
                        <a:rPr lang="zh-TW"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rPr>
                        <a:t>避難行動要支援者一覧</a:t>
                      </a: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0"/>
                  </a:ext>
                </a:extLst>
              </a:tr>
              <a:tr h="237088">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性</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別</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生年月日</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１連絡先</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同</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意</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２</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支援</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区分</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7">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住　　所</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325486">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氏　　名</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年　　齢</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小学校区</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町会・自治会等</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民生委員</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ctr"/>
                      <a:endParaRPr lang="ja-JP" altLang="en-US" sz="1100" b="0" i="0" u="none" strike="noStrike" dirty="0">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消防団</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8699">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いずみ たろう</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男</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T15.1.1</a:t>
                      </a:r>
                      <a:endParaRPr lang="ja-JP" altLang="en-US" sz="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①</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4">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有</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4">
                  <a:txBody>
                    <a:bodyPr/>
                    <a:lstStyle/>
                    <a:p>
                      <a:pPr algn="ctr" fontAlgn="ctr"/>
                      <a:r>
                        <a:rPr 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Ｄ</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7">
                  <a:txBody>
                    <a:bodyPr/>
                    <a:lstStyle/>
                    <a:p>
                      <a:pPr algn="l" fontAlgn="ctr"/>
                      <a:r>
                        <a:rPr lang="zh-CN"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和泉市府中町二丁目７番５号</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xmlns="" val="10003"/>
                  </a:ext>
                </a:extLst>
              </a:tr>
              <a:tr h="268699">
                <a:tc rowSpan="3">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和泉 太郎</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②</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090-</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xmlns="" val="10004"/>
                  </a:ext>
                </a:extLst>
              </a:tr>
              <a:tr h="26869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③</a:t>
                      </a:r>
                      <a:r>
                        <a:rPr kumimoji="1" lang="en-US" altLang="ja-JP"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0725-</a:t>
                      </a:r>
                      <a:r>
                        <a:rPr kumimoji="1" lang="ja-JP" altLang="en-US"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国府校区</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国府第</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町会</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2">
                  <a:txBody>
                    <a:bodyPr/>
                    <a:lstStyle/>
                    <a:p>
                      <a:pPr algn="ctr" fontAlgn="ctr"/>
                      <a:endPar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泉州花子</a:t>
                      </a:r>
                      <a:endPar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pPr algn="ctr" fontAlgn="ctr"/>
                      <a:endParaRPr lang="ja-JP" altLang="en-US" sz="1200" b="0" i="0" u="none" strike="noStrike" dirty="0">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2">
                  <a:txBody>
                    <a:bodyPr/>
                    <a:lstStyle/>
                    <a:p>
                      <a:pPr algn="ctr"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第１分団</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pPr algn="ctr" fontAlgn="ctr"/>
                      <a:endParaRPr lang="ja-JP" altLang="en-US" sz="800" b="0" i="0" u="none" strike="noStrike">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568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97</a:t>
                      </a:r>
                      <a:endPar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④</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@city.osaka-izumi.lg.jp</a:t>
                      </a:r>
                      <a:endParaRPr 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6"/>
                  </a:ext>
                </a:extLst>
              </a:tr>
              <a:tr h="184930">
                <a:tc>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くすのき　みかん</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女</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4">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Ｓ</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15.1.1</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①</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5">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有</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5">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Ｅ</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gridSpan="7">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和泉市府中町四丁目</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99</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番</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99</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号</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extLst>
                  <a:ext uri="{0D108BD9-81ED-4DB2-BD59-A6C34878D82A}">
                    <a16:rowId xmlns:a16="http://schemas.microsoft.com/office/drawing/2014/main" xmlns="" val="10007"/>
                  </a:ext>
                </a:extLst>
              </a:tr>
              <a:tr h="108099">
                <a:tc rowSpan="4">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楠　みかん</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2" v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xmlns="" val="10008"/>
                  </a:ext>
                </a:extLst>
              </a:tr>
              <a:tr h="1742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xmlns="" val="10009"/>
                  </a:ext>
                </a:extLst>
              </a:tr>
              <a:tr h="17688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国府校区</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国府第</a:t>
                      </a:r>
                      <a:r>
                        <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町会</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古代</a:t>
                      </a:r>
                      <a:r>
                        <a:rPr lang="ja-JP" altLang="en-US" sz="1000" b="0" i="0" u="none" strike="noStrike" dirty="0" err="1" smtClean="0">
                          <a:solidFill>
                            <a:srgbClr val="000000"/>
                          </a:solidFill>
                          <a:effectLst/>
                          <a:latin typeface="HG丸ｺﾞｼｯｸM-PRO" panose="020F0600000000000000" pitchFamily="50" charset="-128"/>
                          <a:ea typeface="HG丸ｺﾞｼｯｸM-PRO" panose="020F0600000000000000" pitchFamily="50" charset="-128"/>
                        </a:rPr>
                        <a:t>ろまん</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第</a:t>
                      </a:r>
                      <a:r>
                        <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分団</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51128">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83</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1"/>
                  </a:ext>
                </a:extLst>
              </a:tr>
              <a:tr h="184930">
                <a:tc>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4">
                  <a:txBody>
                    <a:bodyPr/>
                    <a:lstStyle/>
                    <a:p>
                      <a:pPr algn="ctr" fontAlgn="ctr"/>
                      <a:r>
                        <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7">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xmlns="" val="10012"/>
                  </a:ext>
                </a:extLst>
              </a:tr>
              <a:tr h="184930">
                <a:tc rowSpan="3">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xmlns="" val="10013"/>
                  </a:ext>
                </a:extLst>
              </a:tr>
              <a:tr h="1849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fontAlgn="ct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493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5"/>
                  </a:ext>
                </a:extLst>
              </a:tr>
              <a:tr h="853755">
                <a:tc gridSpan="14">
                  <a:txBody>
                    <a:bodyPr/>
                    <a:lstStyle/>
                    <a:p>
                      <a:pPr algn="l"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１連絡先　　　 　①電話番号　　②携帯電話番号　　③ＦＡＸ番号　　④メールアドレス</a:t>
                      </a:r>
                    </a:p>
                    <a:p>
                      <a:pPr algn="l"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２支援区分　　　Ａ：</a:t>
                      </a:r>
                      <a:r>
                        <a:rPr lang="ja-JP" altLang="en-US" sz="9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身体障がい</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者手帳</a:t>
                      </a: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級・</a:t>
                      </a: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級　　Ｂ：療育手帳Ａ　　Ｃ：</a:t>
                      </a:r>
                      <a:r>
                        <a:rPr lang="ja-JP" altLang="en-US" sz="9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精神障がい</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者保健福祉手帳１級　　</a:t>
                      </a:r>
                      <a:endPar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baseline="0" dirty="0" smtClean="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Ｄ</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：要介護認定３・４・５　　Ｅ：推薦のあった者　　Ｆ：安否確認登録者</a:t>
                      </a:r>
                    </a:p>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ただし、複数に該当する場合は、表示順をＦ・Ｅ・Ｄ・Ａ・Ｂ・Ｃとする。</a:t>
                      </a:r>
                    </a:p>
                  </a:txBody>
                  <a:tcPr marL="5770" marR="5770" marT="577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5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105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105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105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tc hMerge="1">
                  <a:txBody>
                    <a:bodyPr/>
                    <a:lstStyle/>
                    <a:p>
                      <a:pPr algn="ctr" fontAlgn="ctr"/>
                      <a:endParaRPr lang="ja-JP" altLang="en-US" sz="8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xmlns="" val="10016"/>
                  </a:ext>
                </a:extLst>
              </a:tr>
              <a:tr h="229975">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gridSpan="2">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tc gridSpan="2">
                  <a:txBody>
                    <a:bodyPr/>
                    <a:lstStyle/>
                    <a:p>
                      <a:pPr algn="l" fontAlgn="ctr"/>
                      <a:endParaRPr lang="ja-JP" altLang="en-US" sz="120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2398799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個票</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2" name="コンテンツ プレースホルダー 1"/>
          <p:cNvSpPr>
            <a:spLocks noGrp="1"/>
          </p:cNvSpPr>
          <p:nvPr>
            <p:ph idx="1"/>
          </p:nvPr>
        </p:nvSpPr>
        <p:spPr>
          <a:xfrm>
            <a:off x="457200" y="1600200"/>
            <a:ext cx="3682752" cy="4565104"/>
          </a:xfrm>
        </p:spPr>
        <p:txBody>
          <a:bodyPr/>
          <a:lstStyle/>
          <a:p>
            <a:pPr marL="0" indent="0">
              <a:buNone/>
            </a:pPr>
            <a:r>
              <a:rPr lang="en-US" altLang="ja-JP"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対象者ごとに</a:t>
            </a:r>
            <a:r>
              <a:rPr lang="ja-JP" altLang="en-US" dirty="0" smtClean="0">
                <a:latin typeface="HG丸ｺﾞｼｯｸM-PRO" panose="020F0600000000000000" pitchFamily="50" charset="-128"/>
                <a:ea typeface="HG丸ｺﾞｼｯｸM-PRO" panose="020F0600000000000000" pitchFamily="50" charset="-128"/>
              </a:rPr>
              <a:t>作成</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下記の情報を記載</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氏名</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住所</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連絡先</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避難</a:t>
            </a:r>
            <a:r>
              <a:rPr lang="ja-JP" altLang="en-US" sz="2000" dirty="0">
                <a:latin typeface="HG丸ｺﾞｼｯｸM-PRO" panose="020F0600000000000000" pitchFamily="50" charset="-128"/>
                <a:ea typeface="HG丸ｺﾞｼｯｸM-PRO" panose="020F0600000000000000" pitchFamily="50" charset="-128"/>
              </a:rPr>
              <a:t>支援時の</a:t>
            </a:r>
            <a:r>
              <a:rPr lang="ja-JP" altLang="en-US" sz="2000" dirty="0" smtClean="0">
                <a:latin typeface="HG丸ｺﾞｼｯｸM-PRO" panose="020F0600000000000000" pitchFamily="50" charset="-128"/>
                <a:ea typeface="HG丸ｺﾞｼｯｸM-PRO" panose="020F0600000000000000" pitchFamily="50" charset="-128"/>
              </a:rPr>
              <a:t>配慮事項</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同居</a:t>
            </a:r>
            <a:r>
              <a:rPr lang="ja-JP" altLang="en-US" sz="2000" dirty="0">
                <a:latin typeface="HG丸ｺﾞｼｯｸM-PRO" panose="020F0600000000000000" pitchFamily="50" charset="-128"/>
                <a:ea typeface="HG丸ｺﾞｼｯｸM-PRO" panose="020F0600000000000000" pitchFamily="50" charset="-128"/>
              </a:rPr>
              <a:t>家族の</a:t>
            </a:r>
            <a:r>
              <a:rPr lang="ja-JP" altLang="en-US" sz="2000" dirty="0" smtClean="0">
                <a:latin typeface="HG丸ｺﾞｼｯｸM-PRO" panose="020F0600000000000000" pitchFamily="50" charset="-128"/>
                <a:ea typeface="HG丸ｺﾞｼｯｸM-PRO" panose="020F0600000000000000" pitchFamily="50" charset="-128"/>
              </a:rPr>
              <a:t>人数</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緊急</a:t>
            </a:r>
            <a:r>
              <a:rPr lang="ja-JP" altLang="en-US" sz="2000" dirty="0" smtClean="0">
                <a:latin typeface="HG丸ｺﾞｼｯｸM-PRO" panose="020F0600000000000000" pitchFamily="50" charset="-128"/>
                <a:ea typeface="HG丸ｺﾞｼｯｸM-PRO" panose="020F0600000000000000" pitchFamily="50" charset="-128"/>
              </a:rPr>
              <a:t>連絡先</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など</a:t>
            </a:r>
            <a:endParaRPr lang="en-US" altLang="ja-JP" sz="2000" dirty="0" smtClean="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12</a:t>
            </a:fld>
            <a:endParaRPr kumimoji="1" lang="ja-JP" altLang="en-US"/>
          </a:p>
        </p:txBody>
      </p:sp>
      <p:sp>
        <p:nvSpPr>
          <p:cNvPr id="4" name="コンテンツ プレースホルダー 7"/>
          <p:cNvSpPr txBox="1">
            <a:spLocks/>
          </p:cNvSpPr>
          <p:nvPr/>
        </p:nvSpPr>
        <p:spPr>
          <a:xfrm>
            <a:off x="1024468" y="2924944"/>
            <a:ext cx="7408333" cy="352839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buFont typeface="Symbol" pitchFamily="18" charset="2"/>
              <a:buNone/>
            </a:pPr>
            <a:endParaRPr lang="ja-JP" altLang="en-US" sz="4000" dirty="0"/>
          </a:p>
        </p:txBody>
      </p:sp>
      <p:graphicFrame>
        <p:nvGraphicFramePr>
          <p:cNvPr id="9" name="表 8"/>
          <p:cNvGraphicFramePr>
            <a:graphicFrameLocks noGrp="1" noChangeAspect="1"/>
          </p:cNvGraphicFramePr>
          <p:nvPr>
            <p:extLst>
              <p:ext uri="{D42A27DB-BD31-4B8C-83A1-F6EECF244321}">
                <p14:modId xmlns:p14="http://schemas.microsoft.com/office/powerpoint/2010/main" val="2289693489"/>
              </p:ext>
            </p:extLst>
          </p:nvPr>
        </p:nvGraphicFramePr>
        <p:xfrm>
          <a:off x="4772860" y="620688"/>
          <a:ext cx="3691548" cy="5801556"/>
        </p:xfrm>
        <a:graphic>
          <a:graphicData uri="http://schemas.openxmlformats.org/drawingml/2006/table">
            <a:tbl>
              <a:tblPr/>
              <a:tblGrid>
                <a:gridCol w="738310"/>
                <a:gridCol w="738310"/>
                <a:gridCol w="984413"/>
                <a:gridCol w="123051"/>
                <a:gridCol w="369155"/>
                <a:gridCol w="246103"/>
                <a:gridCol w="369155"/>
                <a:gridCol w="123051"/>
              </a:tblGrid>
              <a:tr h="288032">
                <a:tc gridSpan="8">
                  <a:txBody>
                    <a:bodyPr/>
                    <a:lstStyle/>
                    <a:p>
                      <a:pPr algn="l" fontAlgn="ctr"/>
                      <a:r>
                        <a:rPr lang="zh-TW"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■避難行動要支援者登録個票</a:t>
                      </a:r>
                    </a:p>
                  </a:txBody>
                  <a:tcPr marL="5337" marR="5337" marT="533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7878">
                <a:tc>
                  <a:txBody>
                    <a:bodyPr/>
                    <a:lstStyle/>
                    <a:p>
                      <a:pPr algn="ctr" fontAlgn="ctr"/>
                      <a:r>
                        <a:rPr lang="ja-JP" altLang="en-US" sz="600" b="0" i="0" u="none" strike="noStrike">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いずみ　たろう</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同　　意</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有</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氏　　名</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  和泉　太郎</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支援区分</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Ｄ</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52821">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生年月日</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大正</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15</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性　　別</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住　　所</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baseline="0" dirty="0" smtClean="0">
                          <a:solidFill>
                            <a:srgbClr val="000000"/>
                          </a:solidFill>
                          <a:effectLst/>
                          <a:latin typeface="HG丸ｺﾞｼｯｸM-PRO" panose="020F0600000000000000" pitchFamily="50" charset="-128"/>
                          <a:ea typeface="HG丸ｺﾞｼｯｸM-PRO" panose="020F0600000000000000" pitchFamily="50" charset="-128"/>
                        </a:rPr>
                        <a:t>  </a:t>
                      </a:r>
                      <a:r>
                        <a:rPr lang="zh-CN"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和泉市府中町二丁目７番５号</a:t>
                      </a:r>
                      <a:endPar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携帯電話番号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090-</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7878">
                <a:tc>
                  <a:txBody>
                    <a:bodyPr/>
                    <a:lstStyle/>
                    <a:p>
                      <a:pPr algn="ctr" fontAlgn="ctr"/>
                      <a:r>
                        <a:rPr 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ＦＡＸ</a:t>
                      </a: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メールアドレス</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○○○○@city.osaka-izumi.lg.jp</a:t>
                      </a:r>
                      <a:endParaRPr 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64380">
                <a:tc>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避難支援時の</a:t>
                      </a:r>
                      <a:b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配慮事項</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右片麻痺があり、普段は杖歩行です</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。災害</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時は車いすが必要です。（自宅に車いすあります</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）酸素</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ボンベと薬の持ち出しが必要です。（玄関にまとめて置いてあります</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）難聴</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。右から大きな声で話しかけて下さい</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。月</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・水の９時から１６時はデイサービスで不在です。</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9007">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同居家族の人数</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（本人を除いて）</a:t>
                      </a:r>
                    </a:p>
                  </a:txBody>
                  <a:tcPr marL="5337" marR="5337" marT="53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人</a:t>
                      </a:r>
                    </a:p>
                  </a:txBody>
                  <a:tcPr marL="5337" marR="5337" marT="53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7878">
                <a:tc rowSpan="5">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緊急連絡先</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いずみ　こだい</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9007">
                <a:tc v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氏　　名</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　古代</a:t>
                      </a:r>
                    </a:p>
                  </a:txBody>
                  <a:tcPr marL="5337" marR="5337" marT="53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ご関係（</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子</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5337" marR="5337" marT="53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住　　所</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和泉市府中町九丁目</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77</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番</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55</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2257">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0725-11-2222</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携帯電話番号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080-9999-8888</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0252">
                <a:tc rowSpan="5">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緊急連絡先</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いずみ　ろまん</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9007">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氏　　名</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　ロマン</a:t>
                      </a:r>
                    </a:p>
                  </a:txBody>
                  <a:tcPr marL="5337" marR="5337" marT="53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ご関係（</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子の妻</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5337" marR="5337" marT="53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住　　所</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和泉市府中町九丁目</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77</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番</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55</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2257">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0725-11-2222</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携帯電話番号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18366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調査票</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6"/>
          <p:cNvSpPr>
            <a:spLocks noGrp="1"/>
          </p:cNvSpPr>
          <p:nvPr>
            <p:ph idx="1"/>
          </p:nvPr>
        </p:nvSpPr>
        <p:spPr>
          <a:xfrm>
            <a:off x="457200" y="1572580"/>
            <a:ext cx="4042792" cy="4876800"/>
          </a:xfrm>
        </p:spPr>
        <p:txBody>
          <a:bodyPr>
            <a:normAutofit/>
          </a:bodyPr>
          <a:lstStyle/>
          <a:p>
            <a:pPr marL="0" indent="0">
              <a:buNone/>
            </a:pPr>
            <a:r>
              <a:rPr lang="ja-JP" altLang="en-US" sz="2000" dirty="0" smtClean="0">
                <a:latin typeface="HG丸ｺﾞｼｯｸM-PRO" panose="020F0600000000000000" pitchFamily="50" charset="-128"/>
                <a:ea typeface="HG丸ｺﾞｼｯｸM-PRO" panose="020F0600000000000000" pitchFamily="50" charset="-128"/>
              </a:rPr>
              <a:t>記載する内容</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要支援者</a:t>
            </a:r>
            <a:r>
              <a:rPr lang="ja-JP" altLang="en-US" sz="2000" dirty="0">
                <a:latin typeface="HG丸ｺﾞｼｯｸM-PRO" panose="020F0600000000000000" pitchFamily="50" charset="-128"/>
                <a:ea typeface="HG丸ｺﾞｼｯｸM-PRO" panose="020F0600000000000000" pitchFamily="50" charset="-128"/>
              </a:rPr>
              <a:t>本人から聴き取った支援に対する</a:t>
            </a:r>
            <a:r>
              <a:rPr lang="ja-JP" altLang="en-US" sz="2000" dirty="0" smtClean="0">
                <a:latin typeface="HG丸ｺﾞｼｯｸM-PRO" panose="020F0600000000000000" pitchFamily="50" charset="-128"/>
                <a:ea typeface="HG丸ｺﾞｼｯｸM-PRO" panose="020F0600000000000000" pitchFamily="50" charset="-128"/>
              </a:rPr>
              <a:t>希望</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他の支援者</a:t>
            </a:r>
            <a:r>
              <a:rPr lang="ja-JP" altLang="en-US" sz="2000" dirty="0" smtClean="0">
                <a:latin typeface="HG丸ｺﾞｼｯｸM-PRO" panose="020F0600000000000000" pitchFamily="50" charset="-128"/>
                <a:ea typeface="HG丸ｺﾞｼｯｸM-PRO" panose="020F0600000000000000" pitchFamily="50" charset="-128"/>
              </a:rPr>
              <a:t>と支援の方法について打ち合わせ</a:t>
            </a:r>
            <a:r>
              <a:rPr lang="ja-JP" altLang="en-US" sz="2000" dirty="0">
                <a:latin typeface="HG丸ｺﾞｼｯｸM-PRO" panose="020F0600000000000000" pitchFamily="50" charset="-128"/>
                <a:ea typeface="HG丸ｺﾞｼｯｸM-PRO" panose="020F0600000000000000" pitchFamily="50" charset="-128"/>
              </a:rPr>
              <a:t>した</a:t>
            </a:r>
            <a:r>
              <a:rPr lang="ja-JP" altLang="en-US" sz="2000" dirty="0" smtClean="0">
                <a:latin typeface="HG丸ｺﾞｼｯｸM-PRO" panose="020F0600000000000000" pitchFamily="50" charset="-128"/>
                <a:ea typeface="HG丸ｺﾞｼｯｸM-PRO" panose="020F0600000000000000" pitchFamily="50" charset="-128"/>
              </a:rPr>
              <a:t>こと　など</a:t>
            </a:r>
            <a:endParaRPr lang="en-US" altLang="ja-JP" sz="2000" dirty="0" smtClean="0">
              <a:latin typeface="HG丸ｺﾞｼｯｸM-PRO" panose="020F0600000000000000" pitchFamily="50" charset="-128"/>
              <a:ea typeface="HG丸ｺﾞｼｯｸM-PRO" panose="020F0600000000000000" pitchFamily="50" charset="-128"/>
            </a:endParaRPr>
          </a:p>
          <a:p>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台帳</a:t>
            </a:r>
            <a:r>
              <a:rPr lang="ja-JP" altLang="en-US" sz="2000" dirty="0">
                <a:latin typeface="HG丸ｺﾞｼｯｸM-PRO" panose="020F0600000000000000" pitchFamily="50" charset="-128"/>
                <a:ea typeface="HG丸ｺﾞｼｯｸM-PRO" panose="020F0600000000000000" pitchFamily="50" charset="-128"/>
              </a:rPr>
              <a:t>に載っていない避難支援に必要な情報を残すことが</a:t>
            </a:r>
            <a:r>
              <a:rPr lang="ja-JP" altLang="en-US" sz="2000" dirty="0" smtClean="0">
                <a:latin typeface="HG丸ｺﾞｼｯｸM-PRO" panose="020F0600000000000000" pitchFamily="50" charset="-128"/>
                <a:ea typeface="HG丸ｺﾞｼｯｸM-PRO" panose="020F0600000000000000" pitchFamily="50" charset="-128"/>
              </a:rPr>
              <a:t>できます。</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13</a:t>
            </a:fld>
            <a:endParaRPr kumimoji="1" lang="ja-JP" altLang="en-US"/>
          </a:p>
        </p:txBody>
      </p:sp>
      <p:pic>
        <p:nvPicPr>
          <p:cNvPr id="9" name="図 8"/>
          <p:cNvPicPr>
            <a:picLocks noChangeAspect="1"/>
          </p:cNvPicPr>
          <p:nvPr/>
        </p:nvPicPr>
        <p:blipFill>
          <a:blip r:embed="rId3"/>
          <a:stretch>
            <a:fillRect/>
          </a:stretch>
        </p:blipFill>
        <p:spPr>
          <a:xfrm>
            <a:off x="356955" y="5157192"/>
            <a:ext cx="902678" cy="1495425"/>
          </a:xfrm>
          <a:prstGeom prst="rect">
            <a:avLst/>
          </a:prstGeom>
        </p:spPr>
      </p:pic>
      <p:pic>
        <p:nvPicPr>
          <p:cNvPr id="5" name="図 4"/>
          <p:cNvPicPr>
            <a:picLocks noChangeAspect="1"/>
          </p:cNvPicPr>
          <p:nvPr/>
        </p:nvPicPr>
        <p:blipFill>
          <a:blip r:embed="rId4"/>
          <a:stretch>
            <a:fillRect/>
          </a:stretch>
        </p:blipFill>
        <p:spPr>
          <a:xfrm>
            <a:off x="4860032" y="788684"/>
            <a:ext cx="3610744" cy="5624904"/>
          </a:xfrm>
          <a:prstGeom prst="rect">
            <a:avLst/>
          </a:prstGeom>
        </p:spPr>
      </p:pic>
    </p:spTree>
    <p:extLst>
      <p:ext uri="{BB962C8B-B14F-4D97-AF65-F5344CB8AC3E}">
        <p14:creationId xmlns:p14="http://schemas.microsoft.com/office/powerpoint/2010/main" val="2913816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rPr>
              <a:t>個別支援</a:t>
            </a:r>
            <a:r>
              <a:rPr lang="ja-JP" altLang="en-US" sz="3200" dirty="0" smtClean="0">
                <a:latin typeface="HG丸ｺﾞｼｯｸM-PRO" panose="020F0600000000000000" pitchFamily="50" charset="-128"/>
                <a:ea typeface="HG丸ｺﾞｼｯｸM-PRO" panose="020F0600000000000000" pitchFamily="50" charset="-128"/>
              </a:rPr>
              <a:t>計画</a:t>
            </a:r>
            <a:endParaRPr kumimoji="1" lang="ja-JP" altLang="en-US" sz="3200" dirty="0"/>
          </a:p>
        </p:txBody>
      </p:sp>
      <p:sp>
        <p:nvSpPr>
          <p:cNvPr id="4" name="コンテンツ プレースホルダー 3"/>
          <p:cNvSpPr>
            <a:spLocks noGrp="1"/>
          </p:cNvSpPr>
          <p:nvPr>
            <p:ph idx="1"/>
          </p:nvPr>
        </p:nvSpPr>
        <p:spPr/>
        <p:txBody>
          <a:bodyPr/>
          <a:lstStyle/>
          <a:p>
            <a:r>
              <a:rPr lang="ja-JP" altLang="en-US"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個別支援計画は</a:t>
            </a:r>
            <a:r>
              <a:rPr lang="ja-JP" altLang="ja-JP"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避難支援等を円滑におこなうために必要となる詳細な情報を掲載し、要支援者一人ひとりのために作成した計画のこと</a:t>
            </a:r>
            <a:r>
              <a:rPr lang="ja-JP" altLang="en-US"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a:t>
            </a:r>
            <a:endParaRPr lang="en-US" altLang="ja-JP" dirty="0">
              <a:solidFill>
                <a:srgbClr val="292934">
                  <a:lumMod val="90000"/>
                  <a:lumOff val="10000"/>
                </a:srgbClr>
              </a:solidFill>
              <a:latin typeface="HG丸ｺﾞｼｯｸM-PRO" panose="020F0600000000000000" pitchFamily="50" charset="-128"/>
              <a:ea typeface="HG丸ｺﾞｼｯｸM-PRO" panose="020F0600000000000000" pitchFamily="50" charset="-128"/>
            </a:endParaRPr>
          </a:p>
          <a:p>
            <a:endParaRPr lang="en-US" altLang="ja-JP" dirty="0">
              <a:solidFill>
                <a:srgbClr val="292934">
                  <a:lumMod val="90000"/>
                  <a:lumOff val="10000"/>
                </a:srgbClr>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smtClean="0">
                <a:solidFill>
                  <a:srgbClr val="292934">
                    <a:lumMod val="90000"/>
                    <a:lumOff val="10000"/>
                  </a:srgbClr>
                </a:solidFill>
                <a:latin typeface="HG丸ｺﾞｼｯｸM-PRO" panose="020F0600000000000000" pitchFamily="50" charset="-128"/>
                <a:ea typeface="HG丸ｺﾞｼｯｸM-PRO" panose="020F0600000000000000" pitchFamily="50" charset="-128"/>
              </a:rPr>
              <a:t>　</a:t>
            </a:r>
            <a:r>
              <a:rPr lang="en-US" altLang="ja-JP" b="1" u="sng" dirty="0" smtClean="0">
                <a:solidFill>
                  <a:srgbClr val="292934">
                    <a:lumMod val="90000"/>
                    <a:lumOff val="10000"/>
                  </a:srgbClr>
                </a:solidFill>
                <a:latin typeface="HG丸ｺﾞｼｯｸM-PRO" panose="020F0600000000000000" pitchFamily="50" charset="-128"/>
                <a:ea typeface="HG丸ｺﾞｼｯｸM-PRO" panose="020F0600000000000000" pitchFamily="50" charset="-128"/>
              </a:rPr>
              <a:t>【</a:t>
            </a:r>
            <a:r>
              <a:rPr lang="ja-JP" altLang="en-US" b="1" u="sng"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計画作成の目的</a:t>
            </a:r>
            <a:r>
              <a:rPr lang="en-US" altLang="ja-JP" b="1" u="sng"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a:t>
            </a:r>
            <a:r>
              <a:rPr lang="ja-JP" altLang="en-US" b="1" u="sng"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　　避難支援の実行性を高める</a:t>
            </a:r>
            <a:endParaRPr lang="ja-JP" altLang="ja-JP" b="1" u="sng" dirty="0">
              <a:solidFill>
                <a:srgbClr val="292934">
                  <a:lumMod val="90000"/>
                  <a:lumOff val="10000"/>
                </a:srgbClr>
              </a:solidFill>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3" name="スライド番号プレースホルダー 2"/>
          <p:cNvSpPr>
            <a:spLocks noGrp="1"/>
          </p:cNvSpPr>
          <p:nvPr>
            <p:ph type="sldNum" sz="quarter" idx="12"/>
          </p:nvPr>
        </p:nvSpPr>
        <p:spPr/>
        <p:txBody>
          <a:bodyPr/>
          <a:lstStyle/>
          <a:p>
            <a:fld id="{897D9FC3-4849-4731-94C3-ED8EDB764205}" type="slidenum">
              <a:rPr kumimoji="1" lang="ja-JP" altLang="en-US" smtClean="0"/>
              <a:t>14</a:t>
            </a:fld>
            <a:endParaRPr kumimoji="1" lang="ja-JP" altLang="en-US"/>
          </a:p>
        </p:txBody>
      </p:sp>
      <p:sp>
        <p:nvSpPr>
          <p:cNvPr id="5" name="円形吹き出し 4"/>
          <p:cNvSpPr/>
          <p:nvPr/>
        </p:nvSpPr>
        <p:spPr>
          <a:xfrm>
            <a:off x="6228185" y="4041256"/>
            <a:ext cx="2638546" cy="858056"/>
          </a:xfrm>
          <a:prstGeom prst="wedgeEllipseCallout">
            <a:avLst>
              <a:gd name="adj1" fmla="val -49919"/>
              <a:gd name="adj2" fmla="val 422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lumMod val="50000"/>
                  </a:srgbClr>
                </a:solidFill>
                <a:latin typeface="HG丸ｺﾞｼｯｸM-PRO" panose="020F0600000000000000" pitchFamily="50" charset="-128"/>
                <a:ea typeface="HG丸ｺﾞｼｯｸM-PRO" panose="020F0600000000000000" pitchFamily="50" charset="-128"/>
              </a:rPr>
              <a:t>一人ひとりに作成</a:t>
            </a:r>
            <a:endParaRPr lang="ja-JP" altLang="en-US" sz="1600" dirty="0">
              <a:solidFill>
                <a:srgbClr val="FFFFFF">
                  <a:lumMod val="50000"/>
                </a:srgbClr>
              </a:solidFill>
              <a:latin typeface="HG丸ｺﾞｼｯｸM-PRO" panose="020F0600000000000000" pitchFamily="50" charset="-128"/>
              <a:ea typeface="HG丸ｺﾞｼｯｸM-PRO" panose="020F0600000000000000" pitchFamily="50" charset="-128"/>
            </a:endParaRPr>
          </a:p>
        </p:txBody>
      </p:sp>
      <p:sp>
        <p:nvSpPr>
          <p:cNvPr id="7" name="円形吹き出し 6"/>
          <p:cNvSpPr/>
          <p:nvPr/>
        </p:nvSpPr>
        <p:spPr>
          <a:xfrm>
            <a:off x="393025" y="4221088"/>
            <a:ext cx="2229544" cy="992944"/>
          </a:xfrm>
          <a:prstGeom prst="wedgeEllipseCallout">
            <a:avLst>
              <a:gd name="adj1" fmla="val 51589"/>
              <a:gd name="adj2" fmla="val 494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FFFF">
                    <a:lumMod val="50000"/>
                  </a:srgbClr>
                </a:solidFill>
                <a:latin typeface="HG丸ｺﾞｼｯｸM-PRO" panose="020F0600000000000000" pitchFamily="50" charset="-128"/>
                <a:ea typeface="HG丸ｺﾞｼｯｸM-PRO" panose="020F0600000000000000" pitchFamily="50" charset="-128"/>
              </a:rPr>
              <a:t>くわしい情報</a:t>
            </a:r>
            <a:endParaRPr lang="ja-JP" altLang="en-US" dirty="0">
              <a:solidFill>
                <a:srgbClr val="FFFFFF">
                  <a:lumMod val="50000"/>
                </a:srgbClr>
              </a:solidFill>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2834729" y="3861048"/>
            <a:ext cx="3168352" cy="2367245"/>
            <a:chOff x="3131840" y="3795079"/>
            <a:chExt cx="3168352" cy="2367245"/>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801740"/>
              <a:ext cx="1624364" cy="231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703" y="3795079"/>
              <a:ext cx="1510489" cy="236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円形吹き出し 5"/>
          <p:cNvSpPr/>
          <p:nvPr/>
        </p:nvSpPr>
        <p:spPr>
          <a:xfrm>
            <a:off x="6248653" y="5256185"/>
            <a:ext cx="2502322" cy="972108"/>
          </a:xfrm>
          <a:prstGeom prst="wedgeEllipseCallout">
            <a:avLst>
              <a:gd name="adj1" fmla="val -48094"/>
              <a:gd name="adj2" fmla="val -46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FFFF">
                    <a:lumMod val="50000"/>
                  </a:srgbClr>
                </a:solidFill>
                <a:latin typeface="HG丸ｺﾞｼｯｸM-PRO" panose="020F0600000000000000" pitchFamily="50" charset="-128"/>
                <a:ea typeface="HG丸ｺﾞｼｯｸM-PRO" panose="020F0600000000000000" pitchFamily="50" charset="-128"/>
              </a:rPr>
              <a:t>避難支援しやすくなる</a:t>
            </a:r>
            <a:endParaRPr lang="ja-JP" altLang="en-US" dirty="0">
              <a:solidFill>
                <a:srgbClr val="FFFFFF">
                  <a:lumMod val="50000"/>
                </a:srgb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00734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Autofit/>
          </a:bodyPr>
          <a:lstStyle/>
          <a:p>
            <a:r>
              <a:rPr kumimoji="1" lang="en-US" altLang="ja-JP" sz="4800" dirty="0" smtClean="0"/>
              <a:t/>
            </a:r>
            <a:br>
              <a:rPr kumimoji="1" lang="en-US" altLang="ja-JP" sz="4800" dirty="0" smtClean="0"/>
            </a:br>
            <a:r>
              <a:rPr lang="ja-JP" altLang="en-US" sz="3200" dirty="0" smtClean="0">
                <a:latin typeface="HG丸ｺﾞｼｯｸM-PRO" panose="020F0600000000000000" pitchFamily="50" charset="-128"/>
                <a:ea typeface="HG丸ｺﾞｼｯｸM-PRO" panose="020F0600000000000000" pitchFamily="50" charset="-128"/>
              </a:rPr>
              <a:t>地図</a:t>
            </a:r>
            <a:r>
              <a:rPr lang="ja-JP" altLang="en-US" sz="3200" dirty="0">
                <a:latin typeface="HG丸ｺﾞｼｯｸM-PRO" panose="020F0600000000000000" pitchFamily="50" charset="-128"/>
                <a:ea typeface="HG丸ｺﾞｼｯｸM-PRO" panose="020F0600000000000000" pitchFamily="50" charset="-128"/>
              </a:rPr>
              <a:t>（参考図</a:t>
            </a:r>
            <a:r>
              <a:rPr lang="ja-JP" altLang="en-US" sz="3200" dirty="0" smtClean="0">
                <a:latin typeface="HG丸ｺﾞｼｯｸM-PRO" panose="020F0600000000000000" pitchFamily="50" charset="-128"/>
                <a:ea typeface="HG丸ｺﾞｼｯｸM-PRO" panose="020F0600000000000000" pitchFamily="50" charset="-128"/>
              </a:rPr>
              <a:t>）</a:t>
            </a:r>
            <a:r>
              <a:rPr kumimoji="1" lang="en-US" altLang="ja-JP" sz="3200" dirty="0" smtClean="0">
                <a:latin typeface="HG丸ｺﾞｼｯｸM-PRO" panose="020F0600000000000000" pitchFamily="50" charset="-128"/>
                <a:ea typeface="HG丸ｺﾞｼｯｸM-PRO" panose="020F0600000000000000"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rPr>
            </a:br>
            <a:endParaRPr kumimoji="1" lang="ja-JP" altLang="en-US" sz="5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15</a:t>
            </a:fld>
            <a:endParaRPr kumimoji="1" lang="ja-JP" altLang="en-US"/>
          </a:p>
        </p:txBody>
      </p:sp>
      <p:pic>
        <p:nvPicPr>
          <p:cNvPr id="2" name="図 1"/>
          <p:cNvPicPr>
            <a:picLocks noChangeAspect="1"/>
          </p:cNvPicPr>
          <p:nvPr/>
        </p:nvPicPr>
        <p:blipFill>
          <a:blip r:embed="rId3"/>
          <a:stretch>
            <a:fillRect/>
          </a:stretch>
        </p:blipFill>
        <p:spPr>
          <a:xfrm>
            <a:off x="1043608" y="1362474"/>
            <a:ext cx="7131809" cy="5041068"/>
          </a:xfrm>
          <a:prstGeom prst="rect">
            <a:avLst/>
          </a:prstGeom>
        </p:spPr>
      </p:pic>
    </p:spTree>
    <p:extLst>
      <p:ext uri="{BB962C8B-B14F-4D97-AF65-F5344CB8AC3E}">
        <p14:creationId xmlns:p14="http://schemas.microsoft.com/office/powerpoint/2010/main" val="22221141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地図の見方</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5" name="コンテンツ プレースホルダー 4"/>
          <p:cNvPicPr>
            <a:picLocks noGrp="1" noChangeAspect="1"/>
          </p:cNvPicPr>
          <p:nvPr>
            <p:ph idx="1"/>
          </p:nvPr>
        </p:nvPicPr>
        <p:blipFill>
          <a:blip r:embed="rId3"/>
          <a:stretch>
            <a:fillRect/>
          </a:stretch>
        </p:blipFill>
        <p:spPr>
          <a:xfrm>
            <a:off x="706444" y="1715656"/>
            <a:ext cx="7980356" cy="1201016"/>
          </a:xfrm>
          <a:prstGeom prst="rect">
            <a:avLst/>
          </a:prstGeom>
        </p:spPr>
      </p:pic>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16</a:t>
            </a:fld>
            <a:endParaRPr kumimoji="1" lang="ja-JP" altLang="en-US"/>
          </a:p>
        </p:txBody>
      </p:sp>
      <p:pic>
        <p:nvPicPr>
          <p:cNvPr id="6" name="図 5"/>
          <p:cNvPicPr>
            <a:picLocks noChangeAspect="1"/>
          </p:cNvPicPr>
          <p:nvPr/>
        </p:nvPicPr>
        <p:blipFill>
          <a:blip r:embed="rId4"/>
          <a:stretch>
            <a:fillRect/>
          </a:stretch>
        </p:blipFill>
        <p:spPr>
          <a:xfrm>
            <a:off x="706444" y="3131936"/>
            <a:ext cx="4104456" cy="3166583"/>
          </a:xfrm>
          <a:prstGeom prst="rect">
            <a:avLst/>
          </a:prstGeom>
        </p:spPr>
      </p:pic>
    </p:spTree>
    <p:extLst>
      <p:ext uri="{BB962C8B-B14F-4D97-AF65-F5344CB8AC3E}">
        <p14:creationId xmlns:p14="http://schemas.microsoft.com/office/powerpoint/2010/main" val="3620706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個人情報の保護</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コンテンツ プレースホルダー 1"/>
          <p:cNvSpPr>
            <a:spLocks noGrp="1"/>
          </p:cNvSpPr>
          <p:nvPr>
            <p:ph idx="1"/>
          </p:nvPr>
        </p:nvSpPr>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同意</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台帳</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には大切な個人情報が掲載されていますので適切に管理してください。</a:t>
            </a: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必要以上の複製、複写は行わないで下さい。</a:t>
            </a: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同意台帳の受取者が変わった場合も、取り扱い方法について引継ぎを行って下さい。</a:t>
            </a: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同意台帳を元に知り得た情報を第三者に漏らさないで下さい。</a:t>
            </a:r>
            <a:r>
              <a:rPr lang="ja-JP" altLang="en-US" dirty="0">
                <a:latin typeface="HG丸ｺﾞｼｯｸM-PRO" panose="020F0600000000000000" pitchFamily="50" charset="-128"/>
                <a:ea typeface="HG丸ｺﾞｼｯｸM-PRO" panose="020F0600000000000000" pitchFamily="50" charset="-128"/>
              </a:rPr>
              <a:t>自身が支援の担当から外れた後や事業において当該情報を利用しなくなった後も同様です。</a:t>
            </a:r>
            <a:endParaRPr lang="en-US" altLang="ja-JP" dirty="0">
              <a:latin typeface="HG丸ｺﾞｼｯｸM-PRO" panose="020F0600000000000000" pitchFamily="50" charset="-128"/>
              <a:ea typeface="HG丸ｺﾞｼｯｸM-PRO" panose="020F0600000000000000" pitchFamily="50" charset="-128"/>
            </a:endParaRPr>
          </a:p>
          <a:p>
            <a:endPar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17</a:t>
            </a:fld>
            <a:endParaRPr kumimoji="1" lang="ja-JP" altLang="en-US"/>
          </a:p>
        </p:txBody>
      </p:sp>
    </p:spTree>
    <p:extLst>
      <p:ext uri="{BB962C8B-B14F-4D97-AF65-F5344CB8AC3E}">
        <p14:creationId xmlns:p14="http://schemas.microsoft.com/office/powerpoint/2010/main" val="37604883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611560" y="3140968"/>
            <a:ext cx="6696744" cy="990600"/>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台帳を活用した地域での</a:t>
            </a:r>
            <a:r>
              <a:rPr lang="ja-JP" altLang="en-US" sz="2400" dirty="0" smtClean="0">
                <a:latin typeface="HG丸ｺﾞｼｯｸM-PRO" panose="020F0600000000000000" pitchFamily="50" charset="-128"/>
                <a:ea typeface="HG丸ｺﾞｼｯｸM-PRO" panose="020F0600000000000000" pitchFamily="50" charset="-128"/>
              </a:rPr>
              <a:t>取組みに</a:t>
            </a:r>
            <a:r>
              <a:rPr lang="ja-JP" altLang="en-US" sz="2400" dirty="0">
                <a:latin typeface="HG丸ｺﾞｼｯｸM-PRO" panose="020F0600000000000000" pitchFamily="50" charset="-128"/>
                <a:ea typeface="HG丸ｺﾞｼｯｸM-PRO" panose="020F0600000000000000" pitchFamily="50" charset="-128"/>
              </a:rPr>
              <a:t>ついて</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2D0986E3-F64A-40BB-A730-C612C2FDE859}" type="slidenum">
              <a:rPr lang="ja-JP" altLang="en-US" smtClean="0"/>
              <a:pPr/>
              <a:t>18</a:t>
            </a:fld>
            <a:endParaRPr lang="ja-JP" altLang="en-US" dirty="0"/>
          </a:p>
        </p:txBody>
      </p:sp>
    </p:spTree>
    <p:extLst>
      <p:ext uri="{BB962C8B-B14F-4D97-AF65-F5344CB8AC3E}">
        <p14:creationId xmlns:p14="http://schemas.microsoft.com/office/powerpoint/2010/main" val="342703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支援体制の構築・</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取組み</a:t>
            </a:r>
            <a:r>
              <a:rPr kumimoji="1" lang="ja-JP" altLang="en-US" sz="5400" dirty="0" smtClean="0">
                <a:latin typeface="ＭＳ Ｐゴシック" panose="020B0600070205080204" pitchFamily="50" charset="-128"/>
                <a:ea typeface="ＭＳ Ｐゴシック" panose="020B0600070205080204" pitchFamily="50" charset="-128"/>
              </a:rPr>
              <a:t>　　　　　　　　　　　　　　　　　　　　　　　　　　　　　　　　　　　　　　　　　　　　　　</a:t>
            </a:r>
            <a:endParaRPr kumimoji="1" lang="ja-JP" altLang="en-US" sz="27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897D9FC3-4849-4731-94C3-ED8EDB764205}" type="slidenum">
              <a:rPr kumimoji="1" lang="ja-JP" altLang="en-US" smtClean="0"/>
              <a:t>19</a:t>
            </a:fld>
            <a:endParaRPr kumimoji="1" lang="ja-JP" altLang="en-US"/>
          </a:p>
        </p:txBody>
      </p:sp>
      <p:sp>
        <p:nvSpPr>
          <p:cNvPr id="12" name="タイトル 2"/>
          <p:cNvSpPr txBox="1">
            <a:spLocks/>
          </p:cNvSpPr>
          <p:nvPr/>
        </p:nvSpPr>
        <p:spPr>
          <a:xfrm>
            <a:off x="755576" y="2060848"/>
            <a:ext cx="3610744" cy="45365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700" dirty="0">
              <a:latin typeface="ＭＳ Ｐゴシック" panose="020B0600070205080204" pitchFamily="50" charset="-128"/>
              <a:ea typeface="ＭＳ Ｐゴシック" panose="020B0600070205080204" pitchFamily="50" charset="-128"/>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921896586"/>
              </p:ext>
            </p:extLst>
          </p:nvPr>
        </p:nvGraphicFramePr>
        <p:xfrm>
          <a:off x="3019425" y="1703388"/>
          <a:ext cx="3043238" cy="4684712"/>
        </p:xfrm>
        <a:graphic>
          <a:graphicData uri="http://schemas.openxmlformats.org/presentationml/2006/ole">
            <mc:AlternateContent xmlns:mc="http://schemas.openxmlformats.org/markup-compatibility/2006">
              <mc:Choice xmlns:v="urn:schemas-microsoft-com:vml" Requires="v">
                <p:oleObj spid="_x0000_s5173" name="文書" r:id="rId5" imgW="5401235" imgH="8292941" progId="Word.Document.12">
                  <p:embed/>
                </p:oleObj>
              </mc:Choice>
              <mc:Fallback>
                <p:oleObj name="文書" r:id="rId5" imgW="5401235" imgH="8292941" progId="Word.Document.12">
                  <p:embed/>
                  <p:pic>
                    <p:nvPicPr>
                      <p:cNvPr id="0" name=""/>
                      <p:cNvPicPr/>
                      <p:nvPr/>
                    </p:nvPicPr>
                    <p:blipFill>
                      <a:blip r:embed="rId6"/>
                      <a:stretch>
                        <a:fillRect/>
                      </a:stretch>
                    </p:blipFill>
                    <p:spPr>
                      <a:xfrm>
                        <a:off x="3019425" y="1703388"/>
                        <a:ext cx="3043238" cy="4684712"/>
                      </a:xfrm>
                      <a:prstGeom prst="rect">
                        <a:avLst/>
                      </a:prstGeom>
                    </p:spPr>
                  </p:pic>
                </p:oleObj>
              </mc:Fallback>
            </mc:AlternateContent>
          </a:graphicData>
        </a:graphic>
      </p:graphicFrame>
      <p:sp>
        <p:nvSpPr>
          <p:cNvPr id="4" name="正方形/長方形 3"/>
          <p:cNvSpPr/>
          <p:nvPr/>
        </p:nvSpPr>
        <p:spPr>
          <a:xfrm>
            <a:off x="2735796" y="1542312"/>
            <a:ext cx="3672408" cy="49106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6205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目次</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lstStyle/>
          <a:p>
            <a:endParaRPr lang="en-US" altLang="ja-JP" dirty="0"/>
          </a:p>
          <a:p>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避難行動要支援者支援</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事業と</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は              　　   </a:t>
            </a:r>
            <a:r>
              <a:rPr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P.3</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20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お渡しした台帳の内容に</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ついて　　　　　　　  </a:t>
            </a:r>
            <a:r>
              <a:rPr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P.8</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dirty="0"/>
              <a:t>　</a:t>
            </a:r>
            <a:r>
              <a:rPr lang="ja-JP" altLang="en-US" sz="2000" dirty="0" smtClean="0"/>
              <a:t>　</a:t>
            </a:r>
            <a:endParaRPr lang="en-US" altLang="ja-JP" sz="2000" dirty="0"/>
          </a:p>
          <a:p>
            <a:r>
              <a:rPr lang="ja-JP" altLang="en-US" sz="2000" dirty="0" smtClean="0">
                <a:latin typeface="HG丸ｺﾞｼｯｸM-PRO" panose="020F0600000000000000" pitchFamily="50" charset="-128"/>
                <a:ea typeface="HG丸ｺﾞｼｯｸM-PRO" panose="020F0600000000000000" pitchFamily="50" charset="-128"/>
              </a:rPr>
              <a:t>台帳を活用した地域での取組みに</a:t>
            </a:r>
            <a:r>
              <a:rPr lang="ja-JP" altLang="en-US" sz="2000" dirty="0" smtClean="0">
                <a:latin typeface="HG丸ｺﾞｼｯｸM-PRO" panose="020F0600000000000000" pitchFamily="50" charset="-128"/>
                <a:ea typeface="HG丸ｺﾞｼｯｸM-PRO" panose="020F0600000000000000" pitchFamily="50" charset="-128"/>
              </a:rPr>
              <a:t>ついて</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P.19</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2D0986E3-F64A-40BB-A730-C612C2FDE859}" type="slidenum">
              <a:rPr lang="ja-JP" altLang="en-US" smtClean="0"/>
              <a:pPr/>
              <a:t>2</a:t>
            </a:fld>
            <a:endParaRPr lang="ja-JP" altLang="en-US" dirty="0"/>
          </a:p>
        </p:txBody>
      </p:sp>
    </p:spTree>
    <p:extLst>
      <p:ext uri="{BB962C8B-B14F-4D97-AF65-F5344CB8AC3E}">
        <p14:creationId xmlns:p14="http://schemas.microsoft.com/office/powerpoint/2010/main" val="1206734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latin typeface="HG丸ｺﾞｼｯｸM-PRO" panose="020F0600000000000000" pitchFamily="50" charset="-128"/>
                <a:ea typeface="HG丸ｺﾞｼｯｸM-PRO" panose="020F0600000000000000" pitchFamily="50" charset="-128"/>
              </a:rPr>
              <a:t>地域</a:t>
            </a:r>
            <a:r>
              <a:rPr lang="ja-JP" altLang="en-US" sz="3600" dirty="0" smtClean="0">
                <a:latin typeface="HG丸ｺﾞｼｯｸM-PRO" panose="020F0600000000000000" pitchFamily="50" charset="-128"/>
                <a:ea typeface="HG丸ｺﾞｼｯｸM-PRO" panose="020F0600000000000000" pitchFamily="50" charset="-128"/>
              </a:rPr>
              <a:t>の支援者の方に</a:t>
            </a:r>
            <a:r>
              <a:rPr lang="ja-JP" altLang="en-US" sz="3600" dirty="0">
                <a:latin typeface="HG丸ｺﾞｼｯｸM-PRO" panose="020F0600000000000000" pitchFamily="50" charset="-128"/>
                <a:ea typeface="HG丸ｺﾞｼｯｸM-PRO" panose="020F0600000000000000" pitchFamily="50" charset="-128"/>
              </a:rPr>
              <a:t>行っていただきたい</a:t>
            </a:r>
            <a:r>
              <a:rPr lang="ja-JP" altLang="en-US" sz="3600" dirty="0" smtClean="0">
                <a:latin typeface="HG丸ｺﾞｼｯｸM-PRO" panose="020F0600000000000000" pitchFamily="50" charset="-128"/>
                <a:ea typeface="HG丸ｺﾞｼｯｸM-PRO" panose="020F0600000000000000" pitchFamily="50" charset="-128"/>
              </a:rPr>
              <a:t>支援</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half" idx="1"/>
          </p:nvPr>
        </p:nvSpPr>
        <p:spPr/>
        <p:txBody>
          <a:bodyPr>
            <a:normAutofit/>
          </a:bodyPr>
          <a:lstStyle/>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13"/>
          <p:cNvSpPr>
            <a:spLocks noGrp="1"/>
          </p:cNvSpPr>
          <p:nvPr>
            <p:ph sz="half" idx="2"/>
          </p:nvPr>
        </p:nvSpPr>
        <p:spPr>
          <a:xfrm>
            <a:off x="4932040" y="3781070"/>
            <a:ext cx="3898776" cy="2610586"/>
          </a:xfrm>
        </p:spPr>
        <p:txBody>
          <a:bodyPr/>
          <a:lstStyle/>
          <a:p>
            <a:pPr marL="0" indent="0">
              <a:buNone/>
            </a:pPr>
            <a:r>
              <a:rPr lang="ja-JP" altLang="en-US" sz="2400" dirty="0">
                <a:solidFill>
                  <a:schemeClr val="tx2"/>
                </a:solidFill>
                <a:latin typeface="HG丸ｺﾞｼｯｸM-PRO" panose="020F0600000000000000" pitchFamily="50" charset="-128"/>
                <a:ea typeface="HG丸ｺﾞｼｯｸM-PRO" panose="020F0600000000000000" pitchFamily="50" charset="-128"/>
              </a:rPr>
              <a:t>台帳を受け取ったら</a:t>
            </a:r>
            <a:r>
              <a:rPr lang="en-US" altLang="ja-JP" sz="2400" dirty="0" smtClean="0">
                <a:solidFill>
                  <a:schemeClr val="tx2"/>
                </a:solidFill>
                <a:latin typeface="HG丸ｺﾞｼｯｸM-PRO" panose="020F0600000000000000" pitchFamily="50" charset="-128"/>
                <a:ea typeface="HG丸ｺﾞｼｯｸM-PRO" panose="020F0600000000000000" pitchFamily="50" charset="-128"/>
              </a:rPr>
              <a:t>…</a:t>
            </a:r>
          </a:p>
          <a:p>
            <a:pPr marL="0" indent="0">
              <a:buNone/>
            </a:pPr>
            <a:endParaRPr lang="en-US" altLang="ja-JP" sz="2400" dirty="0">
              <a:solidFill>
                <a:schemeClr val="tx2"/>
              </a:solidFill>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要支援者を把握する</a:t>
            </a:r>
            <a:endParaRPr lang="en-US" altLang="ja-JP" sz="1800" dirty="0">
              <a:latin typeface="HG丸ｺﾞｼｯｸM-PRO" panose="020F0600000000000000" pitchFamily="50" charset="-128"/>
              <a:ea typeface="HG丸ｺﾞｼｯｸM-PRO" panose="020F0600000000000000" pitchFamily="50" charset="-128"/>
            </a:endParaRPr>
          </a:p>
          <a:p>
            <a:r>
              <a:rPr lang="ja-JP" altLang="ja-JP" sz="1800" dirty="0">
                <a:latin typeface="HG丸ｺﾞｼｯｸM-PRO" panose="020F0600000000000000" pitchFamily="50" charset="-128"/>
                <a:ea typeface="HG丸ｺﾞｼｯｸM-PRO" panose="020F0600000000000000" pitchFamily="50" charset="-128"/>
              </a:rPr>
              <a:t>地域の支援体制を</a:t>
            </a:r>
            <a:r>
              <a:rPr lang="ja-JP" altLang="en-US" sz="1800" dirty="0">
                <a:latin typeface="HG丸ｺﾞｼｯｸM-PRO" panose="020F0600000000000000" pitchFamily="50" charset="-128"/>
                <a:ea typeface="HG丸ｺﾞｼｯｸM-PRO" panose="020F0600000000000000" pitchFamily="50" charset="-128"/>
              </a:rPr>
              <a:t>決める　</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sz="1800" dirty="0" smtClean="0">
                <a:latin typeface="HG丸ｺﾞｼｯｸM-PRO" panose="020F0600000000000000" pitchFamily="50" charset="-128"/>
                <a:ea typeface="HG丸ｺﾞｼｯｸM-PRO" panose="020F0600000000000000" pitchFamily="50" charset="-128"/>
              </a:rPr>
              <a:t>家庭訪問する</a:t>
            </a:r>
            <a:endParaRPr lang="en-US" altLang="ja-JP" sz="1800" dirty="0" smtClean="0">
              <a:latin typeface="HG丸ｺﾞｼｯｸM-PRO" panose="020F0600000000000000" pitchFamily="50" charset="-128"/>
              <a:ea typeface="HG丸ｺﾞｼｯｸM-PRO" panose="020F0600000000000000" pitchFamily="50" charset="-128"/>
            </a:endParaRPr>
          </a:p>
          <a:p>
            <a:r>
              <a:rPr lang="ja-JP" altLang="en-US" sz="1800" dirty="0" smtClean="0">
                <a:latin typeface="HG丸ｺﾞｼｯｸM-PRO" panose="020F0600000000000000" pitchFamily="50" charset="-128"/>
                <a:ea typeface="HG丸ｺﾞｼｯｸM-PRO" panose="020F0600000000000000" pitchFamily="50" charset="-128"/>
              </a:rPr>
              <a:t>支援者</a:t>
            </a:r>
            <a:r>
              <a:rPr lang="ja-JP" altLang="en-US" sz="1800" dirty="0">
                <a:latin typeface="HG丸ｺﾞｼｯｸM-PRO" panose="020F0600000000000000" pitchFamily="50" charset="-128"/>
                <a:ea typeface="HG丸ｺﾞｼｯｸM-PRO" panose="020F0600000000000000" pitchFamily="50" charset="-128"/>
              </a:rPr>
              <a:t>を決める</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実際に避難訓練をしてみる</a:t>
            </a:r>
          </a:p>
          <a:p>
            <a:endParaRPr kumimoji="1" lang="ja-JP" altLang="en-US"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20</a:t>
            </a:fld>
            <a:endParaRPr kumimoji="1" lang="ja-JP" altLang="en-US"/>
          </a:p>
        </p:txBody>
      </p:sp>
      <p:sp>
        <p:nvSpPr>
          <p:cNvPr id="5" name="円/楕円 4"/>
          <p:cNvSpPr/>
          <p:nvPr/>
        </p:nvSpPr>
        <p:spPr>
          <a:xfrm>
            <a:off x="1205064" y="2026200"/>
            <a:ext cx="2574847" cy="10081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anose="020F0600000000000000" pitchFamily="50" charset="-128"/>
                <a:ea typeface="HG丸ｺﾞｼｯｸM-PRO" panose="020F0600000000000000" pitchFamily="50" charset="-128"/>
              </a:rPr>
              <a:t>①情報伝達</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 name="円/楕円 5"/>
          <p:cNvSpPr/>
          <p:nvPr/>
        </p:nvSpPr>
        <p:spPr>
          <a:xfrm>
            <a:off x="1205065" y="3527276"/>
            <a:ext cx="2574846" cy="10081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丸ｺﾞｼｯｸM-PRO" panose="020F0600000000000000" pitchFamily="50" charset="-128"/>
                <a:ea typeface="HG丸ｺﾞｼｯｸM-PRO" panose="020F0600000000000000" pitchFamily="50" charset="-128"/>
              </a:rPr>
              <a:t>②安否</a:t>
            </a:r>
            <a:r>
              <a:rPr lang="ja-JP" altLang="en-US" sz="2400" dirty="0">
                <a:latin typeface="HG丸ｺﾞｼｯｸM-PRO" panose="020F0600000000000000" pitchFamily="50" charset="-128"/>
                <a:ea typeface="HG丸ｺﾞｼｯｸM-PRO" panose="020F0600000000000000" pitchFamily="50" charset="-128"/>
              </a:rPr>
              <a:t>確認</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円/楕円 6"/>
          <p:cNvSpPr/>
          <p:nvPr/>
        </p:nvSpPr>
        <p:spPr>
          <a:xfrm>
            <a:off x="1205063" y="4941168"/>
            <a:ext cx="2574847" cy="10081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anose="020F0600000000000000" pitchFamily="50" charset="-128"/>
                <a:ea typeface="HG丸ｺﾞｼｯｸM-PRO" panose="020F0600000000000000" pitchFamily="50" charset="-128"/>
              </a:rPr>
              <a:t>③避難支援</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9" name="Picture 2" descr="C:\Users\LG68044\Desktop\避難.png\避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3145275" y="4379738"/>
            <a:ext cx="1166790" cy="97296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19" y="2615170"/>
            <a:ext cx="1376891" cy="1084989"/>
          </a:xfrm>
          <a:prstGeom prst="rect">
            <a:avLst/>
          </a:prstGeom>
        </p:spPr>
      </p:pic>
    </p:spTree>
    <p:extLst>
      <p:ext uri="{BB962C8B-B14F-4D97-AF65-F5344CB8AC3E}">
        <p14:creationId xmlns:p14="http://schemas.microsoft.com/office/powerpoint/2010/main" val="830454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fade">
                                      <p:cBhvr>
                                        <p:cTn id="10" dur="500"/>
                                        <p:tgtEl>
                                          <p:spTgt spid="1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Effect transition="in" filter="fade">
                                      <p:cBhvr>
                                        <p:cTn id="13" dur="500"/>
                                        <p:tgtEl>
                                          <p:spTgt spid="1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fade">
                                      <p:cBhvr>
                                        <p:cTn id="16" dur="500"/>
                                        <p:tgtEl>
                                          <p:spTgt spid="1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500"/>
                                        <p:tgtEl>
                                          <p:spTgt spid="1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①要支援者を把握</a:t>
            </a:r>
            <a:r>
              <a:rPr lang="ja-JP" altLang="en-US" dirty="0" smtClean="0">
                <a:latin typeface="HG丸ｺﾞｼｯｸM-PRO" panose="020F0600000000000000" pitchFamily="50" charset="-128"/>
                <a:ea typeface="HG丸ｺﾞｼｯｸM-PRO" panose="020F0600000000000000" pitchFamily="50" charset="-128"/>
              </a:rPr>
              <a:t>する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normAutofit/>
          </a:bodyPr>
          <a:lstStyle/>
          <a:p>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同意台帳の中身を確認</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⇒どこにどんな方が住んでいるのかを把握。</a:t>
            </a:r>
            <a:endParaRPr lang="en-US" altLang="ja-JP" dirty="0" smtClean="0">
              <a:latin typeface="HG丸ｺﾞｼｯｸM-PRO" panose="020F0600000000000000" pitchFamily="50" charset="-128"/>
              <a:ea typeface="HG丸ｺﾞｼｯｸM-PRO" panose="020F0600000000000000" pitchFamily="50" charset="-128"/>
            </a:endParaRPr>
          </a:p>
          <a:p>
            <a:pPr marL="0" lvl="0" indent="0">
              <a:spcBef>
                <a:spcPts val="0"/>
              </a:spcBef>
              <a:buClrTx/>
              <a:buSzTx/>
              <a:buNone/>
              <a:defRPr/>
            </a:pPr>
            <a:r>
              <a:rPr lang="ja-JP" altLang="en-US" dirty="0" smtClean="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既に個別支援計画を作成している人</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⇒その他支援に必要な情報も記載があるので</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併せて確認する。</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地域の</a:t>
            </a:r>
            <a:r>
              <a:rPr lang="ja-JP" altLang="ja-JP" dirty="0">
                <a:latin typeface="HG丸ｺﾞｼｯｸM-PRO" panose="020F0600000000000000" pitchFamily="50" charset="-128"/>
                <a:ea typeface="HG丸ｺﾞｼｯｸM-PRO" panose="020F0600000000000000" pitchFamily="50" charset="-128"/>
              </a:rPr>
              <a:t>支援体制</a:t>
            </a:r>
            <a:r>
              <a:rPr lang="ja-JP" altLang="en-US" dirty="0">
                <a:latin typeface="HG丸ｺﾞｼｯｸM-PRO" panose="020F0600000000000000" pitchFamily="50" charset="-128"/>
                <a:ea typeface="HG丸ｺﾞｼｯｸM-PRO" panose="020F0600000000000000" pitchFamily="50" charset="-128"/>
              </a:rPr>
              <a:t>構築の参考にしてください。</a:t>
            </a:r>
            <a:endParaRPr lang="ja-JP" altLang="ja-JP" dirty="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21</a:t>
            </a:fld>
            <a:endParaRPr kumimoji="1" lang="ja-JP" altLang="en-US"/>
          </a:p>
        </p:txBody>
      </p:sp>
      <p:pic>
        <p:nvPicPr>
          <p:cNvPr id="10" name="図 9"/>
          <p:cNvPicPr>
            <a:picLocks noChangeAspect="1"/>
          </p:cNvPicPr>
          <p:nvPr/>
        </p:nvPicPr>
        <p:blipFill>
          <a:blip r:embed="rId3"/>
          <a:stretch>
            <a:fillRect/>
          </a:stretch>
        </p:blipFill>
        <p:spPr>
          <a:xfrm flipH="1">
            <a:off x="7380312" y="4653136"/>
            <a:ext cx="989112" cy="1495425"/>
          </a:xfrm>
          <a:prstGeom prst="rect">
            <a:avLst/>
          </a:prstGeom>
        </p:spPr>
      </p:pic>
    </p:spTree>
    <p:extLst>
      <p:ext uri="{BB962C8B-B14F-4D97-AF65-F5344CB8AC3E}">
        <p14:creationId xmlns:p14="http://schemas.microsoft.com/office/powerpoint/2010/main" val="927787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600" dirty="0">
                <a:latin typeface="HG丸ｺﾞｼｯｸM-PRO" panose="020F0600000000000000" pitchFamily="50" charset="-128"/>
                <a:ea typeface="HG丸ｺﾞｼｯｸM-PRO" panose="020F0600000000000000" pitchFamily="50" charset="-128"/>
              </a:rPr>
              <a:t>②</a:t>
            </a:r>
            <a:r>
              <a:rPr lang="ja-JP" altLang="ja-JP" sz="3600" dirty="0">
                <a:latin typeface="HG丸ｺﾞｼｯｸM-PRO" panose="020F0600000000000000" pitchFamily="50" charset="-128"/>
                <a:ea typeface="HG丸ｺﾞｼｯｸM-PRO" panose="020F0600000000000000" pitchFamily="50" charset="-128"/>
              </a:rPr>
              <a:t>地域の支援体制を</a:t>
            </a:r>
            <a:r>
              <a:rPr lang="ja-JP" altLang="en-US" sz="3600" dirty="0">
                <a:latin typeface="HG丸ｺﾞｼｯｸM-PRO" panose="020F0600000000000000" pitchFamily="50" charset="-128"/>
                <a:ea typeface="HG丸ｺﾞｼｯｸM-PRO" panose="020F0600000000000000" pitchFamily="50" charset="-128"/>
              </a:rPr>
              <a:t>決める</a:t>
            </a:r>
            <a:r>
              <a:rPr kumimoji="1" lang="ja-JP" altLang="en-US" sz="5400" dirty="0" smtClean="0">
                <a:latin typeface="ＭＳ Ｐゴシック" panose="020B0600070205080204" pitchFamily="50" charset="-128"/>
                <a:ea typeface="ＭＳ Ｐゴシック" panose="020B0600070205080204" pitchFamily="50" charset="-128"/>
              </a:rPr>
              <a:t>　　　　　　　　　　　　　　　　　　　　　　　　　　　　　　　　　　　　　　　　　　</a:t>
            </a:r>
            <a:endParaRPr kumimoji="1" lang="ja-JP" altLang="en-US" sz="2700" dirty="0">
              <a:latin typeface="ＭＳ Ｐゴシック" panose="020B0600070205080204" pitchFamily="50" charset="-128"/>
              <a:ea typeface="ＭＳ Ｐゴシック" panose="020B0600070205080204" pitchFamily="50" charset="-128"/>
            </a:endParaRPr>
          </a:p>
        </p:txBody>
      </p:sp>
      <p:sp>
        <p:nvSpPr>
          <p:cNvPr id="2" name="コンテンツ プレースホルダー 1"/>
          <p:cNvSpPr>
            <a:spLocks noGrp="1"/>
          </p:cNvSpPr>
          <p:nvPr>
            <p:ph idx="1"/>
          </p:nvPr>
        </p:nvSpPr>
        <p:spPr/>
        <p:txBody>
          <a:bodyPr>
            <a:noAutofit/>
          </a:bodyPr>
          <a:lstStyle/>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ja-JP" dirty="0" smtClean="0">
                <a:latin typeface="HG丸ｺﾞｼｯｸM-PRO" panose="020F0600000000000000" pitchFamily="50" charset="-128"/>
                <a:ea typeface="HG丸ｺﾞｼｯｸM-PRO" panose="020F0600000000000000" pitchFamily="50" charset="-128"/>
              </a:rPr>
              <a:t>地域</a:t>
            </a:r>
            <a:r>
              <a:rPr lang="ja-JP" altLang="ja-JP" dirty="0">
                <a:latin typeface="HG丸ｺﾞｼｯｸM-PRO" panose="020F0600000000000000" pitchFamily="50" charset="-128"/>
                <a:ea typeface="HG丸ｺﾞｼｯｸM-PRO" panose="020F0600000000000000" pitchFamily="50" charset="-128"/>
              </a:rPr>
              <a:t>における全体的な避難ルールや避難経路など</a:t>
            </a:r>
            <a:r>
              <a:rPr lang="ja-JP" altLang="ja-JP" dirty="0" smtClean="0">
                <a:latin typeface="HG丸ｺﾞｼｯｸM-PRO" panose="020F0600000000000000" pitchFamily="50" charset="-128"/>
                <a:ea typeface="HG丸ｺﾞｼｯｸM-PRO" panose="020F0600000000000000" pitchFamily="50" charset="-128"/>
              </a:rPr>
              <a:t>確認。</a:t>
            </a:r>
            <a:endParaRPr lang="ja-JP" altLang="ja-JP" dirty="0">
              <a:latin typeface="HG丸ｺﾞｼｯｸM-PRO" panose="020F0600000000000000" pitchFamily="50" charset="-128"/>
              <a:ea typeface="HG丸ｺﾞｼｯｸM-PRO" panose="020F0600000000000000" pitchFamily="50" charset="-128"/>
            </a:endParaRPr>
          </a:p>
          <a:p>
            <a:r>
              <a:rPr lang="ja-JP" altLang="ja-JP" dirty="0" smtClean="0">
                <a:latin typeface="HG丸ｺﾞｼｯｸM-PRO" panose="020F0600000000000000" pitchFamily="50" charset="-128"/>
                <a:ea typeface="HG丸ｺﾞｼｯｸM-PRO" panose="020F0600000000000000" pitchFamily="50" charset="-128"/>
              </a:rPr>
              <a:t>取組み</a:t>
            </a:r>
            <a:r>
              <a:rPr lang="ja-JP" altLang="ja-JP" dirty="0">
                <a:latin typeface="HG丸ｺﾞｼｯｸM-PRO" panose="020F0600000000000000" pitchFamily="50" charset="-128"/>
                <a:ea typeface="HG丸ｺﾞｼｯｸM-PRO" panose="020F0600000000000000" pitchFamily="50" charset="-128"/>
              </a:rPr>
              <a:t>の進め方や個人情報の取扱いなどルールを</a:t>
            </a:r>
            <a:r>
              <a:rPr lang="ja-JP" altLang="ja-JP" dirty="0" smtClean="0">
                <a:latin typeface="HG丸ｺﾞｼｯｸM-PRO" panose="020F0600000000000000" pitchFamily="50" charset="-128"/>
                <a:ea typeface="HG丸ｺﾞｼｯｸM-PRO" panose="020F0600000000000000" pitchFamily="50" charset="-128"/>
              </a:rPr>
              <a:t>決め</a:t>
            </a:r>
            <a:r>
              <a:rPr lang="ja-JP" altLang="en-US" dirty="0" smtClean="0">
                <a:latin typeface="HG丸ｺﾞｼｯｸM-PRO" panose="020F0600000000000000" pitchFamily="50" charset="-128"/>
                <a:ea typeface="HG丸ｺﾞｼｯｸM-PRO" panose="020F0600000000000000" pitchFamily="50" charset="-128"/>
              </a:rPr>
              <a:t>る</a:t>
            </a:r>
            <a:r>
              <a:rPr lang="ja-JP" altLang="ja-JP" dirty="0" smtClean="0">
                <a:latin typeface="HG丸ｺﾞｼｯｸM-PRO" panose="020F0600000000000000" pitchFamily="50" charset="-128"/>
                <a:ea typeface="HG丸ｺﾞｼｯｸM-PRO" panose="020F0600000000000000" pitchFamily="50" charset="-128"/>
              </a:rPr>
              <a:t>。</a:t>
            </a:r>
            <a:endParaRPr lang="ja-JP"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個人情報に関すること</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①個人情報の取扱いルール</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をつくり組織内で共有</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する。</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②</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要支援者本人</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に誰に個人情報を共有するか確認する。</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22</a:t>
            </a:fld>
            <a:endParaRPr kumimoji="1" lang="ja-JP" altLang="en-US"/>
          </a:p>
        </p:txBody>
      </p:sp>
      <p:pic>
        <p:nvPicPr>
          <p:cNvPr id="6" name="図 5"/>
          <p:cNvPicPr/>
          <p:nvPr/>
        </p:nvPicPr>
        <p:blipFill>
          <a:blip r:embed="rId3" cstate="print">
            <a:extLst>
              <a:ext uri="{28A0092B-C50C-407E-A947-70E740481C1C}">
                <a14:useLocalDpi xmlns:a14="http://schemas.microsoft.com/office/drawing/2010/main" val="0"/>
              </a:ext>
            </a:extLst>
          </a:blip>
          <a:stretch>
            <a:fillRect/>
          </a:stretch>
        </p:blipFill>
        <p:spPr>
          <a:xfrm>
            <a:off x="6876256" y="3356992"/>
            <a:ext cx="1296144" cy="1345775"/>
          </a:xfrm>
          <a:prstGeom prst="rect">
            <a:avLst/>
          </a:prstGeom>
        </p:spPr>
      </p:pic>
    </p:spTree>
    <p:extLst>
      <p:ext uri="{BB962C8B-B14F-4D97-AF65-F5344CB8AC3E}">
        <p14:creationId xmlns:p14="http://schemas.microsoft.com/office/powerpoint/2010/main" val="747062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600" dirty="0" smtClean="0">
                <a:latin typeface="HG丸ｺﾞｼｯｸM-PRO" panose="020F0600000000000000" pitchFamily="50" charset="-128"/>
                <a:ea typeface="HG丸ｺﾞｼｯｸM-PRO" panose="020F0600000000000000" pitchFamily="50" charset="-128"/>
              </a:rPr>
              <a:t>③家庭訪問する</a:t>
            </a:r>
            <a:r>
              <a:rPr kumimoji="1" lang="ja-JP" altLang="en-US" sz="5400" dirty="0" smtClean="0">
                <a:latin typeface="HG丸ｺﾞｼｯｸM-PRO" panose="020F0600000000000000" pitchFamily="50" charset="-128"/>
                <a:ea typeface="HG丸ｺﾞｼｯｸM-PRO" panose="020F0600000000000000" pitchFamily="50" charset="-128"/>
              </a:rPr>
              <a:t>　　　</a:t>
            </a:r>
            <a:r>
              <a:rPr kumimoji="1" lang="ja-JP" altLang="en-US" sz="5400" dirty="0" smtClean="0">
                <a:latin typeface="ＭＳ Ｐゴシック" panose="020B0600070205080204" pitchFamily="50" charset="-128"/>
                <a:ea typeface="ＭＳ Ｐゴシック" panose="020B0600070205080204" pitchFamily="50" charset="-128"/>
              </a:rPr>
              <a:t>　　　　　　　　　　　　　　　　　　　　　　　　　　　　　　　　　　　　</a:t>
            </a:r>
            <a:endParaRPr kumimoji="1" lang="ja-JP" altLang="en-US" sz="2700"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23</a:t>
            </a:fld>
            <a:endParaRPr kumimoji="1" lang="ja-JP" altLang="en-US" dirty="0"/>
          </a:p>
        </p:txBody>
      </p:sp>
      <p:sp>
        <p:nvSpPr>
          <p:cNvPr id="4" name="コンテンツ プレースホルダー 1"/>
          <p:cNvSpPr txBox="1">
            <a:spLocks/>
          </p:cNvSpPr>
          <p:nvPr/>
        </p:nvSpPr>
        <p:spPr>
          <a:xfrm>
            <a:off x="323528" y="1772816"/>
            <a:ext cx="8568952" cy="4536504"/>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buFont typeface="Arial" panose="020B0604020202020204" pitchFamily="34" charset="0"/>
              <a:buChar char="•"/>
            </a:pPr>
            <a:r>
              <a:rPr lang="ja-JP" altLang="ja-JP" sz="2000" dirty="0">
                <a:solidFill>
                  <a:schemeClr val="tx1"/>
                </a:solidFill>
                <a:latin typeface="HG丸ｺﾞｼｯｸM-PRO" panose="020F0600000000000000" pitchFamily="50" charset="-128"/>
                <a:ea typeface="HG丸ｺﾞｼｯｸM-PRO" panose="020F0600000000000000" pitchFamily="50" charset="-128"/>
              </a:rPr>
              <a:t>要支援者宅を訪問して、まずは顔見知りに</a:t>
            </a:r>
            <a:r>
              <a:rPr lang="ja-JP" altLang="ja-JP" sz="2000" dirty="0" smtClean="0">
                <a:solidFill>
                  <a:schemeClr val="tx1"/>
                </a:solidFill>
                <a:latin typeface="HG丸ｺﾞｼｯｸM-PRO" panose="020F0600000000000000" pitchFamily="50" charset="-128"/>
                <a:ea typeface="HG丸ｺﾞｼｯｸM-PRO" panose="020F0600000000000000" pitchFamily="50" charset="-128"/>
              </a:rPr>
              <a:t>な</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る</a:t>
            </a:r>
            <a:r>
              <a:rPr lang="ja-JP" altLang="ja-JP" sz="20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buFont typeface="Arial" panose="020B0604020202020204" pitchFamily="34" charset="0"/>
              <a:buChar char="•"/>
            </a:pPr>
            <a:r>
              <a:rPr lang="ja-JP" altLang="ja-JP" sz="2000" dirty="0" smtClean="0">
                <a:latin typeface="HG丸ｺﾞｼｯｸM-PRO" panose="020F0600000000000000" pitchFamily="50" charset="-128"/>
                <a:ea typeface="HG丸ｺﾞｼｯｸM-PRO" panose="020F0600000000000000" pitchFamily="50" charset="-128"/>
              </a:rPr>
              <a:t>民生</a:t>
            </a:r>
            <a:r>
              <a:rPr lang="ja-JP" altLang="en-US" sz="2000" dirty="0" smtClean="0">
                <a:latin typeface="HG丸ｺﾞｼｯｸM-PRO" panose="020F0600000000000000" pitchFamily="50" charset="-128"/>
                <a:ea typeface="HG丸ｺﾞｼｯｸM-PRO" panose="020F0600000000000000" pitchFamily="50" charset="-128"/>
              </a:rPr>
              <a:t>委員・</a:t>
            </a:r>
            <a:r>
              <a:rPr lang="ja-JP" altLang="ja-JP" sz="2000" dirty="0" smtClean="0">
                <a:latin typeface="HG丸ｺﾞｼｯｸM-PRO" panose="020F0600000000000000" pitchFamily="50" charset="-128"/>
                <a:ea typeface="HG丸ｺﾞｼｯｸM-PRO" panose="020F0600000000000000" pitchFamily="50" charset="-128"/>
              </a:rPr>
              <a:t>児童</a:t>
            </a:r>
            <a:r>
              <a:rPr lang="ja-JP" altLang="ja-JP" sz="2000" dirty="0">
                <a:latin typeface="HG丸ｺﾞｼｯｸM-PRO" panose="020F0600000000000000" pitchFamily="50" charset="-128"/>
                <a:ea typeface="HG丸ｺﾞｼｯｸM-PRO" panose="020F0600000000000000" pitchFamily="50" charset="-128"/>
              </a:rPr>
              <a:t>委員や校区社協ボランティアの方など、日ごろから関わりがある人と訪問すると、お互いに</a:t>
            </a:r>
            <a:r>
              <a:rPr lang="ja-JP" altLang="ja-JP" sz="2000" dirty="0" smtClean="0">
                <a:latin typeface="HG丸ｺﾞｼｯｸM-PRO" panose="020F0600000000000000" pitchFamily="50" charset="-128"/>
                <a:ea typeface="HG丸ｺﾞｼｯｸM-PRO" panose="020F0600000000000000" pitchFamily="50" charset="-128"/>
              </a:rPr>
              <a:t>安心</a:t>
            </a:r>
            <a:r>
              <a:rPr lang="ja-JP" altLang="en-US" sz="2000" dirty="0" smtClean="0">
                <a:latin typeface="HG丸ｺﾞｼｯｸM-PRO" panose="020F0600000000000000" pitchFamily="50" charset="-128"/>
                <a:ea typeface="HG丸ｺﾞｼｯｸM-PRO" panose="020F0600000000000000" pitchFamily="50" charset="-128"/>
              </a:rPr>
              <a:t>できます</a:t>
            </a:r>
            <a:r>
              <a:rPr lang="ja-JP" altLang="ja-JP" sz="2000" dirty="0" smtClean="0">
                <a:latin typeface="HG丸ｺﾞｼｯｸM-PRO" panose="020F0600000000000000" pitchFamily="50" charset="-128"/>
                <a:ea typeface="HG丸ｺﾞｼｯｸM-PRO" panose="020F0600000000000000" pitchFamily="50" charset="-128"/>
              </a:rPr>
              <a:t>。</a:t>
            </a:r>
            <a:endParaRPr lang="ja-JP"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0" indent="0">
              <a:buNone/>
            </a:pPr>
            <a:endParaRPr lang="ja-JP" altLang="ja-JP" sz="2000" dirty="0">
              <a:solidFill>
                <a:schemeClr val="tx1"/>
              </a:solidFill>
              <a:latin typeface="HG丸ｺﾞｼｯｸM-PRO" panose="020F0600000000000000" pitchFamily="50" charset="-128"/>
              <a:ea typeface="HG丸ｺﾞｼｯｸM-PRO" panose="020F0600000000000000" pitchFamily="50" charset="-128"/>
            </a:endParaRPr>
          </a:p>
          <a:p>
            <a:pPr>
              <a:buFont typeface="Arial" panose="020B0604020202020204" pitchFamily="34" charset="0"/>
              <a:buChar char="•"/>
            </a:pPr>
            <a:r>
              <a:rPr lang="ja-JP" altLang="ja-JP" sz="2000" dirty="0" smtClean="0">
                <a:solidFill>
                  <a:schemeClr val="tx1"/>
                </a:solidFill>
                <a:latin typeface="HG丸ｺﾞｼｯｸM-PRO" panose="020F0600000000000000" pitchFamily="50" charset="-128"/>
                <a:ea typeface="HG丸ｺﾞｼｯｸM-PRO" panose="020F0600000000000000" pitchFamily="50" charset="-128"/>
              </a:rPr>
              <a:t>訪問</a:t>
            </a:r>
            <a:r>
              <a:rPr lang="ja-JP" altLang="ja-JP" sz="2000" dirty="0">
                <a:solidFill>
                  <a:schemeClr val="tx1"/>
                </a:solidFill>
                <a:latin typeface="HG丸ｺﾞｼｯｸM-PRO" panose="020F0600000000000000" pitchFamily="50" charset="-128"/>
                <a:ea typeface="HG丸ｺﾞｼｯｸM-PRO" panose="020F0600000000000000" pitchFamily="50" charset="-128"/>
              </a:rPr>
              <a:t>した時に、避難支援に必要な情報を確認します</a:t>
            </a:r>
            <a:r>
              <a:rPr lang="ja-JP" altLang="ja-JP" sz="20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（例）</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・どんな時に避難したいですか。</a:t>
            </a:r>
            <a:endParaRPr lang="ja-JP" altLang="en-US"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・災害</a:t>
            </a:r>
            <a:r>
              <a:rPr lang="ja-JP" altLang="en-US"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時に支援してくれる人はいますか</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p>
          <a:p>
            <a:pPr marL="0" indent="0">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・避難経路に段差</a:t>
            </a:r>
            <a:r>
              <a:rPr lang="ja-JP" altLang="en-US"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や坂道</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等がある場合、どんな支援が必要ですか。</a:t>
            </a:r>
            <a:endParaRPr lang="ja-JP" altLang="en-US"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sz="20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410483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④支援者を</a:t>
            </a:r>
            <a:r>
              <a:rPr lang="ja-JP" altLang="en-US" dirty="0" smtClean="0">
                <a:latin typeface="HG丸ｺﾞｼｯｸM-PRO" panose="020F0600000000000000" pitchFamily="50" charset="-128"/>
                <a:ea typeface="HG丸ｺﾞｼｯｸM-PRO" panose="020F0600000000000000" pitchFamily="50" charset="-128"/>
              </a:rPr>
              <a:t>決める</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000" dirty="0" smtClean="0">
                <a:latin typeface="HG丸ｺﾞｼｯｸM-PRO" panose="020F0600000000000000" pitchFamily="50" charset="-128"/>
                <a:ea typeface="HG丸ｺﾞｼｯｸM-PRO" panose="020F0600000000000000" pitchFamily="50" charset="-128"/>
              </a:rPr>
              <a:t>支援者</a:t>
            </a:r>
            <a:r>
              <a:rPr lang="ja-JP" altLang="en-US" sz="2000" dirty="0">
                <a:latin typeface="HG丸ｺﾞｼｯｸM-PRO" panose="020F0600000000000000" pitchFamily="50" charset="-128"/>
                <a:ea typeface="HG丸ｺﾞｼｯｸM-PRO" panose="020F0600000000000000" pitchFamily="50" charset="-128"/>
              </a:rPr>
              <a:t>の決め方（例）</a:t>
            </a:r>
          </a:p>
          <a:p>
            <a:r>
              <a:rPr lang="ja-JP" altLang="en-US" sz="2000" dirty="0" smtClean="0">
                <a:latin typeface="HG丸ｺﾞｼｯｸM-PRO" panose="020F0600000000000000" pitchFamily="50" charset="-128"/>
                <a:ea typeface="HG丸ｺﾞｼｯｸM-PRO" panose="020F0600000000000000" pitchFamily="50" charset="-128"/>
              </a:rPr>
              <a:t>初めて</a:t>
            </a:r>
            <a:r>
              <a:rPr lang="ja-JP" altLang="en-US" sz="2000" dirty="0">
                <a:latin typeface="HG丸ｺﾞｼｯｸM-PRO" panose="020F0600000000000000" pitchFamily="50" charset="-128"/>
                <a:ea typeface="HG丸ｺﾞｼｯｸM-PRO" panose="020F0600000000000000" pitchFamily="50" charset="-128"/>
              </a:rPr>
              <a:t>の訪問時、災害時に助けに来てくれる家族（親族）や知り合いがいるかを確認します。</a:t>
            </a:r>
          </a:p>
          <a:p>
            <a:endParaRPr lang="ja-JP" altLang="en-US"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いる場合　</a:t>
            </a:r>
            <a:r>
              <a:rPr lang="ja-JP" altLang="en-US" sz="2000" dirty="0" smtClean="0">
                <a:latin typeface="HG丸ｺﾞｼｯｸM-PRO" panose="020F0600000000000000" pitchFamily="50" charset="-128"/>
                <a:ea typeface="HG丸ｺﾞｼｯｸM-PRO" panose="020F0600000000000000" pitchFamily="50" charset="-128"/>
              </a:rPr>
              <a:t>⇒　その</a:t>
            </a:r>
            <a:r>
              <a:rPr lang="ja-JP" altLang="en-US" sz="2000" dirty="0">
                <a:latin typeface="HG丸ｺﾞｼｯｸM-PRO" panose="020F0600000000000000" pitchFamily="50" charset="-128"/>
                <a:ea typeface="HG丸ｺﾞｼｯｸM-PRO" panose="020F0600000000000000" pitchFamily="50" charset="-128"/>
              </a:rPr>
              <a:t>方</a:t>
            </a:r>
            <a:r>
              <a:rPr lang="ja-JP" altLang="en-US" sz="2000" dirty="0" smtClean="0">
                <a:latin typeface="HG丸ｺﾞｼｯｸM-PRO" panose="020F0600000000000000" pitchFamily="50" charset="-128"/>
                <a:ea typeface="HG丸ｺﾞｼｯｸM-PRO" panose="020F0600000000000000" pitchFamily="50" charset="-128"/>
              </a:rPr>
              <a:t>に近隣の支援者</a:t>
            </a:r>
            <a:r>
              <a:rPr lang="ja-JP" altLang="en-US" sz="2000" dirty="0">
                <a:latin typeface="HG丸ｺﾞｼｯｸM-PRO" panose="020F0600000000000000" pitchFamily="50" charset="-128"/>
                <a:ea typeface="HG丸ｺﾞｼｯｸM-PRO" panose="020F0600000000000000" pitchFamily="50" charset="-128"/>
              </a:rPr>
              <a:t>になってもらえるか、要支援者ご本人から確認してもらいましょう</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endParaRPr lang="ja-JP" altLang="en-US"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いない場合　</a:t>
            </a:r>
            <a:r>
              <a:rPr lang="ja-JP" altLang="en-US" sz="2000" dirty="0" smtClean="0">
                <a:latin typeface="HG丸ｺﾞｼｯｸM-PRO" panose="020F0600000000000000" pitchFamily="50" charset="-128"/>
                <a:ea typeface="HG丸ｺﾞｼｯｸM-PRO" panose="020F0600000000000000" pitchFamily="50" charset="-128"/>
              </a:rPr>
              <a:t>⇒　</a:t>
            </a:r>
            <a:r>
              <a:rPr lang="ja-JP" altLang="ja-JP" sz="2000" dirty="0" smtClean="0">
                <a:latin typeface="HG丸ｺﾞｼｯｸM-PRO" panose="020F0600000000000000" pitchFamily="50" charset="-128"/>
                <a:ea typeface="HG丸ｺﾞｼｯｸM-PRO" panose="020F0600000000000000" pitchFamily="50" charset="-128"/>
              </a:rPr>
              <a:t>町会</a:t>
            </a:r>
            <a:r>
              <a:rPr lang="ja-JP" altLang="ja-JP" sz="2000" dirty="0">
                <a:latin typeface="HG丸ｺﾞｼｯｸM-PRO" panose="020F0600000000000000" pitchFamily="50" charset="-128"/>
                <a:ea typeface="HG丸ｺﾞｼｯｸM-PRO" panose="020F0600000000000000" pitchFamily="50" charset="-128"/>
              </a:rPr>
              <a:t>、自治会の班やマンションのフロアの単位で支援するなど</a:t>
            </a:r>
            <a:r>
              <a:rPr lang="ja-JP" altLang="ja-JP" sz="2000" dirty="0" smtClean="0">
                <a:latin typeface="HG丸ｺﾞｼｯｸM-PRO" panose="020F0600000000000000" pitchFamily="50" charset="-128"/>
                <a:ea typeface="HG丸ｺﾞｼｯｸM-PRO" panose="020F0600000000000000" pitchFamily="50" charset="-128"/>
              </a:rPr>
              <a:t>、話合い</a:t>
            </a:r>
            <a:r>
              <a:rPr lang="ja-JP" altLang="ja-JP" sz="2000" dirty="0">
                <a:latin typeface="HG丸ｺﾞｼｯｸM-PRO" panose="020F0600000000000000" pitchFamily="50" charset="-128"/>
                <a:ea typeface="HG丸ｺﾞｼｯｸM-PRO" panose="020F0600000000000000" pitchFamily="50" charset="-128"/>
              </a:rPr>
              <a:t>の場を持って支援の輪を作りましょう。</a:t>
            </a:r>
          </a:p>
          <a:p>
            <a:endParaRPr kumimoji="1" lang="ja-JP" altLang="en-US"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24</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844" y="4869160"/>
            <a:ext cx="2224844" cy="1412776"/>
          </a:xfrm>
          <a:prstGeom prst="rect">
            <a:avLst/>
          </a:prstGeom>
        </p:spPr>
      </p:pic>
    </p:spTree>
    <p:extLst>
      <p:ext uri="{BB962C8B-B14F-4D97-AF65-F5344CB8AC3E}">
        <p14:creationId xmlns:p14="http://schemas.microsoft.com/office/powerpoint/2010/main" val="1210831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⑤避難</a:t>
            </a:r>
            <a:r>
              <a:rPr lang="ja-JP" altLang="en-US" dirty="0">
                <a:latin typeface="HG丸ｺﾞｼｯｸM-PRO" panose="020F0600000000000000" pitchFamily="50" charset="-128"/>
                <a:ea typeface="HG丸ｺﾞｼｯｸM-PRO" panose="020F0600000000000000" pitchFamily="50" charset="-128"/>
              </a:rPr>
              <a:t>訓練をして</a:t>
            </a:r>
            <a:r>
              <a:rPr lang="ja-JP" altLang="en-US" dirty="0" smtClean="0">
                <a:latin typeface="HG丸ｺﾞｼｯｸM-PRO" panose="020F0600000000000000" pitchFamily="50" charset="-128"/>
                <a:ea typeface="HG丸ｺﾞｼｯｸM-PRO" panose="020F0600000000000000" pitchFamily="50" charset="-128"/>
              </a:rPr>
              <a:t>みる</a:t>
            </a:r>
            <a:endParaRPr kumimoji="1" lang="ja-JP" altLang="en-US" dirty="0"/>
          </a:p>
        </p:txBody>
      </p:sp>
      <p:sp>
        <p:nvSpPr>
          <p:cNvPr id="3" name="コンテンツ プレースホルダー 2"/>
          <p:cNvSpPr>
            <a:spLocks noGrp="1"/>
          </p:cNvSpPr>
          <p:nvPr>
            <p:ph idx="1"/>
          </p:nvPr>
        </p:nvSpPr>
        <p:spPr/>
        <p:txBody>
          <a:bodyPr/>
          <a:lstStyle/>
          <a:p>
            <a:endParaRPr lang="en-US" altLang="ja-JP" dirty="0" smtClean="0">
              <a:latin typeface="HG丸ｺﾞｼｯｸM-PRO" panose="020F0600000000000000" pitchFamily="50" charset="-128"/>
              <a:ea typeface="HG丸ｺﾞｼｯｸM-PRO" panose="020F0600000000000000" pitchFamily="50" charset="-128"/>
            </a:endParaRPr>
          </a:p>
          <a:p>
            <a:r>
              <a:rPr lang="ja-JP" altLang="ja-JP" dirty="0" smtClean="0">
                <a:latin typeface="HG丸ｺﾞｼｯｸM-PRO" panose="020F0600000000000000" pitchFamily="50" charset="-128"/>
                <a:ea typeface="HG丸ｺﾞｼｯｸM-PRO" panose="020F0600000000000000" pitchFamily="50" charset="-128"/>
              </a:rPr>
              <a:t>地域</a:t>
            </a:r>
            <a:r>
              <a:rPr lang="ja-JP" altLang="ja-JP" dirty="0">
                <a:latin typeface="HG丸ｺﾞｼｯｸM-PRO" panose="020F0600000000000000" pitchFamily="50" charset="-128"/>
                <a:ea typeface="HG丸ｺﾞｼｯｸM-PRO" panose="020F0600000000000000" pitchFamily="50" charset="-128"/>
              </a:rPr>
              <a:t>の防災訓練に要支援者自身が参加してもらうなど、災害発生を想定した訓練を行って、要支援者の安否確認や避難誘導などが実際に上手くできるかどうか、実践してみましょう。</a:t>
            </a: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25</a:t>
            </a:fld>
            <a:endParaRPr kumimoji="1" lang="ja-JP" altLang="en-US"/>
          </a:p>
        </p:txBody>
      </p:sp>
      <p:pic>
        <p:nvPicPr>
          <p:cNvPr id="5" name="Picture 2" descr="C:\Users\LG37256\Desktop\いらすと\kaigo_kurumaisu_obaas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8847" y="4293096"/>
            <a:ext cx="1620321" cy="188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29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地域の取組みに</a:t>
            </a:r>
            <a:r>
              <a:rPr lang="ja-JP" altLang="en-US" dirty="0" smtClean="0">
                <a:latin typeface="HG丸ｺﾞｼｯｸM-PRO" panose="020F0600000000000000" pitchFamily="50" charset="-128"/>
                <a:ea typeface="HG丸ｺﾞｼｯｸM-PRO" panose="020F0600000000000000" pitchFamily="50" charset="-128"/>
              </a:rPr>
              <a:t>ついて</a:t>
            </a:r>
            <a:r>
              <a:rPr lang="ja-JP" altLang="en-US" dirty="0">
                <a:latin typeface="HG丸ｺﾞｼｯｸM-PRO" panose="020F0600000000000000" pitchFamily="50" charset="-128"/>
                <a:ea typeface="HG丸ｺﾞｼｯｸM-PRO" panose="020F0600000000000000" pitchFamily="50" charset="-128"/>
              </a:rPr>
              <a:t>①</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normAutofit/>
          </a:bodyPr>
          <a:lstStyle/>
          <a:p>
            <a:pPr marL="0" indent="0">
              <a:buNone/>
            </a:pPr>
            <a:r>
              <a:rPr lang="ja-JP" altLang="en-US"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支援者グループでの話合い</a:t>
            </a:r>
            <a:endParaRPr lang="en-US" altLang="ja-JP"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地域</a:t>
            </a:r>
            <a:r>
              <a:rPr lang="ja-JP" altLang="en-US" dirty="0">
                <a:latin typeface="HG丸ｺﾞｼｯｸM-PRO" panose="020F0600000000000000" pitchFamily="50" charset="-128"/>
                <a:ea typeface="HG丸ｺﾞｼｯｸM-PRO" panose="020F0600000000000000" pitchFamily="50" charset="-128"/>
              </a:rPr>
              <a:t>の支援者で</a:t>
            </a:r>
            <a:r>
              <a:rPr lang="ja-JP" altLang="en-US" dirty="0" smtClean="0">
                <a:latin typeface="HG丸ｺﾞｼｯｸM-PRO" panose="020F0600000000000000" pitchFamily="50" charset="-128"/>
                <a:ea typeface="HG丸ｺﾞｼｯｸM-PRO" panose="020F0600000000000000" pitchFamily="50" charset="-128"/>
              </a:rPr>
              <a:t>集まって、支援者同士の顔合わせや今後の進め方について</a:t>
            </a:r>
            <a:r>
              <a:rPr lang="ja-JP" altLang="en-US" dirty="0">
                <a:latin typeface="HG丸ｺﾞｼｯｸM-PRO" panose="020F0600000000000000" pitchFamily="50" charset="-128"/>
                <a:ea typeface="HG丸ｺﾞｼｯｸM-PRO" panose="020F0600000000000000" pitchFamily="50" charset="-128"/>
              </a:rPr>
              <a:t>話し合い</a:t>
            </a:r>
            <a:r>
              <a:rPr lang="ja-JP" altLang="en-US" dirty="0" smtClean="0">
                <a:latin typeface="HG丸ｺﾞｼｯｸM-PRO" panose="020F0600000000000000" pitchFamily="50" charset="-128"/>
                <a:ea typeface="HG丸ｺﾞｼｯｸM-PRO" panose="020F0600000000000000" pitchFamily="50" charset="-128"/>
              </a:rPr>
              <a:t>をしました。</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名簿に記載されている要支援者について、参加者間での</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情報共有を行いました。</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その後、実際に要支援者宅に訪問し、要支援者と支援者の顔合わせ、</a:t>
            </a:r>
            <a:r>
              <a:rPr lang="ja-JP" altLang="en-US" dirty="0">
                <a:latin typeface="HG丸ｺﾞｼｯｸM-PRO" panose="020F0600000000000000" pitchFamily="50" charset="-128"/>
                <a:ea typeface="HG丸ｺﾞｼｯｸM-PRO" panose="020F0600000000000000" pitchFamily="50" charset="-128"/>
              </a:rPr>
              <a:t>どのような支援が必要かを一緒に</a:t>
            </a:r>
            <a:r>
              <a:rPr lang="ja-JP" altLang="en-US" dirty="0" smtClean="0">
                <a:latin typeface="HG丸ｺﾞｼｯｸM-PRO" panose="020F0600000000000000" pitchFamily="50" charset="-128"/>
                <a:ea typeface="HG丸ｺﾞｼｯｸM-PRO" panose="020F0600000000000000" pitchFamily="50" charset="-128"/>
              </a:rPr>
              <a:t>考えました。</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26</a:t>
            </a:fld>
            <a:endParaRPr kumimoji="1" lang="ja-JP" altLang="en-US"/>
          </a:p>
        </p:txBody>
      </p:sp>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6826256" y="1340768"/>
            <a:ext cx="1306488" cy="1328872"/>
          </a:xfrm>
          <a:prstGeom prst="rect">
            <a:avLst/>
          </a:prstGeom>
        </p:spPr>
      </p:pic>
    </p:spTree>
    <p:extLst>
      <p:ext uri="{BB962C8B-B14F-4D97-AF65-F5344CB8AC3E}">
        <p14:creationId xmlns:p14="http://schemas.microsoft.com/office/powerpoint/2010/main" val="537575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地域の取組みについて②</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normAutofit/>
          </a:bodyPr>
          <a:lstStyle/>
          <a:p>
            <a:pPr marL="0" indent="0">
              <a:buNone/>
            </a:pPr>
            <a:r>
              <a:rPr lang="ja-JP" altLang="en-US"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支援者グループと要支援者・家族との話し合い</a:t>
            </a:r>
            <a:endParaRPr lang="en-US" altLang="ja-JP"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本人の困りごと</a:t>
            </a:r>
            <a:r>
              <a:rPr lang="ja-JP" altLang="en-US" dirty="0" smtClean="0">
                <a:latin typeface="HG丸ｺﾞｼｯｸM-PRO" panose="020F0600000000000000" pitchFamily="50" charset="-128"/>
                <a:ea typeface="HG丸ｺﾞｼｯｸM-PRO" panose="020F0600000000000000" pitchFamily="50" charset="-128"/>
              </a:rPr>
              <a:t>を本人・家族・ケアマネジャーなど</a:t>
            </a:r>
            <a:r>
              <a:rPr lang="ja-JP" altLang="en-US" dirty="0">
                <a:latin typeface="HG丸ｺﾞｼｯｸM-PRO" panose="020F0600000000000000" pitchFamily="50" charset="-128"/>
                <a:ea typeface="HG丸ｺﾞｼｯｸM-PRO" panose="020F0600000000000000" pitchFamily="50" charset="-128"/>
              </a:rPr>
              <a:t>から</a:t>
            </a:r>
            <a:r>
              <a:rPr kumimoji="1" lang="ja-JP" altLang="en-US" dirty="0" smtClean="0">
                <a:latin typeface="HG丸ｺﾞｼｯｸM-PRO" panose="020F0600000000000000" pitchFamily="50" charset="-128"/>
                <a:ea typeface="HG丸ｺﾞｼｯｸM-PRO" panose="020F0600000000000000" pitchFamily="50" charset="-128"/>
              </a:rPr>
              <a:t>聞き取りを行いました</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個別支援計画登録書を実際に記入しながら、どのような支援が必要かを一緒に検討しました。</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その</a:t>
            </a:r>
            <a:r>
              <a:rPr lang="ja-JP" altLang="en-US" dirty="0" smtClean="0">
                <a:latin typeface="HG丸ｺﾞｼｯｸM-PRO" panose="020F0600000000000000" pitchFamily="50" charset="-128"/>
                <a:ea typeface="HG丸ｺﾞｼｯｸM-PRO" panose="020F0600000000000000" pitchFamily="50" charset="-128"/>
              </a:rPr>
              <a:t>後、記入した</a:t>
            </a:r>
            <a:r>
              <a:rPr kumimoji="1" lang="ja-JP" altLang="en-US" dirty="0" smtClean="0">
                <a:latin typeface="HG丸ｺﾞｼｯｸM-PRO" panose="020F0600000000000000" pitchFamily="50" charset="-128"/>
                <a:ea typeface="HG丸ｺﾞｼｯｸM-PRO" panose="020F0600000000000000" pitchFamily="50" charset="-128"/>
              </a:rPr>
              <a:t>個別支援</a:t>
            </a:r>
            <a:r>
              <a:rPr lang="ja-JP" altLang="en-US" dirty="0">
                <a:latin typeface="HG丸ｺﾞｼｯｸM-PRO" panose="020F0600000000000000" pitchFamily="50" charset="-128"/>
                <a:ea typeface="HG丸ｺﾞｼｯｸM-PRO" panose="020F0600000000000000" pitchFamily="50" charset="-128"/>
              </a:rPr>
              <a:t>計画登録書</a:t>
            </a:r>
            <a:r>
              <a:rPr lang="ja-JP" altLang="en-US" dirty="0" smtClean="0">
                <a:latin typeface="HG丸ｺﾞｼｯｸM-PRO" panose="020F0600000000000000" pitchFamily="50" charset="-128"/>
                <a:ea typeface="HG丸ｺﾞｼｯｸM-PRO" panose="020F0600000000000000" pitchFamily="50" charset="-128"/>
              </a:rPr>
              <a:t>をもとに</a:t>
            </a:r>
            <a:r>
              <a:rPr kumimoji="1" lang="ja-JP" altLang="en-US" dirty="0" smtClean="0">
                <a:latin typeface="HG丸ｺﾞｼｯｸM-PRO" panose="020F0600000000000000" pitchFamily="50" charset="-128"/>
                <a:ea typeface="HG丸ｺﾞｼｯｸM-PRO" panose="020F0600000000000000" pitchFamily="50" charset="-128"/>
              </a:rPr>
              <a:t>、問題点などの共有を行いました。</a:t>
            </a:r>
            <a:endParaRPr lang="en-US" altLang="ja-JP" sz="2000" dirty="0">
              <a:latin typeface="HG丸ｺﾞｼｯｸM-PRO" panose="020F0600000000000000" pitchFamily="50" charset="-128"/>
              <a:ea typeface="HG丸ｺﾞｼｯｸM-PRO" panose="020F0600000000000000" pitchFamily="50" charset="-128"/>
            </a:endParaRPr>
          </a:p>
          <a:p>
            <a:endParaRPr kumimoji="1" lang="en-US" altLang="ja-JP" sz="1800" dirty="0" smtClean="0"/>
          </a:p>
          <a:p>
            <a:endParaRPr kumimoji="1" lang="en-US" altLang="ja-JP" sz="1800" dirty="0" smtClean="0"/>
          </a:p>
          <a:p>
            <a:pPr marL="0" indent="0">
              <a:buNone/>
            </a:pPr>
            <a:endParaRPr kumimoji="1" lang="ja-JP" altLang="en-US" sz="1800"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27</a:t>
            </a:fld>
            <a:endParaRPr kumimoji="1" lang="ja-JP" altLang="en-US"/>
          </a:p>
        </p:txBody>
      </p:sp>
      <p:pic>
        <p:nvPicPr>
          <p:cNvPr id="5" name="Picture 2" descr="C:\Users\izm042690\Desktop\saigai_maq_hinanj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179084"/>
            <a:ext cx="1283804" cy="128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777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3296" y="600488"/>
            <a:ext cx="8229600" cy="990600"/>
          </a:xfrm>
        </p:spPr>
        <p:txBody>
          <a:bodyPr/>
          <a:lstStyle/>
          <a:p>
            <a:r>
              <a:rPr lang="ja-JP" altLang="en-US" dirty="0" smtClean="0">
                <a:latin typeface="HG丸ｺﾞｼｯｸM-PRO" panose="020F0600000000000000" pitchFamily="50" charset="-128"/>
                <a:ea typeface="HG丸ｺﾞｼｯｸM-PRO" panose="020F0600000000000000" pitchFamily="50" charset="-128"/>
              </a:rPr>
              <a:t>これからの取組みについて</a:t>
            </a:r>
            <a:endParaRPr kumimoji="1" lang="ja-JP" altLang="en-US" dirty="0"/>
          </a:p>
        </p:txBody>
      </p:sp>
      <p:sp>
        <p:nvSpPr>
          <p:cNvPr id="3" name="コンテンツ プレースホルダー 2"/>
          <p:cNvSpPr>
            <a:spLocks noGrp="1"/>
          </p:cNvSpPr>
          <p:nvPr>
            <p:ph idx="1"/>
          </p:nvPr>
        </p:nvSpPr>
        <p:spPr/>
        <p:txBody>
          <a:bodyPr>
            <a:normAutofit/>
          </a:bodyPr>
          <a:lstStyle/>
          <a:p>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本人</a:t>
            </a:r>
            <a:r>
              <a:rPr lang="ja-JP" altLang="en-US" sz="2000" dirty="0">
                <a:latin typeface="HG丸ｺﾞｼｯｸM-PRO" panose="020F0600000000000000" pitchFamily="50" charset="-128"/>
                <a:ea typeface="HG丸ｺﾞｼｯｸM-PRO" panose="020F0600000000000000" pitchFamily="50" charset="-128"/>
              </a:rPr>
              <a:t>または家族で作成</a:t>
            </a:r>
            <a:r>
              <a:rPr lang="ja-JP" altLang="en-US" sz="2000" dirty="0" smtClean="0">
                <a:latin typeface="HG丸ｺﾞｼｯｸM-PRO" panose="020F0600000000000000" pitchFamily="50" charset="-128"/>
                <a:ea typeface="HG丸ｺﾞｼｯｸM-PRO" panose="020F0600000000000000" pitchFamily="50" charset="-128"/>
              </a:rPr>
              <a:t>した個別</a:t>
            </a:r>
            <a:r>
              <a:rPr lang="ja-JP" altLang="en-US" sz="2000" dirty="0">
                <a:latin typeface="HG丸ｺﾞｼｯｸM-PRO" panose="020F0600000000000000" pitchFamily="50" charset="-128"/>
                <a:ea typeface="HG丸ｺﾞｼｯｸM-PRO" panose="020F0600000000000000" pitchFamily="50" charset="-128"/>
              </a:rPr>
              <a:t>支援</a:t>
            </a:r>
            <a:r>
              <a:rPr lang="ja-JP" altLang="en-US" sz="2000" dirty="0" smtClean="0">
                <a:latin typeface="HG丸ｺﾞｼｯｸM-PRO" panose="020F0600000000000000" pitchFamily="50" charset="-128"/>
                <a:ea typeface="HG丸ｺﾞｼｯｸM-PRO" panose="020F0600000000000000" pitchFamily="50" charset="-128"/>
              </a:rPr>
              <a:t>計画に</a:t>
            </a:r>
            <a:r>
              <a:rPr lang="ja-JP" altLang="en-US" sz="2000" dirty="0">
                <a:latin typeface="HG丸ｺﾞｼｯｸM-PRO" panose="020F0600000000000000" pitchFamily="50" charset="-128"/>
                <a:ea typeface="HG丸ｺﾞｼｯｸM-PRO" panose="020F0600000000000000" pitchFamily="50" charset="-128"/>
              </a:rPr>
              <a:t>ついては、今回提供</a:t>
            </a:r>
            <a:r>
              <a:rPr lang="ja-JP" altLang="en-US" sz="2000" dirty="0" smtClean="0">
                <a:latin typeface="HG丸ｺﾞｼｯｸM-PRO" panose="020F0600000000000000" pitchFamily="50" charset="-128"/>
                <a:ea typeface="HG丸ｺﾞｼｯｸM-PRO" panose="020F0600000000000000" pitchFamily="50" charset="-128"/>
              </a:rPr>
              <a:t>しています。</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①個別</a:t>
            </a:r>
            <a:r>
              <a:rPr lang="ja-JP" altLang="en-US" sz="2000" dirty="0">
                <a:latin typeface="HG丸ｺﾞｼｯｸM-PRO" panose="020F0600000000000000" pitchFamily="50" charset="-128"/>
                <a:ea typeface="HG丸ｺﾞｼｯｸM-PRO" panose="020F0600000000000000" pitchFamily="50" charset="-128"/>
              </a:rPr>
              <a:t>支援</a:t>
            </a:r>
            <a:r>
              <a:rPr lang="ja-JP" altLang="en-US" sz="2000" dirty="0" smtClean="0">
                <a:latin typeface="HG丸ｺﾞｼｯｸM-PRO" panose="020F0600000000000000" pitchFamily="50" charset="-128"/>
                <a:ea typeface="HG丸ｺﾞｼｯｸM-PRO" panose="020F0600000000000000" pitchFamily="50" charset="-128"/>
              </a:rPr>
              <a:t>計画の</a:t>
            </a:r>
            <a:r>
              <a:rPr lang="ja-JP" altLang="en-US" sz="2000" dirty="0">
                <a:latin typeface="HG丸ｺﾞｼｯｸM-PRO" panose="020F0600000000000000" pitchFamily="50" charset="-128"/>
                <a:ea typeface="HG丸ｺﾞｼｯｸM-PRO" panose="020F0600000000000000" pitchFamily="50" charset="-128"/>
              </a:rPr>
              <a:t>内容を確認して</a:t>
            </a:r>
            <a:r>
              <a:rPr lang="ja-JP" altLang="en-US" sz="2000" dirty="0" smtClean="0">
                <a:latin typeface="HG丸ｺﾞｼｯｸM-PRO" panose="020F0600000000000000" pitchFamily="50" charset="-128"/>
                <a:ea typeface="HG丸ｺﾞｼｯｸM-PRO" panose="020F0600000000000000" pitchFamily="50" charset="-128"/>
              </a:rPr>
              <a:t>、修正等がないかの確認。</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修正等があれば、登録変更届の提出をお願いします</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②訪問や地域での活動の中で近隣の支援者をみつける。</a:t>
            </a:r>
            <a:endParaRPr lang="ja-JP" altLang="en-US"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③個別</a:t>
            </a:r>
            <a:r>
              <a:rPr lang="ja-JP" altLang="en-US" sz="2000" dirty="0">
                <a:latin typeface="HG丸ｺﾞｼｯｸM-PRO" panose="020F0600000000000000" pitchFamily="50" charset="-128"/>
                <a:ea typeface="HG丸ｺﾞｼｯｸM-PRO" panose="020F0600000000000000" pitchFamily="50" charset="-128"/>
              </a:rPr>
              <a:t>支援</a:t>
            </a:r>
            <a:r>
              <a:rPr lang="ja-JP" altLang="en-US" sz="2000" dirty="0" smtClean="0">
                <a:latin typeface="HG丸ｺﾞｼｯｸM-PRO" panose="020F0600000000000000" pitchFamily="50" charset="-128"/>
                <a:ea typeface="HG丸ｺﾞｼｯｸM-PRO" panose="020F0600000000000000" pitchFamily="50" charset="-128"/>
              </a:rPr>
              <a:t>計画の</a:t>
            </a:r>
            <a:r>
              <a:rPr lang="ja-JP" altLang="en-US" sz="2000" dirty="0">
                <a:latin typeface="HG丸ｺﾞｼｯｸM-PRO" panose="020F0600000000000000" pitchFamily="50" charset="-128"/>
                <a:ea typeface="HG丸ｺﾞｼｯｸM-PRO" panose="020F0600000000000000" pitchFamily="50" charset="-128"/>
              </a:rPr>
              <a:t>内容を</a:t>
            </a:r>
            <a:r>
              <a:rPr lang="ja-JP" altLang="en-US" sz="2000" dirty="0" smtClean="0">
                <a:latin typeface="HG丸ｺﾞｼｯｸM-PRO" panose="020F0600000000000000" pitchFamily="50" charset="-128"/>
                <a:ea typeface="HG丸ｺﾞｼｯｸM-PRO" panose="020F0600000000000000" pitchFamily="50" charset="-128"/>
              </a:rPr>
              <a:t>ふまえた避難訓練の実施。　など</a:t>
            </a:r>
            <a:r>
              <a:rPr lang="en-US" altLang="ja-JP" sz="2000" dirty="0" smtClean="0">
                <a:latin typeface="HG丸ｺﾞｼｯｸM-PRO" panose="020F0600000000000000" pitchFamily="50" charset="-128"/>
                <a:ea typeface="HG丸ｺﾞｼｯｸM-PRO" panose="020F0600000000000000" pitchFamily="50" charset="-128"/>
              </a:rPr>
              <a:t>…</a:t>
            </a: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市</a:t>
            </a:r>
            <a:r>
              <a:rPr lang="ja-JP" altLang="en-US" sz="2000" dirty="0" smtClean="0">
                <a:latin typeface="HG丸ｺﾞｼｯｸM-PRO" panose="020F0600000000000000" pitchFamily="50" charset="-128"/>
                <a:ea typeface="HG丸ｺﾞｼｯｸM-PRO" panose="020F0600000000000000" pitchFamily="50" charset="-128"/>
              </a:rPr>
              <a:t>は、</a:t>
            </a:r>
            <a:r>
              <a:rPr lang="ja-JP" altLang="en-US" sz="2000" dirty="0">
                <a:latin typeface="HG丸ｺﾞｼｯｸM-PRO" panose="020F0600000000000000" pitchFamily="50" charset="-128"/>
                <a:ea typeface="HG丸ｺﾞｼｯｸM-PRO" panose="020F0600000000000000" pitchFamily="50" charset="-128"/>
              </a:rPr>
              <a:t>引き続き個別支援</a:t>
            </a:r>
            <a:r>
              <a:rPr lang="ja-JP" altLang="en-US" sz="2000" dirty="0" smtClean="0">
                <a:latin typeface="HG丸ｺﾞｼｯｸM-PRO" panose="020F0600000000000000" pitchFamily="50" charset="-128"/>
                <a:ea typeface="HG丸ｺﾞｼｯｸM-PRO" panose="020F0600000000000000" pitchFamily="50" charset="-128"/>
              </a:rPr>
              <a:t>計画登録書を対象者に送付。</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福祉関係機関とも協力し、個別</a:t>
            </a:r>
            <a:r>
              <a:rPr lang="ja-JP" altLang="en-US" sz="2000" dirty="0">
                <a:latin typeface="HG丸ｺﾞｼｯｸM-PRO" panose="020F0600000000000000" pitchFamily="50" charset="-128"/>
                <a:ea typeface="HG丸ｺﾞｼｯｸM-PRO" panose="020F0600000000000000" pitchFamily="50" charset="-128"/>
              </a:rPr>
              <a:t>支援計画の</a:t>
            </a:r>
            <a:r>
              <a:rPr lang="ja-JP" altLang="en-US" sz="2000" dirty="0" smtClean="0">
                <a:latin typeface="HG丸ｺﾞｼｯｸM-PRO" panose="020F0600000000000000" pitchFamily="50" charset="-128"/>
                <a:ea typeface="HG丸ｺﾞｼｯｸM-PRO" panose="020F0600000000000000" pitchFamily="50" charset="-128"/>
              </a:rPr>
              <a:t>作成を進めていきます。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28</a:t>
            </a:fld>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4581128"/>
            <a:ext cx="1224136" cy="777326"/>
          </a:xfrm>
          <a:prstGeom prst="rect">
            <a:avLst/>
          </a:prstGeom>
        </p:spPr>
      </p:pic>
    </p:spTree>
    <p:extLst>
      <p:ext uri="{BB962C8B-B14F-4D97-AF65-F5344CB8AC3E}">
        <p14:creationId xmlns:p14="http://schemas.microsoft.com/office/powerpoint/2010/main" val="2749077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要支援者の情報</a:t>
            </a:r>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に</a:t>
            </a:r>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変更があった場合</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コンテンツ プレースホルダー 1"/>
          <p:cNvSpPr>
            <a:spLocks noGrp="1"/>
          </p:cNvSpPr>
          <p:nvPr>
            <p:ph idx="1"/>
          </p:nvPr>
        </p:nvSpPr>
        <p:spPr>
          <a:xfrm>
            <a:off x="611560" y="1709928"/>
            <a:ext cx="3867170" cy="4583526"/>
          </a:xfrm>
        </p:spPr>
        <p:txBody>
          <a:bodyPr>
            <a:normAutofit/>
          </a:bodyPr>
          <a:lstStyle/>
          <a:p>
            <a:endParaRPr kumimoji="1"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「和泉市避難行動要支援者　登録変更届」の提出が必要。</a:t>
            </a:r>
            <a:endParaRPr kumimoji="1"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kumimoji="1" lang="en-US" altLang="ja-JP" sz="20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提出いただいた内容は、次回の台帳更新時（毎年７月頃）</a:t>
            </a: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に</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反映。</a:t>
            </a:r>
            <a:endParaRPr lang="en-US" altLang="ja-JP" sz="20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66700"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897D9FC3-4849-4731-94C3-ED8EDB764205}" type="slidenum">
              <a:rPr kumimoji="1" lang="ja-JP" altLang="en-US" smtClean="0"/>
              <a:t>29</a:t>
            </a:fld>
            <a:endParaRPr kumimoji="1" lang="ja-JP" altLang="en-US"/>
          </a:p>
        </p:txBody>
      </p:sp>
      <p:sp>
        <p:nvSpPr>
          <p:cNvPr id="4" name="テキスト ボックス 3"/>
          <p:cNvSpPr txBox="1"/>
          <p:nvPr/>
        </p:nvSpPr>
        <p:spPr>
          <a:xfrm>
            <a:off x="8244408" y="6258798"/>
            <a:ext cx="576064"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97326788"/>
              </p:ext>
            </p:extLst>
          </p:nvPr>
        </p:nvGraphicFramePr>
        <p:xfrm>
          <a:off x="5652121" y="1340768"/>
          <a:ext cx="3034680" cy="5225807"/>
        </p:xfrm>
        <a:graphic>
          <a:graphicData uri="http://schemas.openxmlformats.org/presentationml/2006/ole">
            <mc:AlternateContent xmlns:mc="http://schemas.openxmlformats.org/markup-compatibility/2006">
              <mc:Choice xmlns:v="urn:schemas-microsoft-com:vml" Requires="v">
                <p:oleObj spid="_x0000_s6189" name="Document" r:id="rId5" imgW="5845979" imgH="10075163" progId="Word.Document.8">
                  <p:embed/>
                </p:oleObj>
              </mc:Choice>
              <mc:Fallback>
                <p:oleObj name="Document" r:id="rId5" imgW="5845979" imgH="10075163" progId="Word.Document.8">
                  <p:embed/>
                  <p:pic>
                    <p:nvPicPr>
                      <p:cNvPr id="0" name=""/>
                      <p:cNvPicPr/>
                      <p:nvPr/>
                    </p:nvPicPr>
                    <p:blipFill>
                      <a:blip r:embed="rId6"/>
                      <a:stretch>
                        <a:fillRect/>
                      </a:stretch>
                    </p:blipFill>
                    <p:spPr>
                      <a:xfrm>
                        <a:off x="5652121" y="1340768"/>
                        <a:ext cx="3034680" cy="5225807"/>
                      </a:xfrm>
                      <a:prstGeom prst="rect">
                        <a:avLst/>
                      </a:prstGeom>
                      <a:ln>
                        <a:noFill/>
                      </a:ln>
                    </p:spPr>
                  </p:pic>
                </p:oleObj>
              </mc:Fallback>
            </mc:AlternateContent>
          </a:graphicData>
        </a:graphic>
      </p:graphicFrame>
      <p:sp>
        <p:nvSpPr>
          <p:cNvPr id="9" name="正方形/長方形 8"/>
          <p:cNvSpPr/>
          <p:nvPr/>
        </p:nvSpPr>
        <p:spPr>
          <a:xfrm>
            <a:off x="5364088" y="1340768"/>
            <a:ext cx="3455991" cy="522580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9620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611560" y="3140968"/>
            <a:ext cx="5256584" cy="990600"/>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避難行動要支援者支援事業と</a:t>
            </a:r>
            <a:r>
              <a:rPr lang="ja-JP" altLang="en-US" sz="2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は</a:t>
            </a:r>
            <a:endParaRPr kumimoji="1" lang="ja-JP" altLang="en-US" sz="2400" dirty="0"/>
          </a:p>
        </p:txBody>
      </p:sp>
      <p:sp>
        <p:nvSpPr>
          <p:cNvPr id="4" name="スライド番号プレースホルダー 3"/>
          <p:cNvSpPr>
            <a:spLocks noGrp="1"/>
          </p:cNvSpPr>
          <p:nvPr>
            <p:ph type="sldNum" sz="quarter" idx="12"/>
          </p:nvPr>
        </p:nvSpPr>
        <p:spPr/>
        <p:txBody>
          <a:bodyPr/>
          <a:lstStyle/>
          <a:p>
            <a:fld id="{2D0986E3-F64A-40BB-A730-C612C2FDE859}" type="slidenum">
              <a:rPr lang="ja-JP" altLang="en-US" smtClean="0"/>
              <a:pPr/>
              <a:t>3</a:t>
            </a:fld>
            <a:endParaRPr lang="ja-JP" altLang="en-US" dirty="0"/>
          </a:p>
        </p:txBody>
      </p:sp>
    </p:spTree>
    <p:extLst>
      <p:ext uri="{BB962C8B-B14F-4D97-AF65-F5344CB8AC3E}">
        <p14:creationId xmlns:p14="http://schemas.microsoft.com/office/powerpoint/2010/main" val="2387977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まずは顔の見える関係づくりを</a:t>
            </a:r>
            <a:r>
              <a:rPr kumimoji="1" lang="ja-JP" altLang="en-US" sz="5400" dirty="0" smtClean="0">
                <a:latin typeface="ＭＳ Ｐゴシック" panose="020B0600070205080204" pitchFamily="50" charset="-128"/>
                <a:ea typeface="ＭＳ Ｐゴシック" panose="020B0600070205080204" pitchFamily="50" charset="-128"/>
              </a:rPr>
              <a:t>　　　　　　　　　　　</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 name="コンテンツ プレースホルダー 1"/>
          <p:cNvSpPr>
            <a:spLocks noGrp="1"/>
          </p:cNvSpPr>
          <p:nvPr>
            <p:ph idx="1"/>
          </p:nvPr>
        </p:nvSpPr>
        <p:spPr>
          <a:xfrm>
            <a:off x="457200" y="1600200"/>
            <a:ext cx="4186808" cy="4876800"/>
          </a:xfrm>
        </p:spPr>
        <p:txBody>
          <a:bodyPr/>
          <a:lstStyle/>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家庭訪問用の</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チラシを準備しています。</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本日も少数ですが、お持ちしておりますので、説明会終了後にお声掛けください。</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30</a:t>
            </a:fld>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734430593"/>
              </p:ext>
            </p:extLst>
          </p:nvPr>
        </p:nvGraphicFramePr>
        <p:xfrm>
          <a:off x="5004048" y="1387996"/>
          <a:ext cx="3739902" cy="5301208"/>
        </p:xfrm>
        <a:graphic>
          <a:graphicData uri="http://schemas.openxmlformats.org/presentationml/2006/ole">
            <mc:AlternateContent xmlns:mc="http://schemas.openxmlformats.org/markup-compatibility/2006">
              <mc:Choice xmlns:v="urn:schemas-microsoft-com:vml" Requires="v">
                <p:oleObj spid="_x0000_s3611" name="文書" r:id="rId5" imgW="6760879" imgH="10158817" progId="Word.Document.12">
                  <p:embed/>
                </p:oleObj>
              </mc:Choice>
              <mc:Fallback>
                <p:oleObj name="文書" r:id="rId5" imgW="6760879" imgH="10158817" progId="Word.Document.12">
                  <p:embed/>
                  <p:pic>
                    <p:nvPicPr>
                      <p:cNvPr id="0" name=""/>
                      <p:cNvPicPr/>
                      <p:nvPr/>
                    </p:nvPicPr>
                    <p:blipFill>
                      <a:blip r:embed="rId6"/>
                      <a:stretch>
                        <a:fillRect/>
                      </a:stretch>
                    </p:blipFill>
                    <p:spPr>
                      <a:xfrm>
                        <a:off x="5004048" y="1387996"/>
                        <a:ext cx="3739902" cy="5301208"/>
                      </a:xfrm>
                      <a:prstGeom prst="rect">
                        <a:avLst/>
                      </a:prstGeom>
                      <a:ln>
                        <a:noFill/>
                      </a:ln>
                    </p:spPr>
                  </p:pic>
                </p:oleObj>
              </mc:Fallback>
            </mc:AlternateContent>
          </a:graphicData>
        </a:graphic>
      </p:graphicFrame>
    </p:spTree>
    <p:extLst>
      <p:ext uri="{BB962C8B-B14F-4D97-AF65-F5344CB8AC3E}">
        <p14:creationId xmlns:p14="http://schemas.microsoft.com/office/powerpoint/2010/main" val="4122721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災害時は無理せずできることを</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コンテンツ プレースホルダー 1"/>
          <p:cNvSpPr>
            <a:spLocks noGrp="1"/>
          </p:cNvSpPr>
          <p:nvPr>
            <p:ph idx="1"/>
          </p:nvPr>
        </p:nvSpPr>
        <p:spPr/>
        <p:txBody>
          <a:bodyPr>
            <a:normAutofit/>
          </a:bodyPr>
          <a:lstStyle/>
          <a:p>
            <a:pPr marL="0" indent="0">
              <a:buNone/>
            </a:pPr>
            <a:endParaRPr kumimoji="1"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まず、支援者</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は自身や家族の身の安全の確保を優先して下さい</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。支援者</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の方々は、避難支援に法的な責任や義務</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を負う</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ものでは</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ありません。</a:t>
            </a:r>
            <a:endPar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u="sng" dirty="0">
                <a:solidFill>
                  <a:schemeClr val="tx2"/>
                </a:solidFill>
                <a:latin typeface="HG丸ｺﾞｼｯｸM-PRO" panose="020F0600000000000000" pitchFamily="50" charset="-128"/>
                <a:ea typeface="HG丸ｺﾞｼｯｸM-PRO" panose="020F0600000000000000" pitchFamily="50" charset="-128"/>
                <a:cs typeface="メイリオ" panose="020B0604030504040204" pitchFamily="50" charset="-128"/>
              </a:rPr>
              <a:t>要支援者の方にも、自助（自分や家族でできることをする）を周知の上で、支援体制構築を進めていくことが重要です。</a:t>
            </a:r>
          </a:p>
          <a:p>
            <a:pPr marL="0" indent="0">
              <a:buNone/>
            </a:pPr>
            <a:endParaRPr kumimoji="1"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31</a:t>
            </a:fld>
            <a:endParaRPr kumimoji="1" lang="ja-JP" altLang="en-US"/>
          </a:p>
        </p:txBody>
      </p:sp>
      <p:sp>
        <p:nvSpPr>
          <p:cNvPr id="4" name="テキスト ボックス 3"/>
          <p:cNvSpPr txBox="1"/>
          <p:nvPr/>
        </p:nvSpPr>
        <p:spPr>
          <a:xfrm>
            <a:off x="8244408" y="6258798"/>
            <a:ext cx="576064"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34436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7622232" cy="1143000"/>
          </a:xfrm>
        </p:spPr>
        <p:txBody>
          <a:bodyPr>
            <a:normAutofit fontScale="90000"/>
          </a:bodyPr>
          <a:lstStyle/>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ご清聴ありがとう</a:t>
            </a:r>
            <a:r>
              <a:rPr kumimoji="1" lang="en-US" altLang="ja-JP" dirty="0" smtClean="0">
                <a:latin typeface="HG丸ｺﾞｼｯｸM-PRO" panose="020F0600000000000000" pitchFamily="50" charset="-128"/>
                <a:ea typeface="HG丸ｺﾞｼｯｸM-PRO" panose="020F0600000000000000" pitchFamily="50" charset="-128"/>
              </a:rPr>
              <a:t/>
            </a:r>
            <a:br>
              <a:rPr kumimoji="1" lang="en-US" altLang="ja-JP" dirty="0" smtClean="0">
                <a:latin typeface="HG丸ｺﾞｼｯｸM-PRO" panose="020F0600000000000000" pitchFamily="50" charset="-128"/>
                <a:ea typeface="HG丸ｺﾞｼｯｸM-PRO" panose="020F0600000000000000" pitchFamily="50" charset="-128"/>
              </a:rPr>
            </a:br>
            <a:r>
              <a:rPr kumimoji="1" lang="ja-JP" altLang="en-US" dirty="0" smtClean="0">
                <a:latin typeface="HG丸ｺﾞｼｯｸM-PRO" panose="020F0600000000000000" pitchFamily="50" charset="-128"/>
                <a:ea typeface="HG丸ｺﾞｼｯｸM-PRO" panose="020F0600000000000000" pitchFamily="50" charset="-128"/>
              </a:rPr>
              <a:t>ございました</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サブタイトル 2"/>
          <p:cNvSpPr txBox="1">
            <a:spLocks/>
          </p:cNvSpPr>
          <p:nvPr/>
        </p:nvSpPr>
        <p:spPr>
          <a:xfrm>
            <a:off x="4788024" y="3769600"/>
            <a:ext cx="3744416"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作成日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令和５年７月</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作   成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和泉市　福祉部　福祉総務課</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594-8501</a:t>
            </a: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和泉市府中町二丁目</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7</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番</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号</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電話番号：</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0725-99-8126</a:t>
            </a:r>
          </a:p>
        </p:txBody>
      </p:sp>
      <p:pic>
        <p:nvPicPr>
          <p:cNvPr id="5" name="Picture 2" descr="C:\Users\LG68044\Desktop\thumbnmail_school_rei.jpg\thumbnmail_school_r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38696"/>
            <a:ext cx="2880320" cy="251799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2D0986E3-F64A-40BB-A730-C612C2FDE859}" type="slidenum">
              <a:rPr lang="ja-JP" altLang="en-US" smtClean="0"/>
              <a:pPr/>
              <a:t>32</a:t>
            </a:fld>
            <a:endParaRPr lang="ja-JP" altLang="en-US" dirty="0"/>
          </a:p>
        </p:txBody>
      </p:sp>
    </p:spTree>
    <p:extLst>
      <p:ext uri="{BB962C8B-B14F-4D97-AF65-F5344CB8AC3E}">
        <p14:creationId xmlns:p14="http://schemas.microsoft.com/office/powerpoint/2010/main" val="4161563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避難行動要支援者支援事業とは</a:t>
            </a:r>
            <a:endParaRPr kumimoji="1" lang="ja-JP" altLang="en-US" sz="1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コンテンツ プレースホルダー 2"/>
          <p:cNvSpPr txBox="1">
            <a:spLocks noGrp="1"/>
          </p:cNvSpPr>
          <p:nvPr>
            <p:ph idx="1"/>
          </p:nvPr>
        </p:nvSpPr>
        <p:spPr>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災害が起きた時に自力で避難することが難しい身体の不自由な方や高齢者などの被害を地域における助け合いにより減らそうとする事業です。</a:t>
            </a:r>
            <a:endParaRPr lang="ja-JP" altLang="en-US" sz="28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97D9FC3-4849-4731-94C3-ED8EDB764205}" type="slidenum">
              <a:rPr kumimoji="1" lang="ja-JP" altLang="en-US" smtClean="0"/>
              <a:t>4</a:t>
            </a:fld>
            <a:endParaRPr kumimoji="1" lang="ja-JP" altLang="en-US"/>
          </a:p>
        </p:txBody>
      </p:sp>
      <p:pic>
        <p:nvPicPr>
          <p:cNvPr id="1026" name="Picture 2" descr="C:\Users\LG68044\Desktop\避難.png\避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128" y="4411030"/>
            <a:ext cx="2448272" cy="2041562"/>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691390"/>
            <a:ext cx="1760260" cy="1751459"/>
          </a:xfrm>
          <a:prstGeom prst="rect">
            <a:avLst/>
          </a:prstGeom>
        </p:spPr>
      </p:pic>
    </p:spTree>
    <p:extLst>
      <p:ext uri="{BB962C8B-B14F-4D97-AF65-F5344CB8AC3E}">
        <p14:creationId xmlns:p14="http://schemas.microsoft.com/office/powerpoint/2010/main" val="1705770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避難行動要支援者とは</a:t>
            </a:r>
            <a: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（以下、「要支援者」と表記）</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1700808"/>
            <a:ext cx="8363272" cy="4876800"/>
          </a:xfrm>
        </p:spPr>
        <p:txBody>
          <a:bodyPr>
            <a:normAutofit/>
          </a:bodyPr>
          <a:lstStyle/>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Ａ</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err="1">
                <a:latin typeface="HG丸ｺﾞｼｯｸM-PRO" panose="020F0600000000000000" pitchFamily="50" charset="-128"/>
                <a:ea typeface="HG丸ｺﾞｼｯｸM-PRO" panose="020F0600000000000000" pitchFamily="50" charset="-128"/>
              </a:rPr>
              <a:t>身体障がい</a:t>
            </a:r>
            <a:r>
              <a:rPr lang="ja-JP" altLang="en-US" sz="2000" dirty="0">
                <a:latin typeface="HG丸ｺﾞｼｯｸM-PRO" panose="020F0600000000000000" pitchFamily="50" charset="-128"/>
                <a:ea typeface="HG丸ｺﾞｼｯｸM-PRO" panose="020F0600000000000000" pitchFamily="50" charset="-128"/>
              </a:rPr>
              <a:t>者手帳</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級・</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級の</a:t>
            </a:r>
            <a:r>
              <a:rPr lang="ja-JP" altLang="en-US" sz="2000" dirty="0" smtClean="0">
                <a:latin typeface="HG丸ｺﾞｼｯｸM-PRO" panose="020F0600000000000000" pitchFamily="50" charset="-128"/>
                <a:ea typeface="HG丸ｺﾞｼｯｸM-PRO" panose="020F0600000000000000" pitchFamily="50" charset="-128"/>
              </a:rPr>
              <a:t>方　</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呼吸器以外の</a:t>
            </a:r>
            <a:r>
              <a:rPr lang="ja-JP" altLang="en-US" sz="2000" dirty="0" err="1">
                <a:latin typeface="HG丸ｺﾞｼｯｸM-PRO" panose="020F0600000000000000" pitchFamily="50" charset="-128"/>
                <a:ea typeface="HG丸ｺﾞｼｯｸM-PRO" panose="020F0600000000000000" pitchFamily="50" charset="-128"/>
                <a:cs typeface="メイリオ" panose="020B0604030504040204" pitchFamily="50" charset="-128"/>
              </a:rPr>
              <a:t>内部障がい</a:t>
            </a: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のみの方を除く）</a:t>
            </a:r>
            <a:r>
              <a:rPr lang="ja-JP" altLang="en-US" sz="2000" dirty="0" smtClean="0">
                <a:latin typeface="HG丸ｺﾞｼｯｸM-PRO" panose="020F0600000000000000" pitchFamily="50" charset="-128"/>
                <a:ea typeface="HG丸ｺﾞｼｯｸM-PRO" panose="020F0600000000000000" pitchFamily="50" charset="-128"/>
              </a:rPr>
              <a:t>　　　　　　　　　　　　　　　　　　　　　　　　　　　　　　　　　　　　　　　　　　　　　　　　　　　　　　　　　　　　　　　　　　　　　　　　　　　　　　　　　　　　　　　　　　　　　　　　　　　　　　　　　　　　　　　　　　　　　　　　　　　　　　　　　</a:t>
            </a: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Ｂ　療育手帳Ａを所持する方</a:t>
            </a: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Ｃ　</a:t>
            </a:r>
            <a:r>
              <a:rPr lang="ja-JP" altLang="en-US" sz="2000" dirty="0" err="1" smtClean="0">
                <a:latin typeface="HG丸ｺﾞｼｯｸM-PRO" panose="020F0600000000000000" pitchFamily="50" charset="-128"/>
                <a:ea typeface="HG丸ｺﾞｼｯｸM-PRO" panose="020F0600000000000000" pitchFamily="50" charset="-128"/>
              </a:rPr>
              <a:t>精神障がい</a:t>
            </a:r>
            <a:r>
              <a:rPr lang="ja-JP" altLang="en-US" sz="2000" dirty="0" smtClean="0">
                <a:latin typeface="HG丸ｺﾞｼｯｸM-PRO" panose="020F0600000000000000" pitchFamily="50" charset="-128"/>
                <a:ea typeface="HG丸ｺﾞｼｯｸM-PRO" panose="020F0600000000000000" pitchFamily="50" charset="-128"/>
              </a:rPr>
              <a:t>者保健福祉手帳１級の方　　　　　　　　　　　　　　　　　　　　　　　　　　　　　　　　　　　　　　　　　　　　　　　　　　　　　　　　　　　　　　　　　　　　　　　　　　　　　　　　　　　　　　　　　　　　　　　　　　　　　　　　　　　　　　　　　　　　　　　　　　　　　　　　　　　　　　　　　　　　　　　　　　　　　　　　　　　　　　　　　　　　　　　　　　　　　　　　</a:t>
            </a: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Ｄ</a:t>
            </a:r>
            <a:r>
              <a:rPr lang="ja-JP" altLang="en-US" sz="2000" dirty="0">
                <a:latin typeface="HG丸ｺﾞｼｯｸM-PRO" panose="020F0600000000000000" pitchFamily="50" charset="-128"/>
                <a:ea typeface="HG丸ｺﾞｼｯｸM-PRO" panose="020F0600000000000000" pitchFamily="50" charset="-128"/>
              </a:rPr>
              <a:t>　要介護認定</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の認定を受けた方</a:t>
            </a:r>
          </a:p>
          <a:p>
            <a:pPr marL="0" indent="0">
              <a:buNone/>
            </a:pPr>
            <a:r>
              <a:rPr lang="ja-JP" altLang="en-US" sz="2000" dirty="0">
                <a:latin typeface="HG丸ｺﾞｼｯｸM-PRO" panose="020F0600000000000000" pitchFamily="50" charset="-128"/>
                <a:ea typeface="HG丸ｺﾞｼｯｸM-PRO" panose="020F0600000000000000" pitchFamily="50" charset="-128"/>
              </a:rPr>
              <a:t>Ｅ　自力で避難所まで移動することが</a:t>
            </a:r>
            <a:r>
              <a:rPr lang="ja-JP" altLang="en-US" sz="2000" dirty="0" smtClean="0">
                <a:latin typeface="HG丸ｺﾞｼｯｸM-PRO" panose="020F0600000000000000" pitchFamily="50" charset="-128"/>
                <a:ea typeface="HG丸ｺﾞｼｯｸM-PRO" panose="020F0600000000000000" pitchFamily="50" charset="-128"/>
              </a:rPr>
              <a:t>困難、又は、避難所の場所を</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理解すること</a:t>
            </a:r>
            <a:r>
              <a:rPr lang="ja-JP" altLang="en-US" sz="2000" dirty="0">
                <a:latin typeface="HG丸ｺﾞｼｯｸM-PRO" panose="020F0600000000000000" pitchFamily="50" charset="-128"/>
                <a:ea typeface="HG丸ｺﾞｼｯｸM-PRO" panose="020F0600000000000000" pitchFamily="50" charset="-128"/>
              </a:rPr>
              <a:t>が困難な方で、避難支援等</a:t>
            </a:r>
            <a:r>
              <a:rPr lang="ja-JP" altLang="en-US" sz="2000" dirty="0" smtClean="0">
                <a:latin typeface="HG丸ｺﾞｼｯｸM-PRO" panose="020F0600000000000000" pitchFamily="50" charset="-128"/>
                <a:ea typeface="HG丸ｺﾞｼｯｸM-PRO" panose="020F0600000000000000" pitchFamily="50" charset="-128"/>
              </a:rPr>
              <a:t>関係者が</a:t>
            </a:r>
            <a:r>
              <a:rPr lang="ja-JP" altLang="en-US" sz="2000" dirty="0">
                <a:latin typeface="HG丸ｺﾞｼｯｸM-PRO" panose="020F0600000000000000" pitchFamily="50" charset="-128"/>
                <a:ea typeface="HG丸ｺﾞｼｯｸM-PRO" panose="020F0600000000000000" pitchFamily="50" charset="-128"/>
              </a:rPr>
              <a:t>推薦する方　　　　　　　　　　　　　　　　　　　　　　　　　　　　　　　　　　　　　　　　　　　　　　　　　　　　　　　　　　　　　　　　　　　　　　　　　　　　　　　　　　　　　　　　　　　　　　　　　　　　　　 　　　　　　　　　　　　　　　　　　　　　　　　　　　　　　　　　　　　　　　　　　　　　　　　　　　　　　　　　　　　　　　　　　　　　　　　　　　　　　　　　　　　　　　　　　　　　　　　　　　　　　　　　　　　　　　　　　　　　　　　　　　　　　　　　　　　　　　　　　　　　　　　　　　　　　　　　　　　　　　　　　　　　　　　　　　　　　　　　　　　　　　　　　　　　　　　　　　　　　　　　　　　　　　　　　　　　　　　　　　　　　　　　　　　　　　　　　　　　　　　　　　　　　　　　　　　　　　　　　　　　　　　　　　　　　　　　　　　　　　　　　　　　　　　　　　　　　　　　　　　　　　　　　　　　　　　　　　　　　　　　　　　　　　　　　　　　　　　　　　　　　　　　　　　　　　　　</a:t>
            </a:r>
          </a:p>
          <a:p>
            <a:pPr marL="0" indent="0">
              <a:buNone/>
            </a:pPr>
            <a:r>
              <a:rPr lang="en-US" altLang="ja-JP" sz="2000" dirty="0" smtClean="0">
                <a:latin typeface="HG丸ｺﾞｼｯｸM-PRO" panose="020F0600000000000000" pitchFamily="50" charset="-128"/>
                <a:ea typeface="HG丸ｺﾞｼｯｸM-PRO" panose="020F0600000000000000" pitchFamily="50" charset="-128"/>
              </a:rPr>
              <a:t>F</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安否</a:t>
            </a:r>
            <a:r>
              <a:rPr lang="ja-JP" altLang="en-US" sz="2000" dirty="0">
                <a:latin typeface="HG丸ｺﾞｼｯｸM-PRO" panose="020F0600000000000000" pitchFamily="50" charset="-128"/>
                <a:ea typeface="HG丸ｺﾞｼｯｸM-PRO" panose="020F0600000000000000" pitchFamily="50" charset="-128"/>
              </a:rPr>
              <a:t>確認情報の登録</a:t>
            </a:r>
            <a:r>
              <a:rPr lang="ja-JP" altLang="en-US" sz="2000" dirty="0" smtClean="0">
                <a:latin typeface="HG丸ｺﾞｼｯｸM-PRO" panose="020F0600000000000000" pitchFamily="50" charset="-128"/>
                <a:ea typeface="HG丸ｺﾞｼｯｸM-PRO" panose="020F0600000000000000" pitchFamily="50" charset="-128"/>
              </a:rPr>
              <a:t>事業（現在は廃止）に</a:t>
            </a:r>
            <a:r>
              <a:rPr lang="ja-JP" altLang="en-US" sz="2000" dirty="0">
                <a:latin typeface="HG丸ｺﾞｼｯｸM-PRO" panose="020F0600000000000000" pitchFamily="50" charset="-128"/>
                <a:ea typeface="HG丸ｺﾞｼｯｸM-PRO" panose="020F0600000000000000" pitchFamily="50" charset="-128"/>
              </a:rPr>
              <a:t>登録されていた</a:t>
            </a:r>
            <a:r>
              <a:rPr lang="ja-JP" altLang="en-US" sz="2000" dirty="0" smtClean="0">
                <a:latin typeface="HG丸ｺﾞｼｯｸM-PRO" panose="020F0600000000000000" pitchFamily="50" charset="-128"/>
                <a:ea typeface="HG丸ｺﾞｼｯｸM-PRO" panose="020F0600000000000000" pitchFamily="50" charset="-128"/>
              </a:rPr>
              <a:t>方</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a:p>
            <a:pPr marL="0" indent="0" algn="r">
              <a:buNone/>
            </a:pPr>
            <a:r>
              <a:rPr lang="en-US" altLang="ja-JP" b="1" u="sng" dirty="0" smtClean="0">
                <a:latin typeface="HG丸ｺﾞｼｯｸM-PRO" panose="020F0600000000000000" pitchFamily="50" charset="-128"/>
                <a:ea typeface="HG丸ｺﾞｼｯｸM-PRO" panose="020F0600000000000000" pitchFamily="50" charset="-128"/>
              </a:rPr>
              <a:t>※</a:t>
            </a:r>
            <a:r>
              <a:rPr lang="ja-JP" altLang="en-US" b="1" u="sng" dirty="0">
                <a:latin typeface="HG丸ｺﾞｼｯｸM-PRO" panose="020F0600000000000000" pitchFamily="50" charset="-128"/>
                <a:ea typeface="HG丸ｺﾞｼｯｸM-PRO" panose="020F0600000000000000" pitchFamily="50" charset="-128"/>
              </a:rPr>
              <a:t>入院・入所している</a:t>
            </a:r>
            <a:r>
              <a:rPr lang="ja-JP" altLang="en-US" b="1" u="sng" dirty="0" smtClean="0">
                <a:latin typeface="HG丸ｺﾞｼｯｸM-PRO" panose="020F0600000000000000" pitchFamily="50" charset="-128"/>
                <a:ea typeface="HG丸ｺﾞｼｯｸM-PRO" panose="020F0600000000000000" pitchFamily="50" charset="-128"/>
              </a:rPr>
              <a:t>方は除きます。</a:t>
            </a:r>
            <a:endParaRPr lang="ja-JP" altLang="en-US" b="1" u="sng"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5</a:t>
            </a:fld>
            <a:endParaRPr kumimoji="1" lang="ja-JP" altLang="en-US"/>
          </a:p>
        </p:txBody>
      </p:sp>
      <p:pic>
        <p:nvPicPr>
          <p:cNvPr id="5" name="Picture 2" descr="C:\Users\LG37256\Desktop\いらすと\kaigo_kurumaisu_obaas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3568" y="5085184"/>
            <a:ext cx="1270343" cy="136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90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避難支援等関係者とは</a:t>
            </a:r>
            <a: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（以下、「地域の支援者」と表記）</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chor="t">
            <a:normAutofit/>
          </a:bodyPr>
          <a:lstStyle/>
          <a:p>
            <a:endParaRPr lang="en-US"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町会</a:t>
            </a:r>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自治会</a:t>
            </a: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民生委員・児童</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委員</a:t>
            </a: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校区社会福祉協</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議会</a:t>
            </a: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消防団</a:t>
            </a:r>
            <a:endParaRPr lang="ja-JP"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警察機関</a:t>
            </a:r>
            <a:endParaRPr lang="ja-JP"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（マンション管理</a:t>
            </a:r>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組合等</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897D9FC3-4849-4731-94C3-ED8EDB764205}" type="slidenum">
              <a:rPr kumimoji="1" lang="ja-JP" altLang="en-US" smtClean="0"/>
              <a:t>6</a:t>
            </a:fld>
            <a:endParaRPr kumimoji="1" lang="ja-JP" altLang="en-US"/>
          </a:p>
        </p:txBody>
      </p:sp>
      <p:sp>
        <p:nvSpPr>
          <p:cNvPr id="10" name="テキスト ボックス 9"/>
          <p:cNvSpPr txBox="1"/>
          <p:nvPr/>
        </p:nvSpPr>
        <p:spPr>
          <a:xfrm>
            <a:off x="8244408" y="6258798"/>
            <a:ext cx="576064"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　</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3501008"/>
            <a:ext cx="1805508" cy="1805508"/>
          </a:xfrm>
          <a:prstGeom prst="rect">
            <a:avLst/>
          </a:prstGeom>
        </p:spPr>
      </p:pic>
    </p:spTree>
    <p:extLst>
      <p:ext uri="{BB962C8B-B14F-4D97-AF65-F5344CB8AC3E}">
        <p14:creationId xmlns:p14="http://schemas.microsoft.com/office/powerpoint/2010/main" val="2792533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避難行動要支援者支援</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事業の流れ</a:t>
            </a:r>
            <a:endParaRPr kumimoji="1" lang="ja-JP" altLang="en-US" sz="3200"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7</a:t>
            </a:fld>
            <a:endParaRPr kumimoji="1" lang="ja-JP" altLang="en-US"/>
          </a:p>
        </p:txBody>
      </p:sp>
      <p:pic>
        <p:nvPicPr>
          <p:cNvPr id="2" name="図 1"/>
          <p:cNvPicPr>
            <a:picLocks noChangeAspect="1"/>
          </p:cNvPicPr>
          <p:nvPr/>
        </p:nvPicPr>
        <p:blipFill>
          <a:blip r:embed="rId3"/>
          <a:stretch>
            <a:fillRect/>
          </a:stretch>
        </p:blipFill>
        <p:spPr>
          <a:xfrm>
            <a:off x="1373912" y="1524000"/>
            <a:ext cx="6543247" cy="4948331"/>
          </a:xfrm>
          <a:prstGeom prst="rect">
            <a:avLst/>
          </a:prstGeom>
        </p:spPr>
      </p:pic>
    </p:spTree>
    <p:extLst>
      <p:ext uri="{BB962C8B-B14F-4D97-AF65-F5344CB8AC3E}">
        <p14:creationId xmlns:p14="http://schemas.microsoft.com/office/powerpoint/2010/main" val="3028672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611560" y="3140968"/>
            <a:ext cx="5256584" cy="990600"/>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rPr>
              <a:t>お渡しした台帳の内容について</a:t>
            </a:r>
            <a:endParaRPr lang="en-US" altLang="ja-JP"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D0986E3-F64A-40BB-A730-C612C2FDE859}" type="slidenum">
              <a:rPr lang="ja-JP" altLang="en-US" smtClean="0"/>
              <a:pPr/>
              <a:t>8</a:t>
            </a:fld>
            <a:endParaRPr lang="ja-JP" altLang="en-US" dirty="0"/>
          </a:p>
        </p:txBody>
      </p:sp>
    </p:spTree>
    <p:extLst>
      <p:ext uri="{BB962C8B-B14F-4D97-AF65-F5344CB8AC3E}">
        <p14:creationId xmlns:p14="http://schemas.microsoft.com/office/powerpoint/2010/main" val="2465708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避難行動要支援者同意台帳とは</a:t>
            </a:r>
            <a: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（以下、「同意台帳」と表記）</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コンテンツ プレースホルダー 4"/>
          <p:cNvSpPr>
            <a:spLocks noGrp="1"/>
          </p:cNvSpPr>
          <p:nvPr>
            <p:ph idx="1"/>
          </p:nvPr>
        </p:nvSpPr>
        <p:spPr/>
        <p:txBody>
          <a:bodyPr>
            <a:normAutofit/>
          </a:bodyPr>
          <a:lstStyle/>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自分の</a:t>
            </a:r>
            <a:r>
              <a:rPr lang="ja-JP" altLang="en-US" dirty="0">
                <a:latin typeface="HG丸ｺﾞｼｯｸM-PRO" panose="020F0600000000000000" pitchFamily="50" charset="-128"/>
                <a:ea typeface="HG丸ｺﾞｼｯｸM-PRO" panose="020F0600000000000000" pitchFamily="50" charset="-128"/>
              </a:rPr>
              <a:t>情報</a:t>
            </a:r>
            <a:r>
              <a:rPr lang="ja-JP" altLang="en-US" dirty="0" smtClean="0">
                <a:latin typeface="HG丸ｺﾞｼｯｸM-PRO" panose="020F0600000000000000" pitchFamily="50" charset="-128"/>
                <a:ea typeface="HG丸ｺﾞｼｯｸM-PRO" panose="020F0600000000000000" pitchFamily="50" charset="-128"/>
              </a:rPr>
              <a:t>を地域</a:t>
            </a:r>
            <a:r>
              <a:rPr lang="ja-JP" altLang="en-US" dirty="0">
                <a:latin typeface="HG丸ｺﾞｼｯｸM-PRO" panose="020F0600000000000000" pitchFamily="50" charset="-128"/>
                <a:ea typeface="HG丸ｺﾞｼｯｸM-PRO" panose="020F0600000000000000" pitchFamily="50" charset="-128"/>
              </a:rPr>
              <a:t>の支援者へ提供することに同意した</a:t>
            </a:r>
            <a:r>
              <a:rPr lang="ja-JP" altLang="en-US" dirty="0" smtClean="0">
                <a:latin typeface="HG丸ｺﾞｼｯｸM-PRO" panose="020F0600000000000000" pitchFamily="50" charset="-128"/>
                <a:ea typeface="HG丸ｺﾞｼｯｸM-PRO" panose="020F0600000000000000" pitchFamily="50" charset="-128"/>
              </a:rPr>
              <a:t>方の</a:t>
            </a:r>
            <a:r>
              <a:rPr lang="ja-JP" altLang="en-US" dirty="0">
                <a:latin typeface="HG丸ｺﾞｼｯｸM-PRO" panose="020F0600000000000000" pitchFamily="50" charset="-128"/>
                <a:ea typeface="HG丸ｺﾞｼｯｸM-PRO" panose="020F0600000000000000" pitchFamily="50" charset="-128"/>
              </a:rPr>
              <a:t>情報を載せた</a:t>
            </a:r>
            <a:r>
              <a:rPr lang="ja-JP" altLang="en-US" dirty="0" smtClean="0">
                <a:latin typeface="HG丸ｺﾞｼｯｸM-PRO" panose="020F0600000000000000" pitchFamily="50" charset="-128"/>
                <a:ea typeface="HG丸ｺﾞｼｯｸM-PRO" panose="020F0600000000000000" pitchFamily="50" charset="-128"/>
              </a:rPr>
              <a:t>台帳。</a:t>
            </a:r>
            <a:endParaRPr lang="ja-JP" altLang="en-US" dirty="0">
              <a:latin typeface="HG丸ｺﾞｼｯｸM-PRO" panose="020F0600000000000000" pitchFamily="50" charset="-128"/>
              <a:ea typeface="HG丸ｺﾞｼｯｸM-PRO" panose="020F0600000000000000" pitchFamily="50" charset="-128"/>
            </a:endParaRPr>
          </a:p>
          <a:p>
            <a:endParaRPr kumimoji="1" lang="en-US" altLang="ja-JP" dirty="0" smtClean="0"/>
          </a:p>
          <a:p>
            <a:endParaRPr lang="en-US" altLang="ja-JP" dirty="0"/>
          </a:p>
          <a:p>
            <a:endParaRPr kumimoji="1" lang="en-US" altLang="ja-JP" dirty="0" smtClean="0"/>
          </a:p>
          <a:p>
            <a:r>
              <a:rPr lang="ja-JP" altLang="ja-JP" dirty="0">
                <a:latin typeface="HG丸ｺﾞｼｯｸM-PRO" panose="020F0600000000000000" pitchFamily="50" charset="-128"/>
                <a:ea typeface="HG丸ｺﾞｼｯｸM-PRO" panose="020F0600000000000000" pitchFamily="50" charset="-128"/>
              </a:rPr>
              <a:t>年に</a:t>
            </a:r>
            <a:r>
              <a:rPr lang="en-US" altLang="ja-JP" dirty="0">
                <a:latin typeface="HG丸ｺﾞｼｯｸM-PRO" panose="020F0600000000000000" pitchFamily="50" charset="-128"/>
                <a:ea typeface="HG丸ｺﾞｼｯｸM-PRO" panose="020F0600000000000000" pitchFamily="50" charset="-128"/>
              </a:rPr>
              <a:t>1</a:t>
            </a:r>
            <a:r>
              <a:rPr lang="ja-JP" altLang="ja-JP" dirty="0" smtClean="0">
                <a:latin typeface="HG丸ｺﾞｼｯｸM-PRO" panose="020F0600000000000000" pitchFamily="50" charset="-128"/>
                <a:ea typeface="HG丸ｺﾞｼｯｸM-PRO" panose="020F0600000000000000" pitchFamily="50" charset="-128"/>
              </a:rPr>
              <a:t>度、</a:t>
            </a:r>
            <a:r>
              <a:rPr lang="ja-JP" altLang="en-US" dirty="0" smtClean="0">
                <a:latin typeface="HG丸ｺﾞｼｯｸM-PRO" panose="020F0600000000000000" pitchFamily="50" charset="-128"/>
                <a:ea typeface="HG丸ｺﾞｼｯｸM-PRO" panose="020F0600000000000000" pitchFamily="50" charset="-128"/>
              </a:rPr>
              <a:t>内容の更新</a:t>
            </a:r>
            <a:r>
              <a:rPr lang="ja-JP" altLang="en-US" dirty="0">
                <a:latin typeface="HG丸ｺﾞｼｯｸM-PRO" panose="020F0600000000000000" pitchFamily="50" charset="-128"/>
                <a:ea typeface="HG丸ｺﾞｼｯｸM-PRO" panose="020F0600000000000000" pitchFamily="50" charset="-128"/>
              </a:rPr>
              <a:t>を</a:t>
            </a:r>
            <a:r>
              <a:rPr lang="ja-JP" altLang="en-US" dirty="0" smtClean="0">
                <a:latin typeface="HG丸ｺﾞｼｯｸM-PRO" panose="020F0600000000000000" pitchFamily="50" charset="-128"/>
                <a:ea typeface="HG丸ｺﾞｼｯｸM-PRO" panose="020F0600000000000000" pitchFamily="50" charset="-128"/>
              </a:rPr>
              <a:t>行います。</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令和</a:t>
            </a:r>
            <a:r>
              <a:rPr lang="en-US" altLang="ja-JP" dirty="0" smtClean="0">
                <a:latin typeface="HG丸ｺﾞｼｯｸM-PRO" panose="020F0600000000000000" pitchFamily="50" charset="-128"/>
                <a:ea typeface="HG丸ｺﾞｼｯｸM-PRO" panose="020F0600000000000000" pitchFamily="50" charset="-128"/>
              </a:rPr>
              <a:t>5</a:t>
            </a:r>
            <a:r>
              <a:rPr lang="ja-JP" altLang="en-US"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12</a:t>
            </a:r>
            <a:r>
              <a:rPr lang="ja-JP" altLang="en-US" dirty="0" smtClean="0">
                <a:latin typeface="HG丸ｺﾞｼｯｸM-PRO" panose="020F0600000000000000" pitchFamily="50" charset="-128"/>
                <a:ea typeface="HG丸ｺﾞｼｯｸM-PRO" panose="020F0600000000000000" pitchFamily="50" charset="-128"/>
              </a:rPr>
              <a:t>月（または、令和</a:t>
            </a:r>
            <a:r>
              <a:rPr lang="en-US" altLang="ja-JP" dirty="0" smtClean="0">
                <a:latin typeface="HG丸ｺﾞｼｯｸM-PRO" panose="020F0600000000000000" pitchFamily="50" charset="-128"/>
                <a:ea typeface="HG丸ｺﾞｼｯｸM-PRO" panose="020F0600000000000000" pitchFamily="50" charset="-128"/>
              </a:rPr>
              <a:t>6</a:t>
            </a:r>
            <a:r>
              <a:rPr lang="ja-JP" altLang="en-US"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1</a:t>
            </a:r>
            <a:r>
              <a:rPr lang="ja-JP" altLang="en-US" dirty="0" smtClean="0">
                <a:latin typeface="HG丸ｺﾞｼｯｸM-PRO" panose="020F0600000000000000" pitchFamily="50" charset="-128"/>
                <a:ea typeface="HG丸ｺﾞｼｯｸM-PRO" panose="020F0600000000000000" pitchFamily="50" charset="-128"/>
              </a:rPr>
              <a:t>月）にも追加で同意</a:t>
            </a:r>
            <a:r>
              <a:rPr lang="ja-JP" altLang="en-US" dirty="0">
                <a:latin typeface="HG丸ｺﾞｼｯｸM-PRO" panose="020F0600000000000000" pitchFamily="50" charset="-128"/>
                <a:ea typeface="HG丸ｺﾞｼｯｸM-PRO" panose="020F0600000000000000" pitchFamily="50" charset="-128"/>
              </a:rPr>
              <a:t>があった</a:t>
            </a:r>
            <a:r>
              <a:rPr lang="ja-JP" altLang="en-US" dirty="0" smtClean="0">
                <a:latin typeface="HG丸ｺﾞｼｯｸM-PRO" panose="020F0600000000000000" pitchFamily="50" charset="-128"/>
                <a:ea typeface="HG丸ｺﾞｼｯｸM-PRO" panose="020F0600000000000000" pitchFamily="50" charset="-128"/>
              </a:rPr>
              <a:t>人の情報をお渡ししますので、今回お渡しした台帳に綴って保管してください。</a:t>
            </a:r>
            <a:endParaRPr lang="en-US" altLang="ja-JP" dirty="0">
              <a:latin typeface="HG丸ｺﾞｼｯｸM-PRO" panose="020F0600000000000000" pitchFamily="50" charset="-128"/>
              <a:ea typeface="HG丸ｺﾞｼｯｸM-PRO" panose="020F0600000000000000" pitchFamily="50" charset="-128"/>
            </a:endParaRPr>
          </a:p>
          <a:p>
            <a:endParaRPr kumimoji="1" lang="en-US" altLang="ja-JP" dirty="0" smtClean="0"/>
          </a:p>
        </p:txBody>
      </p:sp>
      <p:sp>
        <p:nvSpPr>
          <p:cNvPr id="2" name="スライド番号プレースホルダー 1"/>
          <p:cNvSpPr>
            <a:spLocks noGrp="1"/>
          </p:cNvSpPr>
          <p:nvPr>
            <p:ph type="sldNum" sz="quarter" idx="12"/>
          </p:nvPr>
        </p:nvSpPr>
        <p:spPr/>
        <p:txBody>
          <a:bodyPr/>
          <a:lstStyle/>
          <a:p>
            <a:fld id="{897D9FC3-4849-4731-94C3-ED8EDB764205}" type="slidenum">
              <a:rPr kumimoji="1" lang="ja-JP" altLang="en-US" smtClean="0"/>
              <a:t>9</a:t>
            </a:fld>
            <a:endParaRPr kumimoji="1" lang="ja-JP" altLang="en-US"/>
          </a:p>
        </p:txBody>
      </p:sp>
      <p:pic>
        <p:nvPicPr>
          <p:cNvPr id="6" name="図 5"/>
          <p:cNvPicPr>
            <a:picLocks noChangeAspect="1"/>
          </p:cNvPicPr>
          <p:nvPr/>
        </p:nvPicPr>
        <p:blipFill>
          <a:blip r:embed="rId3"/>
          <a:stretch>
            <a:fillRect/>
          </a:stretch>
        </p:blipFill>
        <p:spPr>
          <a:xfrm>
            <a:off x="6012160" y="2924944"/>
            <a:ext cx="1274365" cy="1289013"/>
          </a:xfrm>
          <a:prstGeom prst="rect">
            <a:avLst/>
          </a:prstGeom>
        </p:spPr>
      </p:pic>
      <p:pic>
        <p:nvPicPr>
          <p:cNvPr id="7" name="Picture 3" descr="C:\Users\LG68044\Desktop\book_sasshi4_blue.png\book_sasshi4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64092">
            <a:off x="7334026" y="2842165"/>
            <a:ext cx="1046377" cy="112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726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10408</TotalTime>
  <Words>1344</Words>
  <Application>Microsoft Office PowerPoint</Application>
  <PresentationFormat>画面に合わせる (4:3)</PresentationFormat>
  <Paragraphs>391</Paragraphs>
  <Slides>32</Slides>
  <Notes>32</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2</vt:i4>
      </vt:variant>
      <vt:variant>
        <vt:lpstr>スライド タイトル</vt:lpstr>
      </vt:variant>
      <vt:variant>
        <vt:i4>32</vt:i4>
      </vt:variant>
    </vt:vector>
  </HeadingPairs>
  <TitlesOfParts>
    <vt:vector size="46" baseType="lpstr">
      <vt:lpstr>HG丸ｺﾞｼｯｸM-PRO</vt:lpstr>
      <vt:lpstr>微軟正黑體</vt:lpstr>
      <vt:lpstr>ＭＳ Ｐゴシック</vt:lpstr>
      <vt:lpstr>ＭＳ 明朝</vt:lpstr>
      <vt:lpstr>メイリオ</vt:lpstr>
      <vt:lpstr>Arial</vt:lpstr>
      <vt:lpstr>Calibri</vt:lpstr>
      <vt:lpstr>Century</vt:lpstr>
      <vt:lpstr>Symbol</vt:lpstr>
      <vt:lpstr>Times New Roman</vt:lpstr>
      <vt:lpstr>クラリティ</vt:lpstr>
      <vt:lpstr>1_クラリティ</vt:lpstr>
      <vt:lpstr>文書</vt:lpstr>
      <vt:lpstr>Document</vt:lpstr>
      <vt:lpstr>避難行動要支援者支援事業 説明会</vt:lpstr>
      <vt:lpstr>目次</vt:lpstr>
      <vt:lpstr>避難行動要支援者支援事業とは</vt:lpstr>
      <vt:lpstr>避難行動要支援者支援事業とは</vt:lpstr>
      <vt:lpstr>避難行動要支援者とは 　　　　　　（以下、「要支援者」と表記）</vt:lpstr>
      <vt:lpstr>避難支援等関係者とは 　　　　（以下、「地域の支援者」と表記）</vt:lpstr>
      <vt:lpstr>避難行動要支援者支援事業の流れ</vt:lpstr>
      <vt:lpstr>お渡しした台帳の内容について</vt:lpstr>
      <vt:lpstr>避難行動要支援者同意台帳とは 　　　　　　（以下、「同意台帳」と表記）</vt:lpstr>
      <vt:lpstr>今回掲載されている対象者</vt:lpstr>
      <vt:lpstr>一覧表</vt:lpstr>
      <vt:lpstr>個票</vt:lpstr>
      <vt:lpstr>調査票</vt:lpstr>
      <vt:lpstr>個別支援計画</vt:lpstr>
      <vt:lpstr> 地図（参考図） </vt:lpstr>
      <vt:lpstr>地図の見方</vt:lpstr>
      <vt:lpstr>個人情報の保護</vt:lpstr>
      <vt:lpstr>台帳を活用した地域での取組みについて</vt:lpstr>
      <vt:lpstr>支援体制の構築・取組み　　　　　　　　　　　　　　　　　　　　　　　　　　　　　　　　　　　　　　　　　　　　　　</vt:lpstr>
      <vt:lpstr>地域の支援者の方に行っていただきたい支援</vt:lpstr>
      <vt:lpstr>①要支援者を把握する</vt:lpstr>
      <vt:lpstr>②地域の支援体制を決める　　　　　　　　　　　　　　　　　　　　　　　　　　　　　　　　　　　　　　　　　　</vt:lpstr>
      <vt:lpstr>③家庭訪問する　　　　　　　　　　　　　　　　　　　　　　　　　　　　　　　　　　　　　　　</vt:lpstr>
      <vt:lpstr>④支援者を決める</vt:lpstr>
      <vt:lpstr>⑤避難訓練をしてみる</vt:lpstr>
      <vt:lpstr>地域の取組みについて①</vt:lpstr>
      <vt:lpstr>地域の取組みについて②</vt:lpstr>
      <vt:lpstr>これからの取組みについて</vt:lpstr>
      <vt:lpstr>要支援者の情報に変更があった場合</vt:lpstr>
      <vt:lpstr>まずは顔の見える関係づくりを　　　　　　　　　　　</vt:lpstr>
      <vt:lpstr>災害時は無理せずできることを</vt:lpstr>
      <vt:lpstr>ご清聴ありがとう ございました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避難行動要支援者 支援者説明会</dc:title>
  <dc:creator>administrator</dc:creator>
  <cp:lastModifiedBy>中川　奈央</cp:lastModifiedBy>
  <cp:revision>859</cp:revision>
  <cp:lastPrinted>2023-06-29T05:52:37Z</cp:lastPrinted>
  <dcterms:created xsi:type="dcterms:W3CDTF">2017-05-02T00:46:35Z</dcterms:created>
  <dcterms:modified xsi:type="dcterms:W3CDTF">2023-07-19T06:29:05Z</dcterms:modified>
</cp:coreProperties>
</file>