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9" r:id="rId3"/>
    <p:sldId id="257" r:id="rId4"/>
    <p:sldId id="260" r:id="rId5"/>
  </p:sldIdLst>
  <p:sldSz cx="9144000" cy="6858000" type="screen4x3"/>
  <p:notesSz cx="6888163"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032" autoAdjust="0"/>
  </p:normalViewPr>
  <p:slideViewPr>
    <p:cSldViewPr>
      <p:cViewPr varScale="1">
        <p:scale>
          <a:sx n="98" d="100"/>
          <a:sy n="98" d="100"/>
        </p:scale>
        <p:origin x="197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B22EEF8C-1217-422B-B952-903914487C2F}" type="datetimeFigureOut">
              <a:rPr kumimoji="1" lang="ja-JP" altLang="en-US" smtClean="0"/>
              <a:t>2023/6/30</a:t>
            </a:fld>
            <a:endParaRPr kumimoji="1" lang="ja-JP" altLang="en-US"/>
          </a:p>
        </p:txBody>
      </p:sp>
      <p:sp>
        <p:nvSpPr>
          <p:cNvPr id="4" name="スライド イメージ プレースホルダー 3"/>
          <p:cNvSpPr>
            <a:spLocks noGrp="1" noRot="1" noChangeAspect="1"/>
          </p:cNvSpPr>
          <p:nvPr>
            <p:ph type="sldImg" idx="2"/>
          </p:nvPr>
        </p:nvSpPr>
        <p:spPr>
          <a:xfrm>
            <a:off x="1189038" y="1252538"/>
            <a:ext cx="4510087" cy="33813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8975" y="4821238"/>
            <a:ext cx="5510213" cy="394493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02075" y="9517063"/>
            <a:ext cx="2984500" cy="501650"/>
          </a:xfrm>
          <a:prstGeom prst="rect">
            <a:avLst/>
          </a:prstGeom>
        </p:spPr>
        <p:txBody>
          <a:bodyPr vert="horz" lIns="91440" tIns="45720" rIns="91440" bIns="45720" rtlCol="0" anchor="b"/>
          <a:lstStyle>
            <a:lvl1pPr algn="r">
              <a:defRPr sz="1200"/>
            </a:lvl1pPr>
          </a:lstStyle>
          <a:p>
            <a:fld id="{83B5DC5E-500C-44CF-BD3E-AAE4BF6C3651}" type="slidenum">
              <a:rPr kumimoji="1" lang="ja-JP" altLang="en-US" smtClean="0"/>
              <a:t>‹#›</a:t>
            </a:fld>
            <a:endParaRPr kumimoji="1" lang="ja-JP" altLang="en-US"/>
          </a:p>
        </p:txBody>
      </p:sp>
    </p:spTree>
    <p:extLst>
      <p:ext uri="{BB962C8B-B14F-4D97-AF65-F5344CB8AC3E}">
        <p14:creationId xmlns:p14="http://schemas.microsoft.com/office/powerpoint/2010/main" val="14892804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先ほど平常時や災害発生時の取組について、ご説明させていただきましたが</a:t>
            </a:r>
            <a:endParaRPr kumimoji="1" lang="en-US" altLang="ja-JP" dirty="0" smtClean="0"/>
          </a:p>
          <a:p>
            <a:r>
              <a:rPr kumimoji="1" lang="ja-JP" altLang="en-US" dirty="0" smtClean="0"/>
              <a:t>今からは、あくまでも避難支援の一例にはなりますが、台風や大雨といった予測可能な災害が発生した際の避難支援のフロー（イメージ）について、約５分程度でご説明させていただきます。</a:t>
            </a:r>
            <a:endParaRPr kumimoji="1" lang="en-US" altLang="ja-JP" dirty="0" smtClean="0"/>
          </a:p>
          <a:p>
            <a:r>
              <a:rPr kumimoji="1" lang="ja-JP" altLang="en-US" dirty="0" smtClean="0"/>
              <a:t>どのタイミングでどう動けばいいかわらからないといった際に目安の一つとして活用いただければと思います。</a:t>
            </a:r>
            <a:endParaRPr kumimoji="1" lang="en-US" altLang="ja-JP" dirty="0" smtClean="0"/>
          </a:p>
          <a:p>
            <a:r>
              <a:rPr kumimoji="1" lang="ja-JP" altLang="en-US" dirty="0" smtClean="0"/>
              <a:t>なお、あくまで推奨例になりますので、災害の種類や規模等の状況に応じた柔軟な対応をお願いします</a:t>
            </a:r>
            <a:r>
              <a:rPr kumimoji="1" lang="ja-JP" altLang="en-US" dirty="0" smtClean="0"/>
              <a:t>。</a:t>
            </a:r>
            <a:endParaRPr kumimoji="1" lang="en-US" altLang="ja-JP" dirty="0" smtClean="0"/>
          </a:p>
          <a:p>
            <a:r>
              <a:rPr kumimoji="1" lang="ja-JP" altLang="en-US" dirty="0" smtClean="0"/>
              <a:t>それでは、ページをめくっていただけますか。</a:t>
            </a:r>
            <a:endParaRPr kumimoji="1" lang="ja-JP" altLang="en-US" dirty="0"/>
          </a:p>
        </p:txBody>
      </p:sp>
      <p:sp>
        <p:nvSpPr>
          <p:cNvPr id="4" name="スライド番号プレースホルダー 3"/>
          <p:cNvSpPr>
            <a:spLocks noGrp="1"/>
          </p:cNvSpPr>
          <p:nvPr>
            <p:ph type="sldNum" sz="quarter" idx="10"/>
          </p:nvPr>
        </p:nvSpPr>
        <p:spPr/>
        <p:txBody>
          <a:bodyPr/>
          <a:lstStyle/>
          <a:p>
            <a:fld id="{83B5DC5E-500C-44CF-BD3E-AAE4BF6C3651}" type="slidenum">
              <a:rPr kumimoji="1" lang="ja-JP" altLang="en-US" smtClean="0"/>
              <a:t>1</a:t>
            </a:fld>
            <a:endParaRPr kumimoji="1" lang="ja-JP" altLang="en-US"/>
          </a:p>
        </p:txBody>
      </p:sp>
    </p:spTree>
    <p:extLst>
      <p:ext uri="{BB962C8B-B14F-4D97-AF65-F5344CB8AC3E}">
        <p14:creationId xmlns:p14="http://schemas.microsoft.com/office/powerpoint/2010/main" val="2764128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まず始めに、これは支援者・要支援者関わらずということになりますが、普段から近くの避難所や避難経路の確認、必要な食料等の備蓄などを心がけていただくようお願いします。</a:t>
            </a:r>
            <a:endParaRPr kumimoji="1" lang="en-US" altLang="ja-JP" dirty="0" smtClean="0"/>
          </a:p>
          <a:p>
            <a:endParaRPr kumimoji="1" lang="en-US" altLang="ja-JP" dirty="0" smtClean="0"/>
          </a:p>
          <a:p>
            <a:r>
              <a:rPr kumimoji="1" lang="ja-JP" altLang="en-US" dirty="0" smtClean="0"/>
              <a:t>次に、台風や大雨が発生する可能性があり、どのような行動をとるのか判断するひとつの目安として、気象庁や和泉市が発表・発令する「警戒レベル」がございます。</a:t>
            </a:r>
            <a:endParaRPr kumimoji="1" lang="en-US" altLang="ja-JP" dirty="0" smtClean="0"/>
          </a:p>
          <a:p>
            <a:r>
              <a:rPr kumimoji="1" lang="ja-JP" altLang="en-US" dirty="0" smtClean="0"/>
              <a:t>警戒レベルは１～５まであり、各警戒レベルでどのようなことを実施すればいいのか順番にご説明いたします。</a:t>
            </a:r>
            <a:endParaRPr kumimoji="1" lang="en-US" altLang="ja-JP" dirty="0" smtClean="0"/>
          </a:p>
          <a:p>
            <a:endParaRPr kumimoji="1" lang="en-US" altLang="ja-JP" dirty="0" smtClean="0"/>
          </a:p>
          <a:p>
            <a:r>
              <a:rPr kumimoji="1" lang="ja-JP" altLang="en-US" dirty="0" smtClean="0"/>
              <a:t>まず、警戒レベル１「早期注意情報」（</a:t>
            </a:r>
            <a:r>
              <a:rPr kumimoji="1" lang="en-US" altLang="ja-JP" dirty="0" smtClean="0"/>
              <a:t>※</a:t>
            </a:r>
            <a:r>
              <a:rPr kumimoji="1" lang="ja-JP" altLang="en-US" dirty="0" smtClean="0"/>
              <a:t>目安のメモ</a:t>
            </a:r>
            <a:r>
              <a:rPr kumimoji="1" lang="en-US" altLang="ja-JP" dirty="0" smtClean="0"/>
              <a:t>【</a:t>
            </a:r>
            <a:r>
              <a:rPr kumimoji="1" lang="ja-JP" altLang="en-US" dirty="0" smtClean="0"/>
              <a:t>読まない</a:t>
            </a:r>
            <a:r>
              <a:rPr kumimoji="1" lang="en-US" altLang="ja-JP" dirty="0" smtClean="0"/>
              <a:t>】</a:t>
            </a:r>
            <a:r>
              <a:rPr kumimoji="1" lang="ja-JP" altLang="en-US" dirty="0" smtClean="0"/>
              <a:t>大雨の数日～１日前）が発表された際には、今後の気象情報に留意し、災害への心構えを一層高めていただきますようお願いします。</a:t>
            </a:r>
            <a:endParaRPr kumimoji="1" lang="en-US" altLang="ja-JP" dirty="0" smtClean="0"/>
          </a:p>
          <a:p>
            <a:endParaRPr kumimoji="1" lang="en-US" altLang="ja-JP" dirty="0" smtClean="0"/>
          </a:p>
          <a:p>
            <a:r>
              <a:rPr kumimoji="1" lang="ja-JP" altLang="en-US" dirty="0" smtClean="0"/>
              <a:t>次に警戒レベル２「大雨・洪水・高潮注意報」（</a:t>
            </a:r>
            <a:r>
              <a:rPr kumimoji="1" lang="en-US" altLang="ja-JP" dirty="0" smtClean="0"/>
              <a:t>※</a:t>
            </a:r>
            <a:r>
              <a:rPr kumimoji="1" lang="ja-JP" altLang="en-US" dirty="0" smtClean="0"/>
              <a:t>目安のメモ</a:t>
            </a:r>
            <a:r>
              <a:rPr kumimoji="1" lang="en-US" altLang="ja-JP" dirty="0" smtClean="0"/>
              <a:t>【</a:t>
            </a:r>
            <a:r>
              <a:rPr kumimoji="1" lang="ja-JP" altLang="en-US" dirty="0" smtClean="0"/>
              <a:t>読まない</a:t>
            </a:r>
            <a:r>
              <a:rPr kumimoji="1" lang="en-US" altLang="ja-JP" dirty="0" smtClean="0"/>
              <a:t>】</a:t>
            </a:r>
            <a:r>
              <a:rPr kumimoji="1" lang="ja-JP" altLang="en-US" dirty="0" smtClean="0"/>
              <a:t>大雨の半日から数時間前）が発表された際、</a:t>
            </a:r>
            <a:endParaRPr kumimoji="1" lang="en-US" altLang="ja-JP" dirty="0" smtClean="0"/>
          </a:p>
          <a:p>
            <a:r>
              <a:rPr kumimoji="1" lang="ja-JP" altLang="en-US" dirty="0" smtClean="0"/>
              <a:t>地域の支援者の皆様に行っていただきたいこととしては、以下の内容が想定されます。</a:t>
            </a:r>
            <a:endParaRPr kumimoji="1" lang="en-US" altLang="ja-JP" dirty="0" smtClean="0"/>
          </a:p>
          <a:p>
            <a:r>
              <a:rPr kumimoji="1" lang="ja-JP" altLang="en-US" dirty="0" smtClean="0"/>
              <a:t>①台風の進路や大雨の状況など情報収集をお願いします。</a:t>
            </a:r>
            <a:endParaRPr kumimoji="1" lang="en-US" altLang="ja-JP" dirty="0" smtClean="0"/>
          </a:p>
          <a:p>
            <a:r>
              <a:rPr kumimoji="1" lang="ja-JP" altLang="en-US" dirty="0" smtClean="0"/>
              <a:t>②ハザードマップ等で危険性のある区域や避難場所の再確認をお願いします。</a:t>
            </a:r>
            <a:endParaRPr kumimoji="1" lang="en-US" altLang="ja-JP" dirty="0" smtClean="0"/>
          </a:p>
          <a:p>
            <a:r>
              <a:rPr kumimoji="1" lang="ja-JP" altLang="en-US" dirty="0" smtClean="0"/>
              <a:t>③本日提供させていただきました同意台帳に記載されている要支援者の台帳情報を再度ご確認ください。</a:t>
            </a:r>
            <a:endParaRPr kumimoji="1" lang="en-US" altLang="ja-JP" dirty="0" smtClean="0"/>
          </a:p>
          <a:p>
            <a:r>
              <a:rPr kumimoji="1" lang="ja-JP" altLang="en-US" dirty="0" smtClean="0"/>
              <a:t>④耳や目の不自由な方など、自身では情報収集することが難しい要支援者の方には、例えば「台風が近づいてきています。」など事前の情報提供などのご協力をお願いします。</a:t>
            </a:r>
            <a:endParaRPr kumimoji="1" lang="en-US" altLang="ja-JP" dirty="0" smtClean="0"/>
          </a:p>
          <a:p>
            <a:endParaRPr kumimoji="1" lang="en-US" altLang="ja-JP" dirty="0" smtClean="0"/>
          </a:p>
          <a:p>
            <a:r>
              <a:rPr kumimoji="1" lang="ja-JP" altLang="en-US" dirty="0" smtClean="0"/>
              <a:t>なお、要支援者やその家族に行っていただきたいこととして</a:t>
            </a:r>
            <a:endParaRPr kumimoji="1" lang="en-US" altLang="ja-JP" dirty="0" smtClean="0"/>
          </a:p>
          <a:p>
            <a:r>
              <a:rPr kumimoji="1" lang="ja-JP" altLang="en-US" dirty="0" smtClean="0"/>
              <a:t>①台風の進路や大雨の状況等の情報収集</a:t>
            </a:r>
            <a:endParaRPr kumimoji="1" lang="en-US" altLang="ja-JP" dirty="0" smtClean="0"/>
          </a:p>
          <a:p>
            <a:r>
              <a:rPr kumimoji="1" lang="ja-JP" altLang="en-US" dirty="0" smtClean="0"/>
              <a:t>②オムツなど身の回り品、食料、常備品等を再確認し、避難する際の準備</a:t>
            </a:r>
            <a:endParaRPr kumimoji="1" lang="en-US" altLang="ja-JP" dirty="0" smtClean="0"/>
          </a:p>
          <a:p>
            <a:r>
              <a:rPr kumimoji="1" lang="ja-JP" altLang="en-US" dirty="0" smtClean="0"/>
              <a:t>③災害情報を入手する手段の再確認</a:t>
            </a:r>
            <a:endParaRPr kumimoji="1" lang="en-US" altLang="ja-JP" dirty="0" smtClean="0"/>
          </a:p>
          <a:p>
            <a:r>
              <a:rPr kumimoji="1" lang="ja-JP" altLang="en-US" dirty="0" smtClean="0"/>
              <a:t>④家族等連絡が必要となる方との連絡方法の再確認</a:t>
            </a:r>
            <a:endParaRPr kumimoji="1" lang="en-US" altLang="ja-JP" dirty="0" smtClean="0"/>
          </a:p>
          <a:p>
            <a:r>
              <a:rPr kumimoji="1" lang="ja-JP" altLang="en-US" dirty="0" smtClean="0"/>
              <a:t>⑤ハザードマップ等で危険性のある区域、避難先や避難経路の再確認などがあります。</a:t>
            </a:r>
            <a:endParaRPr kumimoji="1" lang="en-US" altLang="ja-JP" dirty="0" smtClean="0"/>
          </a:p>
          <a:p>
            <a:r>
              <a:rPr kumimoji="1" lang="ja-JP" altLang="en-US" dirty="0" smtClean="0"/>
              <a:t>次のページをお願いします。</a:t>
            </a:r>
            <a:endParaRPr kumimoji="1" lang="ja-JP" altLang="en-US" dirty="0"/>
          </a:p>
        </p:txBody>
      </p:sp>
      <p:sp>
        <p:nvSpPr>
          <p:cNvPr id="4" name="スライド番号プレースホルダー 3"/>
          <p:cNvSpPr>
            <a:spLocks noGrp="1"/>
          </p:cNvSpPr>
          <p:nvPr>
            <p:ph type="sldNum" sz="quarter" idx="10"/>
          </p:nvPr>
        </p:nvSpPr>
        <p:spPr/>
        <p:txBody>
          <a:bodyPr/>
          <a:lstStyle/>
          <a:p>
            <a:fld id="{83B5DC5E-500C-44CF-BD3E-AAE4BF6C3651}" type="slidenum">
              <a:rPr kumimoji="1" lang="ja-JP" altLang="en-US" smtClean="0"/>
              <a:t>2</a:t>
            </a:fld>
            <a:endParaRPr kumimoji="1" lang="ja-JP" altLang="en-US"/>
          </a:p>
        </p:txBody>
      </p:sp>
    </p:spTree>
    <p:extLst>
      <p:ext uri="{BB962C8B-B14F-4D97-AF65-F5344CB8AC3E}">
        <p14:creationId xmlns:p14="http://schemas.microsoft.com/office/powerpoint/2010/main" val="3710819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警戒レベル３「高齢者等避難」（目安のメモ</a:t>
            </a:r>
            <a:r>
              <a:rPr kumimoji="1" lang="en-US" altLang="ja-JP" dirty="0" smtClean="0"/>
              <a:t>【</a:t>
            </a:r>
            <a:r>
              <a:rPr kumimoji="1" lang="ja-JP" altLang="en-US" dirty="0" smtClean="0"/>
              <a:t>読まない</a:t>
            </a:r>
            <a:r>
              <a:rPr kumimoji="1" lang="en-US" altLang="ja-JP" dirty="0" smtClean="0"/>
              <a:t>】</a:t>
            </a:r>
            <a:r>
              <a:rPr kumimoji="1" lang="ja-JP" altLang="en-US" dirty="0" smtClean="0"/>
              <a:t>大雨の数時間前から２時間程度前）が発令された場合、</a:t>
            </a:r>
            <a:endParaRPr kumimoji="1" lang="en-US" altLang="ja-JP" dirty="0" smtClean="0"/>
          </a:p>
          <a:p>
            <a:r>
              <a:rPr kumimoji="1" lang="ja-JP" altLang="en-US" dirty="0" smtClean="0"/>
              <a:t>地域の支援者に行っていただきたいことを記載していますが、最新の避難所開設状況をご確認いただき、大事なこととしまして、自身や家族の身の安全を確保したうえで、可能な範囲で避難支援をお願いします。</a:t>
            </a:r>
            <a:endParaRPr kumimoji="1" lang="en-US" altLang="ja-JP" dirty="0" smtClean="0"/>
          </a:p>
          <a:p>
            <a:r>
              <a:rPr kumimoji="1" lang="ja-JP" altLang="en-US" dirty="0" smtClean="0"/>
              <a:t>①まずは、同意台帳に記載されている要支援者へ連絡をお願いします。台風や大雨により危険が高まっていることをお伝えください。</a:t>
            </a:r>
            <a:endParaRPr kumimoji="1" lang="en-US" altLang="ja-JP" dirty="0" smtClean="0"/>
          </a:p>
          <a:p>
            <a:r>
              <a:rPr kumimoji="1" lang="ja-JP" altLang="en-US" dirty="0" smtClean="0"/>
              <a:t>伝達手段は、訪問、電話、ＦＡＸなど要支援者の特性に応じた手段でご配慮をお願いします。</a:t>
            </a:r>
            <a:endParaRPr kumimoji="1" lang="en-US" altLang="ja-JP" dirty="0" smtClean="0"/>
          </a:p>
          <a:p>
            <a:r>
              <a:rPr kumimoji="1" lang="ja-JP" altLang="en-US" dirty="0" smtClean="0"/>
              <a:t>情報伝達の際には、併せて要支援者自身の状況や家屋の状況など被害がないかなど安否確認をお願いします。</a:t>
            </a:r>
            <a:endParaRPr kumimoji="1" lang="en-US" altLang="ja-JP" dirty="0" smtClean="0"/>
          </a:p>
          <a:p>
            <a:r>
              <a:rPr kumimoji="1" lang="ja-JP" altLang="en-US" dirty="0" smtClean="0"/>
              <a:t>また要支援者の自宅が安全であるなら、そのまま在宅避難するのか、避難所や親せき・知人宅へ避難するのか意思確認をお願いします。</a:t>
            </a:r>
            <a:endParaRPr kumimoji="1" lang="en-US" altLang="ja-JP" dirty="0" smtClean="0"/>
          </a:p>
          <a:p>
            <a:r>
              <a:rPr kumimoji="1" lang="ja-JP" altLang="en-US" dirty="0" smtClean="0"/>
              <a:t>避難支援を希望される場合、人手が足りない時には周囲の人に協力を求めるなど無理のない範囲で安全な対応をお願いします。</a:t>
            </a:r>
            <a:endParaRPr kumimoji="1" lang="en-US" altLang="ja-JP" dirty="0" smtClean="0"/>
          </a:p>
          <a:p>
            <a:endParaRPr kumimoji="1" lang="en-US" altLang="ja-JP" dirty="0" smtClean="0"/>
          </a:p>
          <a:p>
            <a:r>
              <a:rPr kumimoji="1" lang="ja-JP" altLang="en-US" dirty="0" smtClean="0"/>
              <a:t>なお、避難をする際、要支援者に行っていただきたいこととしては、避難場所へ持っていく持ち物の最終確認を行い、家族や地域の支援者などと一緒に安全な経路で安全な場所へ避難することです。</a:t>
            </a:r>
            <a:endParaRPr kumimoji="1" lang="en-US" altLang="ja-JP" dirty="0" smtClean="0"/>
          </a:p>
          <a:p>
            <a:r>
              <a:rPr kumimoji="1" lang="ja-JP" altLang="en-US" dirty="0" smtClean="0"/>
              <a:t>次のページをお願いします。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83B5DC5E-500C-44CF-BD3E-AAE4BF6C3651}" type="slidenum">
              <a:rPr kumimoji="1" lang="ja-JP" altLang="en-US" smtClean="0"/>
              <a:t>3</a:t>
            </a:fld>
            <a:endParaRPr kumimoji="1" lang="ja-JP" altLang="en-US"/>
          </a:p>
        </p:txBody>
      </p:sp>
    </p:spTree>
    <p:extLst>
      <p:ext uri="{BB962C8B-B14F-4D97-AF65-F5344CB8AC3E}">
        <p14:creationId xmlns:p14="http://schemas.microsoft.com/office/powerpoint/2010/main" val="392375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さらに危険度が高まり、警戒レベル４「避難指示」が発令された場合、対象地域の方は、地域の支援者、要支援者を問わず安全な場所への避難をお願いします。</a:t>
            </a:r>
            <a:endParaRPr kumimoji="1" lang="en-US" altLang="ja-JP" dirty="0" smtClean="0"/>
          </a:p>
          <a:p>
            <a:endParaRPr kumimoji="1" lang="en-US" altLang="ja-JP" dirty="0" smtClean="0"/>
          </a:p>
          <a:p>
            <a:r>
              <a:rPr kumimoji="1" lang="ja-JP" altLang="en-US" dirty="0" smtClean="0"/>
              <a:t>次に警戒レベル５「緊急安全確保」が発令された場合、この段階では、既に災害が発生しているか、または災害が発生直前の切迫した状況であったり、すでに被害が発生していてもおかしくない状況になっています。</a:t>
            </a:r>
            <a:endParaRPr kumimoji="1" lang="en-US" altLang="ja-JP" dirty="0" smtClean="0"/>
          </a:p>
          <a:p>
            <a:r>
              <a:rPr kumimoji="1" lang="ja-JP" altLang="en-US" dirty="0" smtClean="0"/>
              <a:t>直ちに安全な場所で命を守る行動をお願いします。危険度は最大限に高まっており、この段階から避難所へ向かうなどはリスクが高く、安全な避難が難しい状況になっていると考えられるため、例えば自宅の上の階への移動や崖から離れた部屋に移動するなど、その場でできる少しでも身の安全を確保するための行動をお願いします。</a:t>
            </a:r>
            <a:endParaRPr kumimoji="1" lang="en-US" altLang="ja-JP" dirty="0" smtClean="0"/>
          </a:p>
          <a:p>
            <a:endParaRPr kumimoji="1" lang="en-US" altLang="ja-JP" dirty="0" smtClean="0"/>
          </a:p>
          <a:p>
            <a:r>
              <a:rPr kumimoji="1" lang="ja-JP" altLang="en-US" dirty="0" smtClean="0"/>
              <a:t>以上が各警戒レベルにおける実施していただきたい内容例になります。</a:t>
            </a:r>
            <a:endParaRPr kumimoji="1" lang="en-US" altLang="ja-JP" dirty="0" smtClean="0"/>
          </a:p>
          <a:p>
            <a:r>
              <a:rPr kumimoji="1" lang="ja-JP" altLang="en-US" dirty="0" smtClean="0"/>
              <a:t>繰り返しになりますが、本事業は地域の助け合い活動になります。災害時には誰しもが被災される恐れがあり、支援者のみなさまにおかれましても、自身や家族の身の安全を確保していただいたうえで可能な範囲でのご支援をどうぞよろしくお願いします。</a:t>
            </a:r>
            <a:endParaRPr kumimoji="1" lang="en-US" altLang="ja-JP" dirty="0" smtClean="0"/>
          </a:p>
          <a:p>
            <a:r>
              <a:rPr kumimoji="1" lang="ja-JP" altLang="en-US" dirty="0" smtClean="0"/>
              <a:t>説明は以上になります。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83B5DC5E-500C-44CF-BD3E-AAE4BF6C3651}" type="slidenum">
              <a:rPr kumimoji="1" lang="ja-JP" altLang="en-US" smtClean="0"/>
              <a:t>4</a:t>
            </a:fld>
            <a:endParaRPr kumimoji="1" lang="ja-JP" altLang="en-US"/>
          </a:p>
        </p:txBody>
      </p:sp>
    </p:spTree>
    <p:extLst>
      <p:ext uri="{BB962C8B-B14F-4D97-AF65-F5344CB8AC3E}">
        <p14:creationId xmlns:p14="http://schemas.microsoft.com/office/powerpoint/2010/main" val="348173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4437EF8-50AD-4FBD-A590-0CAC952F702E}" type="datetimeFigureOut">
              <a:rPr kumimoji="1" lang="ja-JP" altLang="en-US" smtClean="0"/>
              <a:t>2023/6/30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BC3788E-1D4B-47B9-8F7A-6446010FF831}" type="slidenum">
              <a:rPr kumimoji="1" lang="ja-JP" altLang="en-US" smtClean="0"/>
              <a:t>‹#›</a:t>
            </a:fld>
            <a:endParaRPr kumimoji="1" lang="ja-JP" altLang="en-US"/>
          </a:p>
        </p:txBody>
      </p:sp>
    </p:spTree>
    <p:extLst>
      <p:ext uri="{BB962C8B-B14F-4D97-AF65-F5344CB8AC3E}">
        <p14:creationId xmlns:p14="http://schemas.microsoft.com/office/powerpoint/2010/main" val="2317590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4437EF8-50AD-4FBD-A590-0CAC952F702E}" type="datetimeFigureOut">
              <a:rPr kumimoji="1" lang="ja-JP" altLang="en-US" smtClean="0"/>
              <a:t>2023/6/30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BC3788E-1D4B-47B9-8F7A-6446010FF831}" type="slidenum">
              <a:rPr kumimoji="1" lang="ja-JP" altLang="en-US" smtClean="0"/>
              <a:t>‹#›</a:t>
            </a:fld>
            <a:endParaRPr kumimoji="1" lang="ja-JP" altLang="en-US"/>
          </a:p>
        </p:txBody>
      </p:sp>
    </p:spTree>
    <p:extLst>
      <p:ext uri="{BB962C8B-B14F-4D97-AF65-F5344CB8AC3E}">
        <p14:creationId xmlns:p14="http://schemas.microsoft.com/office/powerpoint/2010/main" val="1279360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4437EF8-50AD-4FBD-A590-0CAC952F702E}" type="datetimeFigureOut">
              <a:rPr kumimoji="1" lang="ja-JP" altLang="en-US" smtClean="0"/>
              <a:t>2023/6/30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BC3788E-1D4B-47B9-8F7A-6446010FF831}" type="slidenum">
              <a:rPr kumimoji="1" lang="ja-JP" altLang="en-US" smtClean="0"/>
              <a:t>‹#›</a:t>
            </a:fld>
            <a:endParaRPr kumimoji="1" lang="ja-JP" altLang="en-US"/>
          </a:p>
        </p:txBody>
      </p:sp>
    </p:spTree>
    <p:extLst>
      <p:ext uri="{BB962C8B-B14F-4D97-AF65-F5344CB8AC3E}">
        <p14:creationId xmlns:p14="http://schemas.microsoft.com/office/powerpoint/2010/main" val="389367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4437EF8-50AD-4FBD-A590-0CAC952F702E}" type="datetimeFigureOut">
              <a:rPr kumimoji="1" lang="ja-JP" altLang="en-US" smtClean="0"/>
              <a:t>2023/6/30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BC3788E-1D4B-47B9-8F7A-6446010FF831}" type="slidenum">
              <a:rPr kumimoji="1" lang="ja-JP" altLang="en-US" smtClean="0"/>
              <a:t>‹#›</a:t>
            </a:fld>
            <a:endParaRPr kumimoji="1" lang="ja-JP" altLang="en-US"/>
          </a:p>
        </p:txBody>
      </p:sp>
    </p:spTree>
    <p:extLst>
      <p:ext uri="{BB962C8B-B14F-4D97-AF65-F5344CB8AC3E}">
        <p14:creationId xmlns:p14="http://schemas.microsoft.com/office/powerpoint/2010/main" val="564148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4437EF8-50AD-4FBD-A590-0CAC952F702E}" type="datetimeFigureOut">
              <a:rPr kumimoji="1" lang="ja-JP" altLang="en-US" smtClean="0"/>
              <a:t>2023/6/30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BC3788E-1D4B-47B9-8F7A-6446010FF831}" type="slidenum">
              <a:rPr kumimoji="1" lang="ja-JP" altLang="en-US" smtClean="0"/>
              <a:t>‹#›</a:t>
            </a:fld>
            <a:endParaRPr kumimoji="1" lang="ja-JP" altLang="en-US"/>
          </a:p>
        </p:txBody>
      </p:sp>
    </p:spTree>
    <p:extLst>
      <p:ext uri="{BB962C8B-B14F-4D97-AF65-F5344CB8AC3E}">
        <p14:creationId xmlns:p14="http://schemas.microsoft.com/office/powerpoint/2010/main" val="2983400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4437EF8-50AD-4FBD-A590-0CAC952F702E}" type="datetimeFigureOut">
              <a:rPr kumimoji="1" lang="ja-JP" altLang="en-US" smtClean="0"/>
              <a:t>2023/6/30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BC3788E-1D4B-47B9-8F7A-6446010FF831}" type="slidenum">
              <a:rPr kumimoji="1" lang="ja-JP" altLang="en-US" smtClean="0"/>
              <a:t>‹#›</a:t>
            </a:fld>
            <a:endParaRPr kumimoji="1" lang="ja-JP" altLang="en-US"/>
          </a:p>
        </p:txBody>
      </p:sp>
    </p:spTree>
    <p:extLst>
      <p:ext uri="{BB962C8B-B14F-4D97-AF65-F5344CB8AC3E}">
        <p14:creationId xmlns:p14="http://schemas.microsoft.com/office/powerpoint/2010/main" val="1968419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4437EF8-50AD-4FBD-A590-0CAC952F702E}" type="datetimeFigureOut">
              <a:rPr kumimoji="1" lang="ja-JP" altLang="en-US" smtClean="0"/>
              <a:t>2023/6/30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BC3788E-1D4B-47B9-8F7A-6446010FF831}" type="slidenum">
              <a:rPr kumimoji="1" lang="ja-JP" altLang="en-US" smtClean="0"/>
              <a:t>‹#›</a:t>
            </a:fld>
            <a:endParaRPr kumimoji="1" lang="ja-JP" altLang="en-US"/>
          </a:p>
        </p:txBody>
      </p:sp>
    </p:spTree>
    <p:extLst>
      <p:ext uri="{BB962C8B-B14F-4D97-AF65-F5344CB8AC3E}">
        <p14:creationId xmlns:p14="http://schemas.microsoft.com/office/powerpoint/2010/main" val="1742496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4437EF8-50AD-4FBD-A590-0CAC952F702E}" type="datetimeFigureOut">
              <a:rPr kumimoji="1" lang="ja-JP" altLang="en-US" smtClean="0"/>
              <a:t>2023/6/30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BC3788E-1D4B-47B9-8F7A-6446010FF831}" type="slidenum">
              <a:rPr kumimoji="1" lang="ja-JP" altLang="en-US" smtClean="0"/>
              <a:t>‹#›</a:t>
            </a:fld>
            <a:endParaRPr kumimoji="1" lang="ja-JP" altLang="en-US"/>
          </a:p>
        </p:txBody>
      </p:sp>
    </p:spTree>
    <p:extLst>
      <p:ext uri="{BB962C8B-B14F-4D97-AF65-F5344CB8AC3E}">
        <p14:creationId xmlns:p14="http://schemas.microsoft.com/office/powerpoint/2010/main" val="2043013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4437EF8-50AD-4FBD-A590-0CAC952F702E}" type="datetimeFigureOut">
              <a:rPr kumimoji="1" lang="ja-JP" altLang="en-US" smtClean="0"/>
              <a:t>2023/6/30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BC3788E-1D4B-47B9-8F7A-6446010FF831}" type="slidenum">
              <a:rPr kumimoji="1" lang="ja-JP" altLang="en-US" smtClean="0"/>
              <a:t>‹#›</a:t>
            </a:fld>
            <a:endParaRPr kumimoji="1" lang="ja-JP" altLang="en-US"/>
          </a:p>
        </p:txBody>
      </p:sp>
    </p:spTree>
    <p:extLst>
      <p:ext uri="{BB962C8B-B14F-4D97-AF65-F5344CB8AC3E}">
        <p14:creationId xmlns:p14="http://schemas.microsoft.com/office/powerpoint/2010/main" val="1281333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4437EF8-50AD-4FBD-A590-0CAC952F702E}" type="datetimeFigureOut">
              <a:rPr kumimoji="1" lang="ja-JP" altLang="en-US" smtClean="0"/>
              <a:t>2023/6/30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BC3788E-1D4B-47B9-8F7A-6446010FF831}" type="slidenum">
              <a:rPr kumimoji="1" lang="ja-JP" altLang="en-US" smtClean="0"/>
              <a:t>‹#›</a:t>
            </a:fld>
            <a:endParaRPr kumimoji="1" lang="ja-JP" altLang="en-US"/>
          </a:p>
        </p:txBody>
      </p:sp>
    </p:spTree>
    <p:extLst>
      <p:ext uri="{BB962C8B-B14F-4D97-AF65-F5344CB8AC3E}">
        <p14:creationId xmlns:p14="http://schemas.microsoft.com/office/powerpoint/2010/main" val="1808799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4437EF8-50AD-4FBD-A590-0CAC952F702E}" type="datetimeFigureOut">
              <a:rPr kumimoji="1" lang="ja-JP" altLang="en-US" smtClean="0"/>
              <a:t>2023/6/30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BC3788E-1D4B-47B9-8F7A-6446010FF831}" type="slidenum">
              <a:rPr kumimoji="1" lang="ja-JP" altLang="en-US" smtClean="0"/>
              <a:t>‹#›</a:t>
            </a:fld>
            <a:endParaRPr kumimoji="1" lang="ja-JP" altLang="en-US"/>
          </a:p>
        </p:txBody>
      </p:sp>
    </p:spTree>
    <p:extLst>
      <p:ext uri="{BB962C8B-B14F-4D97-AF65-F5344CB8AC3E}">
        <p14:creationId xmlns:p14="http://schemas.microsoft.com/office/powerpoint/2010/main" val="3010180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437EF8-50AD-4FBD-A590-0CAC952F702E}" type="datetimeFigureOut">
              <a:rPr kumimoji="1" lang="ja-JP" altLang="en-US" smtClean="0"/>
              <a:t>2023/6/30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C3788E-1D4B-47B9-8F7A-6446010FF831}" type="slidenum">
              <a:rPr kumimoji="1" lang="ja-JP" altLang="en-US" smtClean="0"/>
              <a:t>‹#›</a:t>
            </a:fld>
            <a:endParaRPr kumimoji="1" lang="ja-JP" altLang="en-US"/>
          </a:p>
        </p:txBody>
      </p:sp>
    </p:spTree>
    <p:extLst>
      <p:ext uri="{BB962C8B-B14F-4D97-AF65-F5344CB8AC3E}">
        <p14:creationId xmlns:p14="http://schemas.microsoft.com/office/powerpoint/2010/main" val="10501477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Autofit/>
          </a:bodyPr>
          <a:lstStyle/>
          <a:p>
            <a:r>
              <a:rPr kumimoji="1" lang="en-US" altLang="ja-JP" sz="2800" dirty="0" smtClean="0"/>
              <a:t>【</a:t>
            </a:r>
            <a:r>
              <a:rPr kumimoji="1" lang="ja-JP" altLang="en-US" sz="2800" dirty="0" smtClean="0"/>
              <a:t>避難行動要支援者支援事業</a:t>
            </a:r>
            <a:r>
              <a:rPr kumimoji="1" lang="en-US" altLang="ja-JP" sz="2800" dirty="0" smtClean="0"/>
              <a:t>】</a:t>
            </a:r>
            <a:br>
              <a:rPr kumimoji="1" lang="en-US" altLang="ja-JP" sz="2800" dirty="0" smtClean="0"/>
            </a:br>
            <a:r>
              <a:rPr kumimoji="1" lang="ja-JP" altLang="en-US" sz="2800" dirty="0" smtClean="0"/>
              <a:t>台風等予測可能な災害が発生した際の</a:t>
            </a:r>
            <a:r>
              <a:rPr lang="ja-JP" altLang="en-US" sz="2800" dirty="0"/>
              <a:t>フロー</a:t>
            </a:r>
            <a:r>
              <a:rPr kumimoji="1" lang="ja-JP" altLang="en-US" sz="2800" dirty="0" smtClean="0"/>
              <a:t>（例）</a:t>
            </a:r>
            <a:endParaRPr kumimoji="1" lang="ja-JP" altLang="en-US" sz="2800" dirty="0"/>
          </a:p>
        </p:txBody>
      </p:sp>
      <p:sp>
        <p:nvSpPr>
          <p:cNvPr id="3" name="サブタイトル 2"/>
          <p:cNvSpPr>
            <a:spLocks noGrp="1"/>
          </p:cNvSpPr>
          <p:nvPr>
            <p:ph type="subTitle" idx="1"/>
          </p:nvPr>
        </p:nvSpPr>
        <p:spPr/>
        <p:txBody>
          <a:bodyPr>
            <a:normAutofit fontScale="77500" lnSpcReduction="20000"/>
          </a:bodyPr>
          <a:lstStyle/>
          <a:p>
            <a:pPr algn="l"/>
            <a:r>
              <a:rPr kumimoji="1" lang="en-US" altLang="ja-JP" sz="3000" dirty="0" smtClean="0"/>
              <a:t>※</a:t>
            </a:r>
            <a:r>
              <a:rPr kumimoji="1" lang="ja-JP" altLang="en-US" sz="3000" dirty="0" smtClean="0"/>
              <a:t>ここではあくまでも一般的な避難支援の例を示しています。災害の種類や規模等の状況に応じた柔軟な対応をお願いします。</a:t>
            </a:r>
            <a:endParaRPr kumimoji="1" lang="en-US" altLang="ja-JP" sz="3000" dirty="0" smtClean="0"/>
          </a:p>
          <a:p>
            <a:pPr algn="l"/>
            <a:r>
              <a:rPr kumimoji="1" lang="ja-JP" altLang="en-US" sz="3000" dirty="0" smtClean="0"/>
              <a:t>　　　　　　</a:t>
            </a:r>
            <a:endParaRPr kumimoji="1" lang="en-US" altLang="ja-JP" sz="3000" dirty="0" smtClean="0"/>
          </a:p>
          <a:p>
            <a:pPr algn="l"/>
            <a:r>
              <a:rPr kumimoji="1" lang="ja-JP" altLang="en-US" sz="3000" dirty="0" smtClean="0"/>
              <a:t>　　　　　　　　　　令和５年７月　市福祉総務課作成</a:t>
            </a:r>
            <a:endParaRPr kumimoji="1" lang="en-US" altLang="ja-JP" sz="3000" dirty="0" smtClean="0"/>
          </a:p>
          <a:p>
            <a:endParaRPr lang="en-US" altLang="ja-JP" dirty="0"/>
          </a:p>
          <a:p>
            <a:endParaRPr kumimoji="1" lang="en-US" altLang="ja-JP" dirty="0" smtClean="0"/>
          </a:p>
          <a:p>
            <a:endParaRPr lang="en-US" altLang="ja-JP" dirty="0"/>
          </a:p>
          <a:p>
            <a:endParaRPr kumimoji="1" lang="en-US" altLang="ja-JP" dirty="0" smtClean="0"/>
          </a:p>
          <a:p>
            <a:endParaRPr kumimoji="1" lang="ja-JP" altLang="en-US" dirty="0"/>
          </a:p>
        </p:txBody>
      </p:sp>
    </p:spTree>
    <p:extLst>
      <p:ext uri="{BB962C8B-B14F-4D97-AF65-F5344CB8AC3E}">
        <p14:creationId xmlns:p14="http://schemas.microsoft.com/office/powerpoint/2010/main" val="3459319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85451" y="615080"/>
            <a:ext cx="7488832" cy="369332"/>
          </a:xfrm>
          <a:prstGeom prst="rect">
            <a:avLst/>
          </a:prstGeom>
          <a:noFill/>
          <a:ln>
            <a:solidFill>
              <a:schemeClr val="tx1"/>
            </a:solidFill>
          </a:ln>
        </p:spPr>
        <p:txBody>
          <a:bodyPr wrap="square" rtlCol="0">
            <a:spAutoFit/>
          </a:bodyPr>
          <a:lstStyle/>
          <a:p>
            <a:pPr algn="ctr"/>
            <a:r>
              <a:rPr lang="ja-JP" altLang="en-US" dirty="0" smtClean="0"/>
              <a:t>台風、大雨が発生する可能性あり</a:t>
            </a:r>
            <a:endParaRPr kumimoji="1" lang="ja-JP" altLang="en-US" dirty="0"/>
          </a:p>
        </p:txBody>
      </p:sp>
      <p:sp>
        <p:nvSpPr>
          <p:cNvPr id="5" name="テキスト ボックス 4"/>
          <p:cNvSpPr txBox="1"/>
          <p:nvPr/>
        </p:nvSpPr>
        <p:spPr>
          <a:xfrm>
            <a:off x="685451" y="1553988"/>
            <a:ext cx="7488832" cy="369332"/>
          </a:xfrm>
          <a:prstGeom prst="rect">
            <a:avLst/>
          </a:prstGeom>
          <a:noFill/>
          <a:ln>
            <a:solidFill>
              <a:schemeClr val="tx1"/>
            </a:solidFill>
          </a:ln>
        </p:spPr>
        <p:txBody>
          <a:bodyPr wrap="square" rtlCol="0">
            <a:spAutoFit/>
          </a:bodyPr>
          <a:lstStyle/>
          <a:p>
            <a:pPr algn="ctr"/>
            <a:r>
              <a:rPr kumimoji="1" lang="ja-JP" altLang="en-US" dirty="0" smtClean="0"/>
              <a:t>警戒レベル</a:t>
            </a:r>
            <a:r>
              <a:rPr lang="ja-JP" altLang="en-US" dirty="0" smtClean="0"/>
              <a:t>１</a:t>
            </a:r>
            <a:r>
              <a:rPr kumimoji="1" lang="ja-JP" altLang="en-US" dirty="0" smtClean="0"/>
              <a:t>　「</a:t>
            </a:r>
            <a:r>
              <a:rPr lang="ja-JP" altLang="en-US" dirty="0" smtClean="0"/>
              <a:t>早期注意情報</a:t>
            </a:r>
            <a:r>
              <a:rPr kumimoji="1" lang="ja-JP" altLang="en-US" dirty="0" smtClean="0"/>
              <a:t>」が発表（気象情報に留意）</a:t>
            </a:r>
            <a:endParaRPr kumimoji="1" lang="en-US" altLang="ja-JP" dirty="0" smtClean="0"/>
          </a:p>
        </p:txBody>
      </p:sp>
      <p:sp>
        <p:nvSpPr>
          <p:cNvPr id="12" name="下矢印 11"/>
          <p:cNvSpPr/>
          <p:nvPr/>
        </p:nvSpPr>
        <p:spPr>
          <a:xfrm>
            <a:off x="4189371" y="1067476"/>
            <a:ext cx="432049" cy="4034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 name="グループ化 1"/>
          <p:cNvGrpSpPr/>
          <p:nvPr/>
        </p:nvGrpSpPr>
        <p:grpSpPr>
          <a:xfrm>
            <a:off x="685451" y="2482781"/>
            <a:ext cx="7488832" cy="3631764"/>
            <a:chOff x="685451" y="2068111"/>
            <a:chExt cx="7488832" cy="3631764"/>
          </a:xfrm>
        </p:grpSpPr>
        <p:sp>
          <p:nvSpPr>
            <p:cNvPr id="6" name="テキスト ボックス 5"/>
            <p:cNvSpPr txBox="1"/>
            <p:nvPr/>
          </p:nvSpPr>
          <p:spPr>
            <a:xfrm>
              <a:off x="685451" y="2437443"/>
              <a:ext cx="7488832" cy="3262432"/>
            </a:xfrm>
            <a:prstGeom prst="rect">
              <a:avLst/>
            </a:prstGeom>
            <a:noFill/>
            <a:ln>
              <a:solidFill>
                <a:schemeClr val="tx1"/>
              </a:solidFill>
            </a:ln>
          </p:spPr>
          <p:txBody>
            <a:bodyPr wrap="square" rtlCol="0">
              <a:spAutoFit/>
            </a:bodyPr>
            <a:lstStyle/>
            <a:p>
              <a:r>
                <a:rPr lang="en-US" altLang="ja-JP" b="1" dirty="0" smtClean="0"/>
                <a:t>【</a:t>
              </a:r>
              <a:r>
                <a:rPr lang="ja-JP" altLang="en-US" b="1" dirty="0" smtClean="0"/>
                <a:t>地域の支援者がすること</a:t>
              </a:r>
              <a:r>
                <a:rPr lang="en-US" altLang="ja-JP" b="1" dirty="0" smtClean="0"/>
                <a:t>】</a:t>
              </a:r>
            </a:p>
            <a:p>
              <a:r>
                <a:rPr lang="ja-JP" altLang="en-US" sz="1400" dirty="0" smtClean="0">
                  <a:latin typeface="HGｺﾞｼｯｸM" panose="020B0609000000000000" pitchFamily="49" charset="-128"/>
                  <a:ea typeface="HGｺﾞｼｯｸM" panose="020B0609000000000000" pitchFamily="49" charset="-128"/>
                </a:rPr>
                <a:t>①台風の進路や大雨の状況等、情報</a:t>
              </a:r>
              <a:r>
                <a:rPr lang="ja-JP" altLang="en-US" sz="1400" dirty="0">
                  <a:latin typeface="HGｺﾞｼｯｸM" panose="020B0609000000000000" pitchFamily="49" charset="-128"/>
                  <a:ea typeface="HGｺﾞｼｯｸM" panose="020B0609000000000000" pitchFamily="49" charset="-128"/>
                </a:rPr>
                <a:t>の</a:t>
              </a:r>
              <a:r>
                <a:rPr lang="ja-JP" altLang="en-US" sz="1400" dirty="0" smtClean="0">
                  <a:latin typeface="HGｺﾞｼｯｸM" panose="020B0609000000000000" pitchFamily="49" charset="-128"/>
                  <a:ea typeface="HGｺﾞｼｯｸM" panose="020B0609000000000000" pitchFamily="49" charset="-128"/>
                </a:rPr>
                <a:t>収集。</a:t>
              </a:r>
              <a:endParaRPr lang="en-US" altLang="ja-JP" sz="1400" dirty="0" smtClean="0">
                <a:latin typeface="HGｺﾞｼｯｸM" panose="020B0609000000000000" pitchFamily="49" charset="-128"/>
                <a:ea typeface="HGｺﾞｼｯｸM" panose="020B0609000000000000" pitchFamily="49" charset="-128"/>
              </a:endParaRPr>
            </a:p>
            <a:p>
              <a:r>
                <a:rPr lang="ja-JP" altLang="en-US" sz="1400" dirty="0">
                  <a:latin typeface="HGｺﾞｼｯｸM" panose="020B0609000000000000" pitchFamily="49" charset="-128"/>
                  <a:ea typeface="HGｺﾞｼｯｸM" panose="020B0609000000000000" pitchFamily="49" charset="-128"/>
                </a:rPr>
                <a:t>②ハザードマップ等</a:t>
              </a:r>
              <a:r>
                <a:rPr lang="ja-JP" altLang="en-US" sz="1400" dirty="0" smtClean="0">
                  <a:latin typeface="HGｺﾞｼｯｸM" panose="020B0609000000000000" pitchFamily="49" charset="-128"/>
                  <a:ea typeface="HGｺﾞｼｯｸM" panose="020B0609000000000000" pitchFamily="49" charset="-128"/>
                </a:rPr>
                <a:t>で危険性</a:t>
              </a:r>
              <a:r>
                <a:rPr lang="ja-JP" altLang="en-US" sz="1400" dirty="0">
                  <a:latin typeface="HGｺﾞｼｯｸM" panose="020B0609000000000000" pitchFamily="49" charset="-128"/>
                  <a:ea typeface="HGｺﾞｼｯｸM" panose="020B0609000000000000" pitchFamily="49" charset="-128"/>
                </a:rPr>
                <a:t>のある区域や避難</a:t>
              </a:r>
              <a:r>
                <a:rPr lang="ja-JP" altLang="en-US" sz="1400" dirty="0" smtClean="0">
                  <a:latin typeface="HGｺﾞｼｯｸM" panose="020B0609000000000000" pitchFamily="49" charset="-128"/>
                  <a:ea typeface="HGｺﾞｼｯｸM" panose="020B0609000000000000" pitchFamily="49" charset="-128"/>
                </a:rPr>
                <a:t>場所を再確認。</a:t>
              </a:r>
              <a:endParaRPr lang="en-US" altLang="ja-JP" sz="1400" dirty="0" smtClean="0">
                <a:latin typeface="HGｺﾞｼｯｸM" panose="020B0609000000000000" pitchFamily="49" charset="-128"/>
                <a:ea typeface="HGｺﾞｼｯｸM" panose="020B0609000000000000" pitchFamily="49" charset="-128"/>
              </a:endParaRPr>
            </a:p>
            <a:p>
              <a:r>
                <a:rPr lang="ja-JP" altLang="en-US" sz="1400" dirty="0" smtClean="0">
                  <a:latin typeface="HGｺﾞｼｯｸM" panose="020B0609000000000000" pitchFamily="49" charset="-128"/>
                  <a:ea typeface="HGｺﾞｼｯｸM" panose="020B0609000000000000" pitchFamily="49" charset="-128"/>
                </a:rPr>
                <a:t>③同意</a:t>
              </a:r>
              <a:r>
                <a:rPr lang="ja-JP" altLang="en-US" sz="1400" dirty="0">
                  <a:latin typeface="HGｺﾞｼｯｸM" panose="020B0609000000000000" pitchFamily="49" charset="-128"/>
                  <a:ea typeface="HGｺﾞｼｯｸM" panose="020B0609000000000000" pitchFamily="49" charset="-128"/>
                </a:rPr>
                <a:t>台帳</a:t>
              </a:r>
              <a:r>
                <a:rPr lang="ja-JP" altLang="en-US" sz="1400" dirty="0" smtClean="0">
                  <a:latin typeface="HGｺﾞｼｯｸM" panose="020B0609000000000000" pitchFamily="49" charset="-128"/>
                  <a:ea typeface="HGｺﾞｼｯｸM" panose="020B0609000000000000" pitchFamily="49" charset="-128"/>
                </a:rPr>
                <a:t>に記載されて</a:t>
              </a:r>
              <a:r>
                <a:rPr lang="ja-JP" altLang="en-US" sz="1400" dirty="0">
                  <a:latin typeface="HGｺﾞｼｯｸM" panose="020B0609000000000000" pitchFamily="49" charset="-128"/>
                  <a:ea typeface="HGｺﾞｼｯｸM" panose="020B0609000000000000" pitchFamily="49" charset="-128"/>
                </a:rPr>
                <a:t>いる</a:t>
              </a:r>
              <a:r>
                <a:rPr lang="ja-JP" altLang="en-US" sz="1400" dirty="0" smtClean="0">
                  <a:latin typeface="HGｺﾞｼｯｸM" panose="020B0609000000000000" pitchFamily="49" charset="-128"/>
                  <a:ea typeface="HGｺﾞｼｯｸM" panose="020B0609000000000000" pitchFamily="49" charset="-128"/>
                </a:rPr>
                <a:t>要支援者</a:t>
              </a:r>
              <a:r>
                <a:rPr lang="ja-JP" altLang="en-US" sz="1400" dirty="0">
                  <a:latin typeface="HGｺﾞｼｯｸM" panose="020B0609000000000000" pitchFamily="49" charset="-128"/>
                  <a:ea typeface="HGｺﾞｼｯｸM" panose="020B0609000000000000" pitchFamily="49" charset="-128"/>
                </a:rPr>
                <a:t>の内容を</a:t>
              </a:r>
              <a:r>
                <a:rPr lang="ja-JP" altLang="en-US" sz="1400" dirty="0" smtClean="0">
                  <a:latin typeface="HGｺﾞｼｯｸM" panose="020B0609000000000000" pitchFamily="49" charset="-128"/>
                  <a:ea typeface="HGｺﾞｼｯｸM" panose="020B0609000000000000" pitchFamily="49" charset="-128"/>
                </a:rPr>
                <a:t>再確認。</a:t>
              </a:r>
              <a:endParaRPr lang="en-US" altLang="ja-JP" sz="1400" dirty="0">
                <a:latin typeface="HGｺﾞｼｯｸM" panose="020B0609000000000000" pitchFamily="49" charset="-128"/>
                <a:ea typeface="HGｺﾞｼｯｸM" panose="020B0609000000000000" pitchFamily="49" charset="-128"/>
              </a:endParaRPr>
            </a:p>
            <a:p>
              <a:r>
                <a:rPr kumimoji="1" lang="ja-JP" altLang="en-US" sz="1400" dirty="0" smtClean="0">
                  <a:latin typeface="HGｺﾞｼｯｸM" panose="020B0609000000000000" pitchFamily="49" charset="-128"/>
                  <a:ea typeface="HGｺﾞｼｯｸM" panose="020B0609000000000000" pitchFamily="49" charset="-128"/>
                </a:rPr>
                <a:t>④情報収集が困難な要支援者へ情報提供。</a:t>
              </a:r>
              <a:endParaRPr kumimoji="1" lang="en-US" altLang="ja-JP" sz="1400" dirty="0" smtClean="0">
                <a:latin typeface="HGｺﾞｼｯｸM" panose="020B0609000000000000" pitchFamily="49" charset="-128"/>
                <a:ea typeface="HGｺﾞｼｯｸM" panose="020B0609000000000000" pitchFamily="49" charset="-128"/>
              </a:endParaRPr>
            </a:p>
            <a:p>
              <a:r>
                <a:rPr kumimoji="1" lang="ja-JP" altLang="en-US" sz="1400" dirty="0" smtClean="0">
                  <a:latin typeface="HGｺﾞｼｯｸM" panose="020B0609000000000000" pitchFamily="49" charset="-128"/>
                  <a:ea typeface="HGｺﾞｼｯｸM" panose="020B0609000000000000" pitchFamily="49" charset="-128"/>
                </a:rPr>
                <a:t>（例、「大きい台風が近づいています。避難の準備を整えてください」等）</a:t>
              </a:r>
              <a:endParaRPr kumimoji="1" lang="en-US" altLang="ja-JP" sz="1400" dirty="0" smtClean="0">
                <a:latin typeface="HGｺﾞｼｯｸM" panose="020B0609000000000000" pitchFamily="49" charset="-128"/>
                <a:ea typeface="HGｺﾞｼｯｸM" panose="020B0609000000000000" pitchFamily="49" charset="-128"/>
              </a:endParaRPr>
            </a:p>
            <a:p>
              <a:endParaRPr lang="en-US" altLang="ja-JP" sz="1600" dirty="0" smtClean="0"/>
            </a:p>
            <a:p>
              <a:r>
                <a:rPr lang="en-US" altLang="ja-JP" b="1" dirty="0" smtClean="0"/>
                <a:t>【</a:t>
              </a:r>
              <a:r>
                <a:rPr lang="ja-JP" altLang="en-US" b="1" dirty="0"/>
                <a:t>要支援者がすること</a:t>
              </a:r>
              <a:r>
                <a:rPr lang="en-US" altLang="ja-JP" b="1" dirty="0"/>
                <a:t>】</a:t>
              </a:r>
            </a:p>
            <a:p>
              <a:r>
                <a:rPr lang="ja-JP" altLang="en-US" sz="1600" u="sng" dirty="0"/>
                <a:t>自分や家族ができること（自助）を再確認</a:t>
              </a:r>
              <a:endParaRPr lang="en-US" altLang="ja-JP" sz="1600" u="sng" dirty="0"/>
            </a:p>
            <a:p>
              <a:r>
                <a:rPr lang="ja-JP" altLang="en-US" sz="1400" dirty="0">
                  <a:latin typeface="HGｺﾞｼｯｸM" panose="020B0609000000000000" pitchFamily="49" charset="-128"/>
                  <a:ea typeface="HGｺﾞｼｯｸM" panose="020B0609000000000000" pitchFamily="49" charset="-128"/>
                </a:rPr>
                <a:t>①台風の進路や大雨の状況等、情報の収集。</a:t>
              </a:r>
              <a:endParaRPr lang="en-US" altLang="ja-JP" sz="1400" dirty="0">
                <a:latin typeface="HGｺﾞｼｯｸM" panose="020B0609000000000000" pitchFamily="49" charset="-128"/>
                <a:ea typeface="HGｺﾞｼｯｸM" panose="020B0609000000000000" pitchFamily="49" charset="-128"/>
              </a:endParaRPr>
            </a:p>
            <a:p>
              <a:r>
                <a:rPr lang="ja-JP" altLang="en-US" sz="1400" dirty="0">
                  <a:latin typeface="HGｺﾞｼｯｸM" panose="020B0609000000000000" pitchFamily="49" charset="-128"/>
                  <a:ea typeface="HGｺﾞｼｯｸM" panose="020B0609000000000000" pitchFamily="49" charset="-128"/>
                </a:rPr>
                <a:t>②身の回り品・食料・常備品等を再確認し、避難する際の事前準備。</a:t>
              </a:r>
              <a:endParaRPr lang="en-US" altLang="ja-JP" sz="1400" dirty="0">
                <a:latin typeface="HGｺﾞｼｯｸM" panose="020B0609000000000000" pitchFamily="49" charset="-128"/>
                <a:ea typeface="HGｺﾞｼｯｸM" panose="020B0609000000000000" pitchFamily="49" charset="-128"/>
              </a:endParaRPr>
            </a:p>
            <a:p>
              <a:r>
                <a:rPr lang="ja-JP" altLang="en-US" sz="1400" dirty="0">
                  <a:latin typeface="HGｺﾞｼｯｸM" panose="020B0609000000000000" pitchFamily="49" charset="-128"/>
                  <a:ea typeface="HGｺﾞｼｯｸM" panose="020B0609000000000000" pitchFamily="49" charset="-128"/>
                </a:rPr>
                <a:t>③災害情報を入手する手段の再確認。</a:t>
              </a:r>
              <a:endParaRPr lang="en-US" altLang="ja-JP" sz="1400" dirty="0">
                <a:latin typeface="HGｺﾞｼｯｸM" panose="020B0609000000000000" pitchFamily="49" charset="-128"/>
                <a:ea typeface="HGｺﾞｼｯｸM" panose="020B0609000000000000" pitchFamily="49" charset="-128"/>
              </a:endParaRPr>
            </a:p>
            <a:p>
              <a:r>
                <a:rPr lang="ja-JP" altLang="en-US" sz="1400" dirty="0">
                  <a:latin typeface="HGｺﾞｼｯｸM" panose="020B0609000000000000" pitchFamily="49" charset="-128"/>
                  <a:ea typeface="HGｺﾞｼｯｸM" panose="020B0609000000000000" pitchFamily="49" charset="-128"/>
                </a:rPr>
                <a:t>④家族や支援者等、必要な方との連絡方法の再確認。</a:t>
              </a:r>
              <a:endParaRPr lang="en-US" altLang="ja-JP" sz="1400" dirty="0">
                <a:latin typeface="HGｺﾞｼｯｸM" panose="020B0609000000000000" pitchFamily="49" charset="-128"/>
                <a:ea typeface="HGｺﾞｼｯｸM" panose="020B0609000000000000" pitchFamily="49" charset="-128"/>
              </a:endParaRPr>
            </a:p>
            <a:p>
              <a:r>
                <a:rPr lang="ja-JP" altLang="en-US" sz="1400" dirty="0">
                  <a:latin typeface="HGｺﾞｼｯｸM" panose="020B0609000000000000" pitchFamily="49" charset="-128"/>
                  <a:ea typeface="HGｺﾞｼｯｸM" panose="020B0609000000000000" pitchFamily="49" charset="-128"/>
                </a:rPr>
                <a:t>⑤ハザードマップ等で危険性のある区域、避難先や避難経路の再確認</a:t>
              </a:r>
              <a:r>
                <a:rPr lang="ja-JP" altLang="en-US" sz="1400" dirty="0" smtClean="0">
                  <a:latin typeface="HGｺﾞｼｯｸM" panose="020B0609000000000000" pitchFamily="49" charset="-128"/>
                  <a:ea typeface="HGｺﾞｼｯｸM" panose="020B0609000000000000" pitchFamily="49" charset="-128"/>
                </a:rPr>
                <a:t>。</a:t>
              </a:r>
              <a:endParaRPr kumimoji="1" lang="en-US" altLang="ja-JP" sz="1400" dirty="0" smtClean="0">
                <a:latin typeface="HGｺﾞｼｯｸM" panose="020B0609000000000000" pitchFamily="49" charset="-128"/>
                <a:ea typeface="HGｺﾞｼｯｸM" panose="020B0609000000000000" pitchFamily="49" charset="-128"/>
              </a:endParaRPr>
            </a:p>
          </p:txBody>
        </p:sp>
        <p:sp>
          <p:nvSpPr>
            <p:cNvPr id="7" name="テキスト ボックス 6"/>
            <p:cNvSpPr txBox="1"/>
            <p:nvPr/>
          </p:nvSpPr>
          <p:spPr>
            <a:xfrm>
              <a:off x="690920" y="2068111"/>
              <a:ext cx="7483363" cy="369332"/>
            </a:xfrm>
            <a:prstGeom prst="rect">
              <a:avLst/>
            </a:prstGeom>
            <a:noFill/>
            <a:ln>
              <a:solidFill>
                <a:schemeClr val="tx1"/>
              </a:solidFill>
            </a:ln>
          </p:spPr>
          <p:txBody>
            <a:bodyPr wrap="square" rtlCol="0">
              <a:spAutoFit/>
            </a:bodyPr>
            <a:lstStyle/>
            <a:p>
              <a:pPr algn="ctr"/>
              <a:r>
                <a:rPr kumimoji="1" lang="ja-JP" altLang="en-US" dirty="0" smtClean="0"/>
                <a:t>警戒レベル</a:t>
              </a:r>
              <a:r>
                <a:rPr lang="ja-JP" altLang="en-US" dirty="0"/>
                <a:t>２</a:t>
              </a:r>
              <a:r>
                <a:rPr kumimoji="1" lang="ja-JP" altLang="en-US" dirty="0" smtClean="0"/>
                <a:t>　「大雨・洪水・高潮注意報」が発表</a:t>
              </a:r>
              <a:endParaRPr kumimoji="1" lang="en-US" altLang="ja-JP" dirty="0" smtClean="0"/>
            </a:p>
          </p:txBody>
        </p:sp>
      </p:grpSp>
      <p:sp>
        <p:nvSpPr>
          <p:cNvPr id="8" name="下矢印 7"/>
          <p:cNvSpPr/>
          <p:nvPr/>
        </p:nvSpPr>
        <p:spPr>
          <a:xfrm>
            <a:off x="4189371" y="2006384"/>
            <a:ext cx="432049" cy="4034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685451" y="152534"/>
            <a:ext cx="7488832" cy="369332"/>
          </a:xfrm>
          <a:prstGeom prst="rect">
            <a:avLst/>
          </a:prstGeom>
          <a:noFill/>
          <a:ln>
            <a:noFill/>
          </a:ln>
        </p:spPr>
        <p:txBody>
          <a:bodyPr wrap="square" rtlCol="0">
            <a:spAutoFit/>
          </a:bodyPr>
          <a:lstStyle/>
          <a:p>
            <a:pPr algn="ctr"/>
            <a:r>
              <a:rPr kumimoji="1" lang="ja-JP" altLang="en-US" u="heavy" dirty="0" smtClean="0"/>
              <a:t>普段から避難所・避難経路の確認、必要な食料等の備蓄を心がける</a:t>
            </a:r>
            <a:endParaRPr kumimoji="1" lang="ja-JP" altLang="en-US" u="heavy" dirty="0"/>
          </a:p>
        </p:txBody>
      </p:sp>
      <p:cxnSp>
        <p:nvCxnSpPr>
          <p:cNvPr id="11" name="直線コネクタ 10"/>
          <p:cNvCxnSpPr/>
          <p:nvPr/>
        </p:nvCxnSpPr>
        <p:spPr>
          <a:xfrm>
            <a:off x="685451" y="4365104"/>
            <a:ext cx="74888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55417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84257" y="894946"/>
            <a:ext cx="7488832" cy="369332"/>
          </a:xfrm>
          <a:prstGeom prst="rect">
            <a:avLst/>
          </a:prstGeom>
          <a:noFill/>
          <a:ln>
            <a:solidFill>
              <a:schemeClr val="tx1"/>
            </a:solidFill>
          </a:ln>
        </p:spPr>
        <p:txBody>
          <a:bodyPr wrap="square" rtlCol="0">
            <a:spAutoFit/>
          </a:bodyPr>
          <a:lstStyle/>
          <a:p>
            <a:pPr algn="ctr"/>
            <a:r>
              <a:rPr kumimoji="1" lang="ja-JP" altLang="en-US" dirty="0" smtClean="0"/>
              <a:t>警戒レベル３　「高齢者等避難」が発令</a:t>
            </a:r>
            <a:endParaRPr kumimoji="1" lang="ja-JP" altLang="en-US" dirty="0"/>
          </a:p>
        </p:txBody>
      </p:sp>
      <p:sp>
        <p:nvSpPr>
          <p:cNvPr id="5" name="テキスト ボックス 4"/>
          <p:cNvSpPr txBox="1"/>
          <p:nvPr/>
        </p:nvSpPr>
        <p:spPr>
          <a:xfrm>
            <a:off x="684257" y="1264278"/>
            <a:ext cx="7488832" cy="4339650"/>
          </a:xfrm>
          <a:prstGeom prst="rect">
            <a:avLst/>
          </a:prstGeom>
          <a:noFill/>
          <a:ln>
            <a:solidFill>
              <a:schemeClr val="tx1"/>
            </a:solidFill>
          </a:ln>
        </p:spPr>
        <p:txBody>
          <a:bodyPr wrap="square" rtlCol="0">
            <a:spAutoFit/>
          </a:bodyPr>
          <a:lstStyle/>
          <a:p>
            <a:r>
              <a:rPr lang="en-US" altLang="ja-JP" b="1" dirty="0"/>
              <a:t>【</a:t>
            </a:r>
            <a:r>
              <a:rPr lang="ja-JP" altLang="en-US" b="1" dirty="0"/>
              <a:t>地域の支援者がすること</a:t>
            </a:r>
            <a:r>
              <a:rPr lang="en-US" altLang="ja-JP" b="1" dirty="0" smtClean="0"/>
              <a:t>】</a:t>
            </a:r>
          </a:p>
          <a:p>
            <a:r>
              <a:rPr lang="ja-JP" altLang="en-US" dirty="0" smtClean="0"/>
              <a:t>・最新の避難所開設状況を確認。</a:t>
            </a:r>
            <a:endParaRPr lang="en-US" altLang="ja-JP" dirty="0" smtClean="0"/>
          </a:p>
          <a:p>
            <a:r>
              <a:rPr lang="ja-JP" altLang="en-US" dirty="0" smtClean="0"/>
              <a:t>・</a:t>
            </a:r>
            <a:r>
              <a:rPr lang="ja-JP" altLang="en-US" u="sng" dirty="0" smtClean="0"/>
              <a:t>自身や家族の安全を確保した上で、可能な範囲で避難支援を実施。</a:t>
            </a:r>
            <a:endParaRPr lang="en-US" altLang="ja-JP" u="sng" dirty="0" smtClean="0"/>
          </a:p>
          <a:p>
            <a:r>
              <a:rPr lang="ja-JP" altLang="en-US" sz="1400" dirty="0" smtClean="0">
                <a:latin typeface="HGｺﾞｼｯｸM" panose="020B0609000000000000" pitchFamily="49" charset="-128"/>
                <a:ea typeface="HGｺﾞｼｯｸM" panose="020B0609000000000000" pitchFamily="49" charset="-128"/>
              </a:rPr>
              <a:t>①地域</a:t>
            </a:r>
            <a:r>
              <a:rPr lang="ja-JP" altLang="en-US" sz="1400" dirty="0">
                <a:latin typeface="HGｺﾞｼｯｸM" panose="020B0609000000000000" pitchFamily="49" charset="-128"/>
                <a:ea typeface="HGｺﾞｼｯｸM" panose="020B0609000000000000" pitchFamily="49" charset="-128"/>
              </a:rPr>
              <a:t>の支援者は</a:t>
            </a:r>
            <a:r>
              <a:rPr lang="ja-JP" altLang="en-US" sz="1400" dirty="0" smtClean="0">
                <a:latin typeface="HGｺﾞｼｯｸM" panose="020B0609000000000000" pitchFamily="49" charset="-128"/>
                <a:ea typeface="HGｺﾞｼｯｸM" panose="020B0609000000000000" pitchFamily="49" charset="-128"/>
              </a:rPr>
              <a:t>、同意台帳に</a:t>
            </a:r>
            <a:r>
              <a:rPr lang="ja-JP" altLang="en-US" sz="1400" dirty="0">
                <a:latin typeface="HGｺﾞｼｯｸM" panose="020B0609000000000000" pitchFamily="49" charset="-128"/>
                <a:ea typeface="HGｺﾞｼｯｸM" panose="020B0609000000000000" pitchFamily="49" charset="-128"/>
              </a:rPr>
              <a:t>記載</a:t>
            </a:r>
            <a:r>
              <a:rPr lang="ja-JP" altLang="en-US" sz="1400" dirty="0" smtClean="0">
                <a:latin typeface="HGｺﾞｼｯｸM" panose="020B0609000000000000" pitchFamily="49" charset="-128"/>
                <a:ea typeface="HGｺﾞｼｯｸM" panose="020B0609000000000000" pitchFamily="49" charset="-128"/>
              </a:rPr>
              <a:t>されて</a:t>
            </a:r>
            <a:r>
              <a:rPr lang="ja-JP" altLang="en-US" sz="1400" dirty="0">
                <a:latin typeface="HGｺﾞｼｯｸM" panose="020B0609000000000000" pitchFamily="49" charset="-128"/>
                <a:ea typeface="HGｺﾞｼｯｸM" panose="020B0609000000000000" pitchFamily="49" charset="-128"/>
              </a:rPr>
              <a:t>いる要支援者へ</a:t>
            </a:r>
            <a:r>
              <a:rPr lang="ja-JP" altLang="en-US" sz="1400" dirty="0" smtClean="0">
                <a:latin typeface="HGｺﾞｼｯｸM" panose="020B0609000000000000" pitchFamily="49" charset="-128"/>
                <a:ea typeface="HGｺﾞｼｯｸM" panose="020B0609000000000000" pitchFamily="49" charset="-128"/>
              </a:rPr>
              <a:t>連絡。</a:t>
            </a:r>
            <a:endParaRPr lang="en-US" altLang="ja-JP" sz="1400" dirty="0">
              <a:latin typeface="HGｺﾞｼｯｸM" panose="020B0609000000000000" pitchFamily="49" charset="-128"/>
              <a:ea typeface="HGｺﾞｼｯｸM" panose="020B0609000000000000" pitchFamily="49" charset="-128"/>
            </a:endParaRPr>
          </a:p>
          <a:p>
            <a:r>
              <a:rPr lang="ja-JP" altLang="en-US" sz="1400" dirty="0" smtClean="0">
                <a:latin typeface="HGｺﾞｼｯｸM" panose="020B0609000000000000" pitchFamily="49" charset="-128"/>
                <a:ea typeface="HGｺﾞｼｯｸM" panose="020B0609000000000000" pitchFamily="49" charset="-128"/>
              </a:rPr>
              <a:t>　⑴台風・大雨が接近し危険が高まっていること</a:t>
            </a:r>
            <a:r>
              <a:rPr lang="ja-JP" altLang="en-US" sz="1400" dirty="0">
                <a:latin typeface="HGｺﾞｼｯｸM" panose="020B0609000000000000" pitchFamily="49" charset="-128"/>
                <a:ea typeface="HGｺﾞｼｯｸM" panose="020B0609000000000000" pitchFamily="49" charset="-128"/>
              </a:rPr>
              <a:t>を伝える。</a:t>
            </a:r>
            <a:endParaRPr lang="en-US" altLang="ja-JP" sz="1400" dirty="0">
              <a:latin typeface="HGｺﾞｼｯｸM" panose="020B0609000000000000" pitchFamily="49" charset="-128"/>
              <a:ea typeface="HGｺﾞｼｯｸM" panose="020B0609000000000000" pitchFamily="49" charset="-128"/>
            </a:endParaRPr>
          </a:p>
          <a:p>
            <a:r>
              <a:rPr lang="ja-JP" altLang="en-US" sz="1400" dirty="0" smtClean="0">
                <a:latin typeface="HGｺﾞｼｯｸM" panose="020B0609000000000000" pitchFamily="49" charset="-128"/>
                <a:ea typeface="HGｺﾞｼｯｸM" panose="020B0609000000000000" pitchFamily="49" charset="-128"/>
              </a:rPr>
              <a:t>　伝達</a:t>
            </a:r>
            <a:r>
              <a:rPr lang="ja-JP" altLang="en-US" sz="1400" dirty="0">
                <a:latin typeface="HGｺﾞｼｯｸM" panose="020B0609000000000000" pitchFamily="49" charset="-128"/>
                <a:ea typeface="HGｺﾞｼｯｸM" panose="020B0609000000000000" pitchFamily="49" charset="-128"/>
              </a:rPr>
              <a:t>手段は、</a:t>
            </a:r>
            <a:r>
              <a:rPr lang="ja-JP" altLang="en-US" sz="1400" dirty="0" smtClean="0">
                <a:latin typeface="HGｺﾞｼｯｸM" panose="020B0609000000000000" pitchFamily="49" charset="-128"/>
                <a:ea typeface="HGｺﾞｼｯｸM" panose="020B0609000000000000" pitchFamily="49" charset="-128"/>
              </a:rPr>
              <a:t>訪問</a:t>
            </a:r>
            <a:r>
              <a:rPr lang="ja-JP" altLang="en-US" sz="1400" dirty="0">
                <a:latin typeface="HGｺﾞｼｯｸM" panose="020B0609000000000000" pitchFamily="49" charset="-128"/>
                <a:ea typeface="HGｺﾞｼｯｸM" panose="020B0609000000000000" pitchFamily="49" charset="-128"/>
              </a:rPr>
              <a:t>・</a:t>
            </a:r>
            <a:r>
              <a:rPr lang="ja-JP" altLang="en-US" sz="1400" dirty="0" smtClean="0">
                <a:latin typeface="HGｺﾞｼｯｸM" panose="020B0609000000000000" pitchFamily="49" charset="-128"/>
                <a:ea typeface="HGｺﾞｼｯｸM" panose="020B0609000000000000" pitchFamily="49" charset="-128"/>
              </a:rPr>
              <a:t>電話</a:t>
            </a:r>
            <a:r>
              <a:rPr lang="ja-JP" altLang="en-US" sz="1400" dirty="0">
                <a:latin typeface="HGｺﾞｼｯｸM" panose="020B0609000000000000" pitchFamily="49" charset="-128"/>
                <a:ea typeface="HGｺﾞｼｯｸM" panose="020B0609000000000000" pitchFamily="49" charset="-128"/>
              </a:rPr>
              <a:t>・</a:t>
            </a:r>
            <a:r>
              <a:rPr lang="ja-JP" altLang="en-US" sz="1400" dirty="0" smtClean="0">
                <a:latin typeface="HGｺﾞｼｯｸM" panose="020B0609000000000000" pitchFamily="49" charset="-128"/>
                <a:ea typeface="HGｺﾞｼｯｸM" panose="020B0609000000000000" pitchFamily="49" charset="-128"/>
              </a:rPr>
              <a:t>ＦＡＸ</a:t>
            </a:r>
            <a:r>
              <a:rPr lang="ja-JP" altLang="en-US" sz="1400" dirty="0">
                <a:latin typeface="HGｺﾞｼｯｸM" panose="020B0609000000000000" pitchFamily="49" charset="-128"/>
                <a:ea typeface="HGｺﾞｼｯｸM" panose="020B0609000000000000" pitchFamily="49" charset="-128"/>
              </a:rPr>
              <a:t>等、要支援者の特性に応じた手段で実施。</a:t>
            </a:r>
            <a:endParaRPr lang="en-US" altLang="ja-JP" sz="1400" dirty="0">
              <a:latin typeface="HGｺﾞｼｯｸM" panose="020B0609000000000000" pitchFamily="49" charset="-128"/>
              <a:ea typeface="HGｺﾞｼｯｸM" panose="020B0609000000000000" pitchFamily="49" charset="-128"/>
            </a:endParaRPr>
          </a:p>
          <a:p>
            <a:r>
              <a:rPr lang="ja-JP" altLang="en-US" sz="1400" dirty="0" smtClean="0">
                <a:latin typeface="HGｺﾞｼｯｸM" panose="020B0609000000000000" pitchFamily="49" charset="-128"/>
                <a:ea typeface="HGｺﾞｼｯｸM" panose="020B0609000000000000" pitchFamily="49" charset="-128"/>
              </a:rPr>
              <a:t>　⑵要支援者</a:t>
            </a:r>
            <a:r>
              <a:rPr lang="ja-JP" altLang="en-US" sz="1400" dirty="0">
                <a:latin typeface="HGｺﾞｼｯｸM" panose="020B0609000000000000" pitchFamily="49" charset="-128"/>
                <a:ea typeface="HGｺﾞｼｯｸM" panose="020B0609000000000000" pitchFamily="49" charset="-128"/>
              </a:rPr>
              <a:t>へ情報伝達の際、安否確認を実施。</a:t>
            </a:r>
            <a:endParaRPr lang="en-US" altLang="ja-JP" sz="1400" dirty="0">
              <a:latin typeface="HGｺﾞｼｯｸM" panose="020B0609000000000000" pitchFamily="49" charset="-128"/>
              <a:ea typeface="HGｺﾞｼｯｸM" panose="020B0609000000000000" pitchFamily="49" charset="-128"/>
            </a:endParaRPr>
          </a:p>
          <a:p>
            <a:r>
              <a:rPr lang="ja-JP" altLang="en-US" sz="1400" dirty="0" smtClean="0">
                <a:latin typeface="HGｺﾞｼｯｸM" panose="020B0609000000000000" pitchFamily="49" charset="-128"/>
                <a:ea typeface="HGｺﾞｼｯｸM" panose="020B0609000000000000" pitchFamily="49" charset="-128"/>
              </a:rPr>
              <a:t>　要支援者</a:t>
            </a:r>
            <a:r>
              <a:rPr lang="ja-JP" altLang="en-US" sz="1400" dirty="0">
                <a:latin typeface="HGｺﾞｼｯｸM" panose="020B0609000000000000" pitchFamily="49" charset="-128"/>
                <a:ea typeface="HGｺﾞｼｯｸM" panose="020B0609000000000000" pitchFamily="49" charset="-128"/>
              </a:rPr>
              <a:t>自身や居住家屋の被害状況等を確認。</a:t>
            </a:r>
            <a:endParaRPr lang="en-US" altLang="ja-JP" sz="1400" dirty="0">
              <a:latin typeface="HGｺﾞｼｯｸM" panose="020B0609000000000000" pitchFamily="49" charset="-128"/>
              <a:ea typeface="HGｺﾞｼｯｸM" panose="020B0609000000000000" pitchFamily="49" charset="-128"/>
            </a:endParaRPr>
          </a:p>
          <a:p>
            <a:r>
              <a:rPr lang="ja-JP" altLang="en-US" sz="1400" dirty="0" smtClean="0">
                <a:latin typeface="HGｺﾞｼｯｸM" panose="020B0609000000000000" pitchFamily="49" charset="-128"/>
                <a:ea typeface="HGｺﾞｼｯｸM" panose="020B0609000000000000" pitchFamily="49" charset="-128"/>
              </a:rPr>
              <a:t>　自宅</a:t>
            </a:r>
            <a:r>
              <a:rPr lang="ja-JP" altLang="en-US" sz="1400" dirty="0">
                <a:latin typeface="HGｺﾞｼｯｸM" panose="020B0609000000000000" pitchFamily="49" charset="-128"/>
                <a:ea typeface="HGｺﾞｼｯｸM" panose="020B0609000000000000" pitchFamily="49" charset="-128"/>
              </a:rPr>
              <a:t>で避難するか、</a:t>
            </a:r>
            <a:r>
              <a:rPr lang="ja-JP" altLang="en-US" sz="1400" dirty="0" smtClean="0">
                <a:latin typeface="HGｺﾞｼｯｸM" panose="020B0609000000000000" pitchFamily="49" charset="-128"/>
                <a:ea typeface="HGｺﾞｼｯｸM" panose="020B0609000000000000" pitchFamily="49" charset="-128"/>
              </a:rPr>
              <a:t>避難所等へ</a:t>
            </a:r>
            <a:r>
              <a:rPr lang="ja-JP" altLang="en-US" sz="1400" dirty="0">
                <a:latin typeface="HGｺﾞｼｯｸM" panose="020B0609000000000000" pitchFamily="49" charset="-128"/>
                <a:ea typeface="HGｺﾞｼｯｸM" panose="020B0609000000000000" pitchFamily="49" charset="-128"/>
              </a:rPr>
              <a:t>避難</a:t>
            </a:r>
            <a:r>
              <a:rPr lang="ja-JP" altLang="en-US" sz="1400" dirty="0" smtClean="0">
                <a:latin typeface="HGｺﾞｼｯｸM" panose="020B0609000000000000" pitchFamily="49" charset="-128"/>
                <a:ea typeface="HGｺﾞｼｯｸM" panose="020B0609000000000000" pitchFamily="49" charset="-128"/>
              </a:rPr>
              <a:t>するか、避難支援が必要か意思確認。</a:t>
            </a:r>
            <a:endParaRPr lang="en-US" altLang="ja-JP" sz="1400" dirty="0">
              <a:latin typeface="HGｺﾞｼｯｸM" panose="020B0609000000000000" pitchFamily="49" charset="-128"/>
              <a:ea typeface="HGｺﾞｼｯｸM" panose="020B0609000000000000" pitchFamily="49" charset="-128"/>
            </a:endParaRPr>
          </a:p>
          <a:p>
            <a:r>
              <a:rPr lang="ja-JP" altLang="en-US" sz="1400" dirty="0" smtClean="0">
                <a:latin typeface="HGｺﾞｼｯｸM" panose="020B0609000000000000" pitchFamily="49" charset="-128"/>
                <a:ea typeface="HGｺﾞｼｯｸM" panose="020B0609000000000000" pitchFamily="49" charset="-128"/>
              </a:rPr>
              <a:t>　</a:t>
            </a:r>
            <a:r>
              <a:rPr lang="en-US" altLang="ja-JP" sz="1400" dirty="0" smtClean="0">
                <a:latin typeface="HGｺﾞｼｯｸM" panose="020B0609000000000000" pitchFamily="49" charset="-128"/>
                <a:ea typeface="HGｺﾞｼｯｸM" panose="020B0609000000000000" pitchFamily="49" charset="-128"/>
              </a:rPr>
              <a:t>※</a:t>
            </a:r>
            <a:r>
              <a:rPr lang="ja-JP" altLang="en-US" sz="1400" dirty="0">
                <a:latin typeface="HGｺﾞｼｯｸM" panose="020B0609000000000000" pitchFamily="49" charset="-128"/>
                <a:ea typeface="HGｺﾞｼｯｸM" panose="020B0609000000000000" pitchFamily="49" charset="-128"/>
              </a:rPr>
              <a:t>避難所等には、</a:t>
            </a:r>
            <a:r>
              <a:rPr lang="ja-JP" altLang="en-US" sz="1400" dirty="0" smtClean="0">
                <a:latin typeface="HGｺﾞｼｯｸM" panose="020B0609000000000000" pitchFamily="49" charset="-128"/>
                <a:ea typeface="HGｺﾞｼｯｸM" panose="020B0609000000000000" pitchFamily="49" charset="-128"/>
              </a:rPr>
              <a:t>親戚・知人宅</a:t>
            </a:r>
            <a:r>
              <a:rPr lang="ja-JP" altLang="en-US" sz="1400" dirty="0">
                <a:latin typeface="HGｺﾞｼｯｸM" panose="020B0609000000000000" pitchFamily="49" charset="-128"/>
                <a:ea typeface="HGｺﾞｼｯｸM" panose="020B0609000000000000" pitchFamily="49" charset="-128"/>
              </a:rPr>
              <a:t>への避難も含む</a:t>
            </a:r>
            <a:r>
              <a:rPr lang="ja-JP" altLang="en-US" sz="1400" dirty="0" smtClean="0">
                <a:latin typeface="HGｺﾞｼｯｸM" panose="020B0609000000000000" pitchFamily="49" charset="-128"/>
                <a:ea typeface="HGｺﾞｼｯｸM" panose="020B0609000000000000" pitchFamily="49" charset="-128"/>
              </a:rPr>
              <a:t>。</a:t>
            </a:r>
            <a:endParaRPr lang="en-US" altLang="ja-JP" sz="1400" dirty="0" smtClean="0">
              <a:latin typeface="HGｺﾞｼｯｸM" panose="020B0609000000000000" pitchFamily="49" charset="-128"/>
              <a:ea typeface="HGｺﾞｼｯｸM" panose="020B0609000000000000" pitchFamily="49" charset="-128"/>
            </a:endParaRPr>
          </a:p>
          <a:p>
            <a:r>
              <a:rPr lang="ja-JP" altLang="en-US" sz="1400" dirty="0" smtClean="0">
                <a:latin typeface="HGｺﾞｼｯｸM" panose="020B0609000000000000" pitchFamily="49" charset="-128"/>
                <a:ea typeface="HGｺﾞｼｯｸM" panose="020B0609000000000000" pitchFamily="49" charset="-128"/>
              </a:rPr>
              <a:t>②地域の支援が必要な場合で、</a:t>
            </a:r>
            <a:r>
              <a:rPr kumimoji="1" lang="ja-JP" altLang="en-US" sz="1400" dirty="0" smtClean="0">
                <a:latin typeface="HGｺﾞｼｯｸM" panose="020B0609000000000000" pitchFamily="49" charset="-128"/>
                <a:ea typeface="HGｺﾞｼｯｸM" panose="020B0609000000000000" pitchFamily="49" charset="-128"/>
              </a:rPr>
              <a:t>避難支援を希望する場合、避難支援を実施。</a:t>
            </a:r>
            <a:endParaRPr kumimoji="1" lang="en-US" altLang="ja-JP" sz="1400" dirty="0" smtClean="0">
              <a:latin typeface="HGｺﾞｼｯｸM" panose="020B0609000000000000" pitchFamily="49" charset="-128"/>
              <a:ea typeface="HGｺﾞｼｯｸM" panose="020B0609000000000000" pitchFamily="49" charset="-128"/>
            </a:endParaRPr>
          </a:p>
          <a:p>
            <a:r>
              <a:rPr lang="ja-JP" altLang="en-US" sz="1400" u="sng" dirty="0">
                <a:latin typeface="HGｺﾞｼｯｸM" panose="020B0609000000000000" pitchFamily="49" charset="-128"/>
                <a:ea typeface="HGｺﾞｼｯｸM" panose="020B0609000000000000" pitchFamily="49" charset="-128"/>
              </a:rPr>
              <a:t>人手が足りない場合には、周囲の人に協力を求める</a:t>
            </a:r>
            <a:r>
              <a:rPr lang="ja-JP" altLang="en-US" sz="1400" u="sng" dirty="0" smtClean="0">
                <a:latin typeface="HGｺﾞｼｯｸM" panose="020B0609000000000000" pitchFamily="49" charset="-128"/>
                <a:ea typeface="HGｺﾞｼｯｸM" panose="020B0609000000000000" pitchFamily="49" charset="-128"/>
              </a:rPr>
              <a:t>等できる</a:t>
            </a:r>
            <a:r>
              <a:rPr lang="ja-JP" altLang="en-US" sz="1400" u="sng" dirty="0">
                <a:latin typeface="HGｺﾞｼｯｸM" panose="020B0609000000000000" pitchFamily="49" charset="-128"/>
                <a:ea typeface="HGｺﾞｼｯｸM" panose="020B0609000000000000" pitchFamily="49" charset="-128"/>
              </a:rPr>
              <a:t>限り安全な対応を</a:t>
            </a:r>
            <a:r>
              <a:rPr lang="ja-JP" altLang="en-US" sz="1400" u="sng" dirty="0" smtClean="0">
                <a:latin typeface="HGｺﾞｼｯｸM" panose="020B0609000000000000" pitchFamily="49" charset="-128"/>
                <a:ea typeface="HGｺﾞｼｯｸM" panose="020B0609000000000000" pitchFamily="49" charset="-128"/>
              </a:rPr>
              <a:t>行う。</a:t>
            </a:r>
            <a:endParaRPr lang="en-US" altLang="ja-JP" sz="1400" u="sng" dirty="0" smtClean="0">
              <a:latin typeface="HGｺﾞｼｯｸM" panose="020B0609000000000000" pitchFamily="49" charset="-128"/>
              <a:ea typeface="HGｺﾞｼｯｸM" panose="020B0609000000000000" pitchFamily="49" charset="-128"/>
            </a:endParaRPr>
          </a:p>
          <a:p>
            <a:endParaRPr lang="en-US" altLang="ja-JP" sz="1400" u="sng" dirty="0" smtClean="0">
              <a:latin typeface="+mn-ea"/>
            </a:endParaRPr>
          </a:p>
          <a:p>
            <a:endParaRPr lang="en-US" altLang="ja-JP" sz="1400" u="sng" dirty="0" smtClean="0">
              <a:latin typeface="+mn-ea"/>
            </a:endParaRPr>
          </a:p>
          <a:p>
            <a:r>
              <a:rPr lang="en-US" altLang="ja-JP" b="1" dirty="0">
                <a:latin typeface="+mn-ea"/>
              </a:rPr>
              <a:t>【</a:t>
            </a:r>
            <a:r>
              <a:rPr lang="ja-JP" altLang="en-US" b="1" dirty="0">
                <a:latin typeface="+mn-ea"/>
              </a:rPr>
              <a:t>要支援者がすること</a:t>
            </a:r>
            <a:r>
              <a:rPr lang="en-US" altLang="ja-JP" b="1" dirty="0">
                <a:latin typeface="+mn-ea"/>
              </a:rPr>
              <a:t>】</a:t>
            </a:r>
          </a:p>
          <a:p>
            <a:r>
              <a:rPr lang="ja-JP" altLang="en-US" dirty="0">
                <a:latin typeface="HGｺﾞｼｯｸM" panose="020B0609000000000000" pitchFamily="49" charset="-128"/>
                <a:ea typeface="HGｺﾞｼｯｸM" panose="020B0609000000000000" pitchFamily="49" charset="-128"/>
              </a:rPr>
              <a:t>避難場所への持ち物を最終確認し、</a:t>
            </a:r>
            <a:r>
              <a:rPr lang="ja-JP" altLang="en-US" u="sng" dirty="0">
                <a:latin typeface="HGｺﾞｼｯｸM" panose="020B0609000000000000" pitchFamily="49" charset="-128"/>
                <a:ea typeface="HGｺﾞｼｯｸM" panose="020B0609000000000000" pitchFamily="49" charset="-128"/>
              </a:rPr>
              <a:t>家族や地域の支援者等と一緒</a:t>
            </a:r>
            <a:r>
              <a:rPr lang="ja-JP" altLang="en-US" u="sng" dirty="0" smtClean="0">
                <a:latin typeface="HGｺﾞｼｯｸM" panose="020B0609000000000000" pitchFamily="49" charset="-128"/>
                <a:ea typeface="HGｺﾞｼｯｸM" panose="020B0609000000000000" pitchFamily="49" charset="-128"/>
              </a:rPr>
              <a:t>に、</a:t>
            </a:r>
            <a:r>
              <a:rPr lang="ja-JP" altLang="en-US" dirty="0" smtClean="0">
                <a:latin typeface="HGｺﾞｼｯｸM" panose="020B0609000000000000" pitchFamily="49" charset="-128"/>
                <a:ea typeface="HGｺﾞｼｯｸM" panose="020B0609000000000000" pitchFamily="49" charset="-128"/>
              </a:rPr>
              <a:t>より</a:t>
            </a:r>
            <a:r>
              <a:rPr lang="ja-JP" altLang="en-US" dirty="0">
                <a:latin typeface="HGｺﾞｼｯｸM" panose="020B0609000000000000" pitchFamily="49" charset="-128"/>
                <a:ea typeface="HGｺﾞｼｯｸM" panose="020B0609000000000000" pitchFamily="49" charset="-128"/>
              </a:rPr>
              <a:t>安全な経路で安全な場所へ避難。</a:t>
            </a:r>
            <a:endParaRPr lang="en-US" altLang="ja-JP" dirty="0">
              <a:latin typeface="HGｺﾞｼｯｸM" panose="020B0609000000000000" pitchFamily="49" charset="-128"/>
              <a:ea typeface="HGｺﾞｼｯｸM" panose="020B0609000000000000" pitchFamily="49" charset="-128"/>
            </a:endParaRPr>
          </a:p>
          <a:p>
            <a:endParaRPr lang="en-US" altLang="ja-JP" sz="1400" u="sng" dirty="0">
              <a:latin typeface="+mn-ea"/>
            </a:endParaRPr>
          </a:p>
        </p:txBody>
      </p:sp>
      <p:sp>
        <p:nvSpPr>
          <p:cNvPr id="12" name="下矢印 11"/>
          <p:cNvSpPr/>
          <p:nvPr/>
        </p:nvSpPr>
        <p:spPr>
          <a:xfrm>
            <a:off x="4211959" y="419878"/>
            <a:ext cx="432049" cy="4034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下矢印 6"/>
          <p:cNvSpPr/>
          <p:nvPr/>
        </p:nvSpPr>
        <p:spPr>
          <a:xfrm>
            <a:off x="4211959" y="5877272"/>
            <a:ext cx="432049" cy="4034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p:cNvCxnSpPr/>
          <p:nvPr/>
        </p:nvCxnSpPr>
        <p:spPr>
          <a:xfrm>
            <a:off x="684257" y="4437112"/>
            <a:ext cx="74888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08879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83566" y="1082369"/>
            <a:ext cx="7488832" cy="923330"/>
          </a:xfrm>
          <a:prstGeom prst="rect">
            <a:avLst/>
          </a:prstGeom>
          <a:noFill/>
          <a:ln>
            <a:solidFill>
              <a:schemeClr val="tx1"/>
            </a:solidFill>
          </a:ln>
        </p:spPr>
        <p:txBody>
          <a:bodyPr wrap="square" rtlCol="0">
            <a:spAutoFit/>
          </a:bodyPr>
          <a:lstStyle/>
          <a:p>
            <a:pPr algn="ctr"/>
            <a:r>
              <a:rPr kumimoji="1" lang="ja-JP" altLang="en-US" dirty="0" smtClean="0"/>
              <a:t>警戒レベル</a:t>
            </a:r>
            <a:r>
              <a:rPr lang="ja-JP" altLang="en-US" dirty="0" smtClean="0"/>
              <a:t>４</a:t>
            </a:r>
            <a:r>
              <a:rPr kumimoji="1" lang="ja-JP" altLang="en-US" dirty="0" smtClean="0"/>
              <a:t>　「</a:t>
            </a:r>
            <a:r>
              <a:rPr lang="ja-JP" altLang="en-US" dirty="0"/>
              <a:t>避難指示</a:t>
            </a:r>
            <a:r>
              <a:rPr kumimoji="1" lang="ja-JP" altLang="en-US" dirty="0" smtClean="0"/>
              <a:t>」が発令</a:t>
            </a:r>
            <a:endParaRPr kumimoji="1" lang="en-US" altLang="ja-JP" dirty="0" smtClean="0"/>
          </a:p>
          <a:p>
            <a:pPr algn="ctr"/>
            <a:endParaRPr kumimoji="1" lang="en-US" altLang="ja-JP" dirty="0" smtClean="0"/>
          </a:p>
          <a:p>
            <a:pPr algn="ctr"/>
            <a:r>
              <a:rPr kumimoji="1" lang="ja-JP" altLang="en-US" dirty="0" smtClean="0">
                <a:latin typeface="HGｺﾞｼｯｸM" panose="020B0609000000000000" pitchFamily="49" charset="-128"/>
                <a:ea typeface="HGｺﾞｼｯｸM" panose="020B0609000000000000" pitchFamily="49" charset="-128"/>
              </a:rPr>
              <a:t>対象地域の方は、要支援者を含むすべての人が避難</a:t>
            </a:r>
            <a:endParaRPr kumimoji="1" lang="ja-JP" altLang="en-US" dirty="0">
              <a:latin typeface="HGｺﾞｼｯｸM" panose="020B0609000000000000" pitchFamily="49" charset="-128"/>
              <a:ea typeface="HGｺﾞｼｯｸM" panose="020B0609000000000000" pitchFamily="49" charset="-128"/>
            </a:endParaRPr>
          </a:p>
        </p:txBody>
      </p:sp>
      <p:sp>
        <p:nvSpPr>
          <p:cNvPr id="12" name="下矢印 11"/>
          <p:cNvSpPr/>
          <p:nvPr/>
        </p:nvSpPr>
        <p:spPr>
          <a:xfrm>
            <a:off x="4211957" y="585526"/>
            <a:ext cx="432049" cy="4034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下矢印 6"/>
          <p:cNvSpPr/>
          <p:nvPr/>
        </p:nvSpPr>
        <p:spPr>
          <a:xfrm>
            <a:off x="4211957" y="2098061"/>
            <a:ext cx="432049" cy="4034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 name="グループ化 8"/>
          <p:cNvGrpSpPr/>
          <p:nvPr/>
        </p:nvGrpSpPr>
        <p:grpSpPr>
          <a:xfrm>
            <a:off x="683566" y="2593872"/>
            <a:ext cx="7488832" cy="2862322"/>
            <a:chOff x="683566" y="2348880"/>
            <a:chExt cx="7488832" cy="2862322"/>
          </a:xfrm>
        </p:grpSpPr>
        <p:sp>
          <p:nvSpPr>
            <p:cNvPr id="6" name="テキスト ボックス 5"/>
            <p:cNvSpPr txBox="1"/>
            <p:nvPr/>
          </p:nvSpPr>
          <p:spPr>
            <a:xfrm>
              <a:off x="683566" y="2348880"/>
              <a:ext cx="7488832" cy="2862322"/>
            </a:xfrm>
            <a:prstGeom prst="rect">
              <a:avLst/>
            </a:prstGeom>
            <a:noFill/>
            <a:ln>
              <a:solidFill>
                <a:schemeClr val="tx1"/>
              </a:solidFill>
            </a:ln>
          </p:spPr>
          <p:txBody>
            <a:bodyPr wrap="square" rtlCol="0">
              <a:spAutoFit/>
            </a:bodyPr>
            <a:lstStyle/>
            <a:p>
              <a:pPr algn="ctr"/>
              <a:r>
                <a:rPr kumimoji="1" lang="ja-JP" altLang="en-US" dirty="0" smtClean="0"/>
                <a:t>警戒レベル</a:t>
              </a:r>
              <a:r>
                <a:rPr lang="ja-JP" altLang="en-US" dirty="0" smtClean="0"/>
                <a:t>５</a:t>
              </a:r>
              <a:r>
                <a:rPr kumimoji="1" lang="ja-JP" altLang="en-US" dirty="0" smtClean="0"/>
                <a:t>　「</a:t>
              </a:r>
              <a:r>
                <a:rPr lang="ja-JP" altLang="en-US" dirty="0" smtClean="0"/>
                <a:t>緊急安全確保</a:t>
              </a:r>
              <a:r>
                <a:rPr kumimoji="1" lang="ja-JP" altLang="en-US" dirty="0" smtClean="0"/>
                <a:t>」が発令</a:t>
              </a:r>
              <a:endParaRPr lang="en-US" altLang="ja-JP" dirty="0"/>
            </a:p>
            <a:p>
              <a:endParaRPr lang="en-US" altLang="ja-JP" u="sng" dirty="0" smtClean="0">
                <a:latin typeface="HGｺﾞｼｯｸM" panose="020B0609000000000000" pitchFamily="49" charset="-128"/>
                <a:ea typeface="HGｺﾞｼｯｸM" panose="020B0609000000000000" pitchFamily="49" charset="-128"/>
              </a:endParaRPr>
            </a:p>
            <a:p>
              <a:r>
                <a:rPr lang="ja-JP" altLang="en-US" dirty="0" smtClean="0">
                  <a:latin typeface="HGｺﾞｼｯｸM" panose="020B0609000000000000" pitchFamily="49" charset="-128"/>
                  <a:ea typeface="HGｺﾞｼｯｸM" panose="020B0609000000000000" pitchFamily="49" charset="-128"/>
                </a:rPr>
                <a:t>・既</a:t>
              </a:r>
              <a:r>
                <a:rPr lang="ja-JP" altLang="en-US" dirty="0">
                  <a:latin typeface="HGｺﾞｼｯｸM" panose="020B0609000000000000" pitchFamily="49" charset="-128"/>
                  <a:ea typeface="HGｺﾞｼｯｸM" panose="020B0609000000000000" pitchFamily="49" charset="-128"/>
                </a:rPr>
                <a:t>に災害が発生しているか又は災害が発生直前であったり、確認できていないもののどこかで既に発生していてもおかしくない</a:t>
              </a:r>
              <a:r>
                <a:rPr lang="ja-JP" altLang="en-US" dirty="0" smtClean="0">
                  <a:latin typeface="HGｺﾞｼｯｸM" panose="020B0609000000000000" pitchFamily="49" charset="-128"/>
                  <a:ea typeface="HGｺﾞｼｯｸM" panose="020B0609000000000000" pitchFamily="49" charset="-128"/>
                </a:rPr>
                <a:t>状況。</a:t>
              </a:r>
              <a:endParaRPr lang="en-US" altLang="ja-JP" dirty="0" smtClean="0">
                <a:latin typeface="HGｺﾞｼｯｸM" panose="020B0609000000000000" pitchFamily="49" charset="-128"/>
                <a:ea typeface="HGｺﾞｼｯｸM" panose="020B0609000000000000" pitchFamily="49" charset="-128"/>
              </a:endParaRPr>
            </a:p>
            <a:p>
              <a:r>
                <a:rPr lang="ja-JP" altLang="en-US" dirty="0" smtClean="0">
                  <a:latin typeface="HGｺﾞｼｯｸM" panose="020B0609000000000000" pitchFamily="49" charset="-128"/>
                  <a:ea typeface="HGｺﾞｼｯｸM" panose="020B0609000000000000" pitchFamily="49" charset="-128"/>
                </a:rPr>
                <a:t>・安全</a:t>
              </a:r>
              <a:r>
                <a:rPr lang="ja-JP" altLang="en-US" dirty="0">
                  <a:latin typeface="HGｺﾞｼｯｸM" panose="020B0609000000000000" pitchFamily="49" charset="-128"/>
                  <a:ea typeface="HGｺﾞｼｯｸM" panose="020B0609000000000000" pitchFamily="49" charset="-128"/>
                </a:rPr>
                <a:t>な避難が難しい状況。</a:t>
              </a:r>
              <a:endParaRPr lang="en-US" altLang="ja-JP" dirty="0" smtClean="0">
                <a:latin typeface="HGｺﾞｼｯｸM" panose="020B0609000000000000" pitchFamily="49" charset="-128"/>
                <a:ea typeface="HGｺﾞｼｯｸM" panose="020B0609000000000000" pitchFamily="49" charset="-128"/>
              </a:endParaRPr>
            </a:p>
            <a:p>
              <a:endParaRPr lang="en-US" altLang="ja-JP" u="sng" dirty="0">
                <a:latin typeface="HGｺﾞｼｯｸM" panose="020B0609000000000000" pitchFamily="49" charset="-128"/>
                <a:ea typeface="HGｺﾞｼｯｸM" panose="020B0609000000000000" pitchFamily="49" charset="-128"/>
              </a:endParaRPr>
            </a:p>
            <a:p>
              <a:r>
                <a:rPr kumimoji="1" lang="en-US" altLang="ja-JP" b="1" dirty="0" smtClean="0"/>
                <a:t>【</a:t>
              </a:r>
              <a:r>
                <a:rPr kumimoji="1" lang="ja-JP" altLang="en-US" b="1" dirty="0" smtClean="0"/>
                <a:t>地域の支援者・要支援者ともに</a:t>
              </a:r>
              <a:r>
                <a:rPr kumimoji="1" lang="en-US" altLang="ja-JP" b="1" dirty="0" smtClean="0"/>
                <a:t>】</a:t>
              </a:r>
            </a:p>
            <a:p>
              <a:r>
                <a:rPr kumimoji="1" lang="ja-JP" altLang="en-US" dirty="0" smtClean="0">
                  <a:latin typeface="HGｺﾞｼｯｸM" panose="020B0609000000000000" pitchFamily="49" charset="-128"/>
                  <a:ea typeface="HGｺﾞｼｯｸM" panose="020B0609000000000000" pitchFamily="49" charset="-128"/>
                </a:rPr>
                <a:t>・</a:t>
              </a:r>
              <a:r>
                <a:rPr kumimoji="1" lang="ja-JP" altLang="en-US" u="sng" dirty="0" smtClean="0">
                  <a:latin typeface="HGｺﾞｼｯｸM" panose="020B0609000000000000" pitchFamily="49" charset="-128"/>
                  <a:ea typeface="HGｺﾞｼｯｸM" panose="020B0609000000000000" pitchFamily="49" charset="-128"/>
                </a:rPr>
                <a:t>直ちに安全な場所で命を守る行動をとる。</a:t>
              </a:r>
              <a:endParaRPr kumimoji="1" lang="en-US" altLang="ja-JP" u="sng" dirty="0" smtClean="0">
                <a:latin typeface="HGｺﾞｼｯｸM" panose="020B0609000000000000" pitchFamily="49" charset="-128"/>
                <a:ea typeface="HGｺﾞｼｯｸM" panose="020B0609000000000000" pitchFamily="49" charset="-128"/>
              </a:endParaRPr>
            </a:p>
            <a:p>
              <a:r>
                <a:rPr lang="ja-JP" altLang="en-US" dirty="0" smtClean="0">
                  <a:latin typeface="HGｺﾞｼｯｸM" panose="020B0609000000000000" pitchFamily="49" charset="-128"/>
                  <a:ea typeface="HGｺﾞｼｯｸM" panose="020B0609000000000000" pitchFamily="49" charset="-128"/>
                </a:rPr>
                <a:t>・自宅の上の階や、崖から離れた部屋に移動するなど、その場でできる</a:t>
              </a:r>
              <a:r>
                <a:rPr lang="ja-JP" altLang="en-US" u="sng" dirty="0" smtClean="0">
                  <a:latin typeface="HGｺﾞｼｯｸM" panose="020B0609000000000000" pitchFamily="49" charset="-128"/>
                  <a:ea typeface="HGｺﾞｼｯｸM" panose="020B0609000000000000" pitchFamily="49" charset="-128"/>
                </a:rPr>
                <a:t>少しでも身の安全を確保するための行動をとる。</a:t>
              </a:r>
              <a:endParaRPr kumimoji="1" lang="ja-JP" altLang="en-US" u="sng" dirty="0">
                <a:latin typeface="HGｺﾞｼｯｸM" panose="020B0609000000000000" pitchFamily="49" charset="-128"/>
                <a:ea typeface="HGｺﾞｼｯｸM" panose="020B0609000000000000" pitchFamily="49" charset="-128"/>
              </a:endParaRPr>
            </a:p>
          </p:txBody>
        </p:sp>
        <p:cxnSp>
          <p:nvCxnSpPr>
            <p:cNvPr id="3" name="直線コネクタ 2"/>
            <p:cNvCxnSpPr/>
            <p:nvPr/>
          </p:nvCxnSpPr>
          <p:spPr>
            <a:xfrm>
              <a:off x="683566" y="2751960"/>
              <a:ext cx="74888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8" name="直線コネクタ 7"/>
          <p:cNvCxnSpPr/>
          <p:nvPr/>
        </p:nvCxnSpPr>
        <p:spPr>
          <a:xfrm>
            <a:off x="683566" y="1484784"/>
            <a:ext cx="74888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42090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a:solidFill>
            <a:schemeClr val="tx1"/>
          </a:solidFill>
        </a:ln>
      </a:spPr>
      <a:bodyPr wrap="square" rtlCol="0">
        <a:spAutoFit/>
      </a:bodyPr>
      <a:lstStyle>
        <a:defPPr>
          <a:defRPr kumimoji="1" dirty="0" smtClean="0"/>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810</TotalTime>
  <Words>1772</Words>
  <Application>Microsoft Office PowerPoint</Application>
  <PresentationFormat>画面に合わせる (4:3)</PresentationFormat>
  <Paragraphs>101</Paragraphs>
  <Slides>4</Slides>
  <Notes>4</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HGｺﾞｼｯｸM</vt:lpstr>
      <vt:lpstr>ＭＳ Ｐゴシック</vt:lpstr>
      <vt:lpstr>游ゴシック</vt:lpstr>
      <vt:lpstr>Arial</vt:lpstr>
      <vt:lpstr>Calibri</vt:lpstr>
      <vt:lpstr>Office ​​テーマ</vt:lpstr>
      <vt:lpstr>【避難行動要支援者支援事業】 台風等予測可能な災害が発生した際のフロー（例）</vt:lpstr>
      <vt:lpstr>PowerPoint プレゼンテーション</vt:lpstr>
      <vt:lpstr>PowerPoint プレゼンテーション</vt:lpstr>
      <vt:lpstr>PowerPoint プレゼンテーション</vt:lpstr>
    </vt:vector>
  </TitlesOfParts>
  <Company>和泉市役所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避難行動要支援者支援事業</dc:title>
  <dc:creator>井上　智仁</dc:creator>
  <cp:lastModifiedBy>藤間　義隆</cp:lastModifiedBy>
  <cp:revision>93</cp:revision>
  <cp:lastPrinted>2023-06-30T02:43:27Z</cp:lastPrinted>
  <dcterms:created xsi:type="dcterms:W3CDTF">2021-11-18T23:43:45Z</dcterms:created>
  <dcterms:modified xsi:type="dcterms:W3CDTF">2023-06-30T02:44:46Z</dcterms:modified>
</cp:coreProperties>
</file>