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44" r:id="rId1"/>
    <p:sldMasterId id="2147484056" r:id="rId2"/>
  </p:sldMasterIdLst>
  <p:notesMasterIdLst>
    <p:notesMasterId r:id="rId27"/>
  </p:notesMasterIdLst>
  <p:handoutMasterIdLst>
    <p:handoutMasterId r:id="rId28"/>
  </p:handoutMasterIdLst>
  <p:sldIdLst>
    <p:sldId id="292" r:id="rId3"/>
    <p:sldId id="281" r:id="rId4"/>
    <p:sldId id="428" r:id="rId5"/>
    <p:sldId id="262" r:id="rId6"/>
    <p:sldId id="411" r:id="rId7"/>
    <p:sldId id="415" r:id="rId8"/>
    <p:sldId id="414" r:id="rId9"/>
    <p:sldId id="429" r:id="rId10"/>
    <p:sldId id="394" r:id="rId11"/>
    <p:sldId id="426" r:id="rId12"/>
    <p:sldId id="395" r:id="rId13"/>
    <p:sldId id="377" r:id="rId14"/>
    <p:sldId id="420" r:id="rId15"/>
    <p:sldId id="421" r:id="rId16"/>
    <p:sldId id="422" r:id="rId17"/>
    <p:sldId id="409" r:id="rId18"/>
    <p:sldId id="402" r:id="rId19"/>
    <p:sldId id="408" r:id="rId20"/>
    <p:sldId id="417" r:id="rId21"/>
    <p:sldId id="416" r:id="rId22"/>
    <p:sldId id="419" r:id="rId23"/>
    <p:sldId id="418" r:id="rId24"/>
    <p:sldId id="423" r:id="rId25"/>
    <p:sldId id="313" r:id="rId26"/>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CBFE8E93-6ACA-45B3-AA3A-6CAABE3B5A56}">
          <p14:sldIdLst>
            <p14:sldId id="292"/>
            <p14:sldId id="281"/>
            <p14:sldId id="428"/>
            <p14:sldId id="262"/>
            <p14:sldId id="411"/>
            <p14:sldId id="415"/>
            <p14:sldId id="414"/>
            <p14:sldId id="429"/>
            <p14:sldId id="394"/>
            <p14:sldId id="426"/>
            <p14:sldId id="395"/>
            <p14:sldId id="377"/>
            <p14:sldId id="420"/>
            <p14:sldId id="421"/>
            <p14:sldId id="422"/>
            <p14:sldId id="409"/>
            <p14:sldId id="402"/>
            <p14:sldId id="408"/>
            <p14:sldId id="417"/>
            <p14:sldId id="416"/>
            <p14:sldId id="419"/>
            <p14:sldId id="418"/>
            <p14:sldId id="423"/>
            <p14:sldId id="31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59" autoAdjust="0"/>
    <p:restoredTop sz="73160" autoAdjust="0"/>
  </p:normalViewPr>
  <p:slideViewPr>
    <p:cSldViewPr>
      <p:cViewPr varScale="1">
        <p:scale>
          <a:sx n="79" d="100"/>
          <a:sy n="79" d="100"/>
        </p:scale>
        <p:origin x="2670" y="78"/>
      </p:cViewPr>
      <p:guideLst>
        <p:guide orient="horz" pos="2160"/>
        <p:guide pos="2880"/>
      </p:guideLst>
    </p:cSldViewPr>
  </p:slideViewPr>
  <p:outlineViewPr>
    <p:cViewPr>
      <p:scale>
        <a:sx n="25" d="100"/>
        <a:sy n="25" d="100"/>
      </p:scale>
      <p:origin x="0" y="8388"/>
    </p:cViewPr>
  </p:outlineViewPr>
  <p:notesTextViewPr>
    <p:cViewPr>
      <p:scale>
        <a:sx n="1" d="1"/>
        <a:sy n="1" d="1"/>
      </p:scale>
      <p:origin x="0" y="0"/>
    </p:cViewPr>
  </p:notesTextViewPr>
  <p:sorterViewPr>
    <p:cViewPr>
      <p:scale>
        <a:sx n="75" d="100"/>
        <a:sy n="75" d="100"/>
      </p:scale>
      <p:origin x="0" y="0"/>
    </p:cViewPr>
  </p:sorterViewPr>
  <p:notesViewPr>
    <p:cSldViewPr>
      <p:cViewPr varScale="1">
        <p:scale>
          <a:sx n="75" d="100"/>
          <a:sy n="75" d="100"/>
        </p:scale>
        <p:origin x="4104" y="84"/>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792DA0-8CE6-444B-A868-8E565A97DA38}" type="doc">
      <dgm:prSet loTypeId="urn:microsoft.com/office/officeart/2005/8/layout/target1" loCatId="relationship" qsTypeId="urn:microsoft.com/office/officeart/2005/8/quickstyle/simple5" qsCatId="simple" csTypeId="urn:microsoft.com/office/officeart/2005/8/colors/accent1_4" csCatId="accent1" phldr="1"/>
      <dgm:spPr/>
    </dgm:pt>
    <dgm:pt modelId="{FACB5C78-4DC3-4738-A012-B4490CDAE017}">
      <dgm:prSet phldrT="[テキスト]"/>
      <dgm:spPr/>
      <dgm:t>
        <a:bodyPr/>
        <a:lstStyle/>
        <a:p>
          <a:r>
            <a:rPr kumimoji="1" lang="ja-JP" altLang="en-US" dirty="0" smtClean="0">
              <a:latin typeface="HG丸ｺﾞｼｯｸM-PRO" panose="020F0600000000000000" pitchFamily="50" charset="-128"/>
              <a:ea typeface="HG丸ｺﾞｼｯｸM-PRO" panose="020F0600000000000000" pitchFamily="50" charset="-128"/>
            </a:rPr>
            <a:t>本人又は家族での作成ができない</a:t>
          </a:r>
          <a:endParaRPr kumimoji="1" lang="ja-JP" altLang="en-US" dirty="0">
            <a:latin typeface="HG丸ｺﾞｼｯｸM-PRO" panose="020F0600000000000000" pitchFamily="50" charset="-128"/>
            <a:ea typeface="HG丸ｺﾞｼｯｸM-PRO" panose="020F0600000000000000" pitchFamily="50" charset="-128"/>
          </a:endParaRPr>
        </a:p>
      </dgm:t>
    </dgm:pt>
    <dgm:pt modelId="{3D59259A-03D9-411C-A18D-F3121A820820}" type="parTrans" cxnId="{68BDCF0C-A4B5-467C-985A-DDC499B85A13}">
      <dgm:prSet/>
      <dgm:spPr/>
      <dgm:t>
        <a:bodyPr/>
        <a:lstStyle/>
        <a:p>
          <a:endParaRPr kumimoji="1" lang="ja-JP" altLang="en-US"/>
        </a:p>
      </dgm:t>
    </dgm:pt>
    <dgm:pt modelId="{F259F5B0-01D9-4FCC-9629-B044CFC1A634}" type="sibTrans" cxnId="{68BDCF0C-A4B5-467C-985A-DDC499B85A13}">
      <dgm:prSet/>
      <dgm:spPr/>
      <dgm:t>
        <a:bodyPr/>
        <a:lstStyle/>
        <a:p>
          <a:endParaRPr kumimoji="1" lang="ja-JP" altLang="en-US"/>
        </a:p>
      </dgm:t>
    </dgm:pt>
    <dgm:pt modelId="{7053E96D-EFF4-42E7-82CB-E255629F2BA8}">
      <dgm:prSet phldrT="[テキスト]"/>
      <dgm:spPr/>
      <dgm:t>
        <a:bodyPr/>
        <a:lstStyle/>
        <a:p>
          <a:r>
            <a:rPr kumimoji="1" lang="ja-JP" altLang="en-US" dirty="0" smtClean="0">
              <a:latin typeface="HG丸ｺﾞｼｯｸM-PRO" panose="020F0600000000000000" pitchFamily="50" charset="-128"/>
              <a:ea typeface="HG丸ｺﾞｼｯｸM-PRO" panose="020F0600000000000000" pitchFamily="50" charset="-128"/>
            </a:rPr>
            <a:t>個別支援計画の作成意向が有る</a:t>
          </a:r>
          <a:endParaRPr kumimoji="1" lang="ja-JP" altLang="en-US" dirty="0">
            <a:latin typeface="HG丸ｺﾞｼｯｸM-PRO" panose="020F0600000000000000" pitchFamily="50" charset="-128"/>
            <a:ea typeface="HG丸ｺﾞｼｯｸM-PRO" panose="020F0600000000000000" pitchFamily="50" charset="-128"/>
          </a:endParaRPr>
        </a:p>
      </dgm:t>
    </dgm:pt>
    <dgm:pt modelId="{C54C2A17-FDFC-46B7-A0C0-BFCB355CB69A}" type="parTrans" cxnId="{9ED70825-5162-4210-850D-D7EA843B84CC}">
      <dgm:prSet/>
      <dgm:spPr/>
      <dgm:t>
        <a:bodyPr/>
        <a:lstStyle/>
        <a:p>
          <a:endParaRPr kumimoji="1" lang="ja-JP" altLang="en-US"/>
        </a:p>
      </dgm:t>
    </dgm:pt>
    <dgm:pt modelId="{0ECF3819-75FF-4036-A557-2AAB0FA2776F}" type="sibTrans" cxnId="{9ED70825-5162-4210-850D-D7EA843B84CC}">
      <dgm:prSet/>
      <dgm:spPr/>
      <dgm:t>
        <a:bodyPr/>
        <a:lstStyle/>
        <a:p>
          <a:endParaRPr kumimoji="1" lang="ja-JP" altLang="en-US"/>
        </a:p>
      </dgm:t>
    </dgm:pt>
    <dgm:pt modelId="{16F1C189-6EB4-4F84-BE02-92414FB3210A}">
      <dgm:prSet phldrT="[テキスト]"/>
      <dgm:spPr/>
      <dgm:t>
        <a:bodyPr/>
        <a:lstStyle/>
        <a:p>
          <a:r>
            <a:rPr kumimoji="1" lang="ja-JP" altLang="en-US" dirty="0" smtClean="0">
              <a:latin typeface="HG丸ｺﾞｼｯｸM-PRO" panose="020F0600000000000000" pitchFamily="50" charset="-128"/>
              <a:ea typeface="HG丸ｺﾞｼｯｸM-PRO" panose="020F0600000000000000" pitchFamily="50" charset="-128"/>
            </a:rPr>
            <a:t>地域の支援者への情報提供に同意</a:t>
          </a:r>
          <a:endParaRPr kumimoji="1" lang="ja-JP" altLang="en-US" u="none" dirty="0">
            <a:latin typeface="HG丸ｺﾞｼｯｸM-PRO" panose="020F0600000000000000" pitchFamily="50" charset="-128"/>
            <a:ea typeface="HG丸ｺﾞｼｯｸM-PRO" panose="020F0600000000000000" pitchFamily="50" charset="-128"/>
          </a:endParaRPr>
        </a:p>
      </dgm:t>
    </dgm:pt>
    <dgm:pt modelId="{04B4DD63-B2B9-4F29-9B41-583EE09EDBFB}" type="parTrans" cxnId="{777D257E-69B2-4B87-913E-7F54C12D0903}">
      <dgm:prSet/>
      <dgm:spPr/>
      <dgm:t>
        <a:bodyPr/>
        <a:lstStyle/>
        <a:p>
          <a:endParaRPr kumimoji="1" lang="ja-JP" altLang="en-US"/>
        </a:p>
      </dgm:t>
    </dgm:pt>
    <dgm:pt modelId="{D27B96D6-DFA3-4F8C-B3B8-F983E788E704}" type="sibTrans" cxnId="{777D257E-69B2-4B87-913E-7F54C12D0903}">
      <dgm:prSet/>
      <dgm:spPr/>
      <dgm:t>
        <a:bodyPr/>
        <a:lstStyle/>
        <a:p>
          <a:endParaRPr kumimoji="1" lang="ja-JP" altLang="en-US"/>
        </a:p>
      </dgm:t>
    </dgm:pt>
    <dgm:pt modelId="{CED9DC4F-687C-4078-8C05-5C4DB5DF1D1A}">
      <dgm:prSet phldrT="[テキスト]" custT="1"/>
      <dgm:spPr/>
      <dgm:t>
        <a:bodyPr/>
        <a:lstStyle/>
        <a:p>
          <a:r>
            <a:rPr kumimoji="1" lang="ja-JP" altLang="en-US" sz="2400" dirty="0" smtClean="0">
              <a:latin typeface="HG丸ｺﾞｼｯｸM-PRO" panose="020F0600000000000000" pitchFamily="50" charset="-128"/>
              <a:ea typeface="HG丸ｺﾞｼｯｸM-PRO" panose="020F0600000000000000" pitchFamily="50" charset="-128"/>
            </a:rPr>
            <a:t>避難行動要支援者</a:t>
          </a:r>
          <a:endParaRPr kumimoji="1" lang="ja-JP" altLang="en-US" sz="2400" dirty="0">
            <a:latin typeface="HG丸ｺﾞｼｯｸM-PRO" panose="020F0600000000000000" pitchFamily="50" charset="-128"/>
            <a:ea typeface="HG丸ｺﾞｼｯｸM-PRO" panose="020F0600000000000000" pitchFamily="50" charset="-128"/>
          </a:endParaRPr>
        </a:p>
      </dgm:t>
    </dgm:pt>
    <dgm:pt modelId="{5D928573-0E30-4F47-844C-D7B43746EF44}" type="sibTrans" cxnId="{4F21A56D-99B0-414E-906C-36DDADE7A972}">
      <dgm:prSet/>
      <dgm:spPr/>
      <dgm:t>
        <a:bodyPr/>
        <a:lstStyle/>
        <a:p>
          <a:endParaRPr kumimoji="1" lang="ja-JP" altLang="en-US"/>
        </a:p>
      </dgm:t>
    </dgm:pt>
    <dgm:pt modelId="{C391BCB2-6F63-4AFD-844F-A246EDD7D761}" type="parTrans" cxnId="{4F21A56D-99B0-414E-906C-36DDADE7A972}">
      <dgm:prSet/>
      <dgm:spPr/>
      <dgm:t>
        <a:bodyPr/>
        <a:lstStyle/>
        <a:p>
          <a:endParaRPr kumimoji="1" lang="ja-JP" altLang="en-US"/>
        </a:p>
      </dgm:t>
    </dgm:pt>
    <dgm:pt modelId="{324D43C9-8612-4753-9668-B6697E885FDE}" type="pres">
      <dgm:prSet presAssocID="{46792DA0-8CE6-444B-A868-8E565A97DA38}" presName="composite" presStyleCnt="0">
        <dgm:presLayoutVars>
          <dgm:chMax val="5"/>
          <dgm:dir/>
          <dgm:resizeHandles val="exact"/>
        </dgm:presLayoutVars>
      </dgm:prSet>
      <dgm:spPr/>
    </dgm:pt>
    <dgm:pt modelId="{B1F6663D-3649-4D89-8BA3-1594B3280C55}" type="pres">
      <dgm:prSet presAssocID="{FACB5C78-4DC3-4738-A012-B4490CDAE017}" presName="circle1" presStyleLbl="lnNode1" presStyleIdx="0" presStyleCnt="4"/>
      <dgm:spPr/>
    </dgm:pt>
    <dgm:pt modelId="{10BAB471-3AC5-460E-8677-105F81EEA235}" type="pres">
      <dgm:prSet presAssocID="{FACB5C78-4DC3-4738-A012-B4490CDAE017}" presName="text1" presStyleLbl="revTx" presStyleIdx="0" presStyleCnt="4" custScaleX="200385" custScaleY="94680" custLinFactNeighborX="55369" custLinFactNeighborY="-1330">
        <dgm:presLayoutVars>
          <dgm:bulletEnabled val="1"/>
        </dgm:presLayoutVars>
      </dgm:prSet>
      <dgm:spPr/>
      <dgm:t>
        <a:bodyPr/>
        <a:lstStyle/>
        <a:p>
          <a:endParaRPr kumimoji="1" lang="ja-JP" altLang="en-US"/>
        </a:p>
      </dgm:t>
    </dgm:pt>
    <dgm:pt modelId="{C476F164-D1CE-4ACE-8D51-8806325FF6BE}" type="pres">
      <dgm:prSet presAssocID="{FACB5C78-4DC3-4738-A012-B4490CDAE017}" presName="line1" presStyleLbl="callout" presStyleIdx="0" presStyleCnt="8"/>
      <dgm:spPr/>
    </dgm:pt>
    <dgm:pt modelId="{0A928493-FAA8-4122-8D13-768739D32713}" type="pres">
      <dgm:prSet presAssocID="{FACB5C78-4DC3-4738-A012-B4490CDAE017}" presName="d1" presStyleLbl="callout" presStyleIdx="1" presStyleCnt="8"/>
      <dgm:spPr/>
    </dgm:pt>
    <dgm:pt modelId="{319AB27D-892E-406E-B7D7-1FA469230292}" type="pres">
      <dgm:prSet presAssocID="{7053E96D-EFF4-42E7-82CB-E255629F2BA8}" presName="circle2" presStyleLbl="lnNode1" presStyleIdx="1" presStyleCnt="4"/>
      <dgm:spPr/>
    </dgm:pt>
    <dgm:pt modelId="{19292ECC-5A35-4BF8-B31A-9573C8475CC4}" type="pres">
      <dgm:prSet presAssocID="{7053E96D-EFF4-42E7-82CB-E255629F2BA8}" presName="text2" presStyleLbl="revTx" presStyleIdx="1" presStyleCnt="4" custScaleX="203817" custScaleY="72165" custLinFactNeighborX="53341" custLinFactNeighborY="0">
        <dgm:presLayoutVars>
          <dgm:bulletEnabled val="1"/>
        </dgm:presLayoutVars>
      </dgm:prSet>
      <dgm:spPr/>
      <dgm:t>
        <a:bodyPr/>
        <a:lstStyle/>
        <a:p>
          <a:endParaRPr kumimoji="1" lang="ja-JP" altLang="en-US"/>
        </a:p>
      </dgm:t>
    </dgm:pt>
    <dgm:pt modelId="{81693274-0A99-45FB-8B52-6842D4D8846B}" type="pres">
      <dgm:prSet presAssocID="{7053E96D-EFF4-42E7-82CB-E255629F2BA8}" presName="line2" presStyleLbl="callout" presStyleIdx="2" presStyleCnt="8"/>
      <dgm:spPr/>
    </dgm:pt>
    <dgm:pt modelId="{ADA9B13B-FE1C-4465-B141-5252659D9580}" type="pres">
      <dgm:prSet presAssocID="{7053E96D-EFF4-42E7-82CB-E255629F2BA8}" presName="d2" presStyleLbl="callout" presStyleIdx="3" presStyleCnt="8"/>
      <dgm:spPr/>
    </dgm:pt>
    <dgm:pt modelId="{5E95D74E-1820-4845-821C-EAD2C38C56F1}" type="pres">
      <dgm:prSet presAssocID="{16F1C189-6EB4-4F84-BE02-92414FB3210A}" presName="circle3" presStyleLbl="lnNode1" presStyleIdx="2" presStyleCnt="4"/>
      <dgm:spPr/>
    </dgm:pt>
    <dgm:pt modelId="{778DBD5E-73A7-49B1-AEBD-AACDB68BB3F6}" type="pres">
      <dgm:prSet presAssocID="{16F1C189-6EB4-4F84-BE02-92414FB3210A}" presName="text3" presStyleLbl="revTx" presStyleIdx="2" presStyleCnt="4" custScaleX="201724" custLinFactNeighborX="52843" custLinFactNeighborY="2408">
        <dgm:presLayoutVars>
          <dgm:bulletEnabled val="1"/>
        </dgm:presLayoutVars>
      </dgm:prSet>
      <dgm:spPr/>
      <dgm:t>
        <a:bodyPr/>
        <a:lstStyle/>
        <a:p>
          <a:endParaRPr kumimoji="1" lang="ja-JP" altLang="en-US"/>
        </a:p>
      </dgm:t>
    </dgm:pt>
    <dgm:pt modelId="{6675E7CD-5D3E-4DE4-9739-A4B8F349B90E}" type="pres">
      <dgm:prSet presAssocID="{16F1C189-6EB4-4F84-BE02-92414FB3210A}" presName="line3" presStyleLbl="callout" presStyleIdx="4" presStyleCnt="8"/>
      <dgm:spPr/>
    </dgm:pt>
    <dgm:pt modelId="{6C423E78-B0E6-44B1-9D2B-49DCFF336CD2}" type="pres">
      <dgm:prSet presAssocID="{16F1C189-6EB4-4F84-BE02-92414FB3210A}" presName="d3" presStyleLbl="callout" presStyleIdx="5" presStyleCnt="8"/>
      <dgm:spPr/>
    </dgm:pt>
    <dgm:pt modelId="{69B99790-6ACB-4C43-A34C-224A9FC99591}" type="pres">
      <dgm:prSet presAssocID="{CED9DC4F-687C-4078-8C05-5C4DB5DF1D1A}" presName="circle4" presStyleLbl="lnNode1" presStyleIdx="3" presStyleCnt="4"/>
      <dgm:spPr/>
    </dgm:pt>
    <dgm:pt modelId="{B08F06EF-8DF6-43AC-9B56-22C4182B8D17}" type="pres">
      <dgm:prSet presAssocID="{CED9DC4F-687C-4078-8C05-5C4DB5DF1D1A}" presName="text4" presStyleLbl="revTx" presStyleIdx="3" presStyleCnt="4" custScaleX="177249" custLinFactNeighborX="42100" custLinFactNeighborY="8638">
        <dgm:presLayoutVars>
          <dgm:bulletEnabled val="1"/>
        </dgm:presLayoutVars>
      </dgm:prSet>
      <dgm:spPr/>
      <dgm:t>
        <a:bodyPr/>
        <a:lstStyle/>
        <a:p>
          <a:endParaRPr kumimoji="1" lang="ja-JP" altLang="en-US"/>
        </a:p>
      </dgm:t>
    </dgm:pt>
    <dgm:pt modelId="{194ED247-117A-4587-BC16-789923B41D73}" type="pres">
      <dgm:prSet presAssocID="{CED9DC4F-687C-4078-8C05-5C4DB5DF1D1A}" presName="line4" presStyleLbl="callout" presStyleIdx="6" presStyleCnt="8"/>
      <dgm:spPr/>
    </dgm:pt>
    <dgm:pt modelId="{CF3CEC81-84AC-4EDF-89AB-1E230218F590}" type="pres">
      <dgm:prSet presAssocID="{CED9DC4F-687C-4078-8C05-5C4DB5DF1D1A}" presName="d4" presStyleLbl="callout" presStyleIdx="7" presStyleCnt="8"/>
      <dgm:spPr/>
    </dgm:pt>
  </dgm:ptLst>
  <dgm:cxnLst>
    <dgm:cxn modelId="{9ED70825-5162-4210-850D-D7EA843B84CC}" srcId="{46792DA0-8CE6-444B-A868-8E565A97DA38}" destId="{7053E96D-EFF4-42E7-82CB-E255629F2BA8}" srcOrd="1" destOrd="0" parTransId="{C54C2A17-FDFC-46B7-A0C0-BFCB355CB69A}" sibTransId="{0ECF3819-75FF-4036-A557-2AAB0FA2776F}"/>
    <dgm:cxn modelId="{4F21A56D-99B0-414E-906C-36DDADE7A972}" srcId="{46792DA0-8CE6-444B-A868-8E565A97DA38}" destId="{CED9DC4F-687C-4078-8C05-5C4DB5DF1D1A}" srcOrd="3" destOrd="0" parTransId="{C391BCB2-6F63-4AFD-844F-A246EDD7D761}" sibTransId="{5D928573-0E30-4F47-844C-D7B43746EF44}"/>
    <dgm:cxn modelId="{3304B658-E80A-499A-8F7C-A0058F62B839}" type="presOf" srcId="{FACB5C78-4DC3-4738-A012-B4490CDAE017}" destId="{10BAB471-3AC5-460E-8677-105F81EEA235}" srcOrd="0" destOrd="0" presId="urn:microsoft.com/office/officeart/2005/8/layout/target1"/>
    <dgm:cxn modelId="{F3F0FC89-6B8F-4BDD-8F0C-69F74F644164}" type="presOf" srcId="{CED9DC4F-687C-4078-8C05-5C4DB5DF1D1A}" destId="{B08F06EF-8DF6-43AC-9B56-22C4182B8D17}" srcOrd="0" destOrd="0" presId="urn:microsoft.com/office/officeart/2005/8/layout/target1"/>
    <dgm:cxn modelId="{7DBC678C-1D4B-4363-BEB0-FD8861DE2FD5}" type="presOf" srcId="{16F1C189-6EB4-4F84-BE02-92414FB3210A}" destId="{778DBD5E-73A7-49B1-AEBD-AACDB68BB3F6}" srcOrd="0" destOrd="0" presId="urn:microsoft.com/office/officeart/2005/8/layout/target1"/>
    <dgm:cxn modelId="{777D257E-69B2-4B87-913E-7F54C12D0903}" srcId="{46792DA0-8CE6-444B-A868-8E565A97DA38}" destId="{16F1C189-6EB4-4F84-BE02-92414FB3210A}" srcOrd="2" destOrd="0" parTransId="{04B4DD63-B2B9-4F29-9B41-583EE09EDBFB}" sibTransId="{D27B96D6-DFA3-4F8C-B3B8-F983E788E704}"/>
    <dgm:cxn modelId="{C6259228-6192-42A8-AE71-8755CDC07D08}" type="presOf" srcId="{46792DA0-8CE6-444B-A868-8E565A97DA38}" destId="{324D43C9-8612-4753-9668-B6697E885FDE}" srcOrd="0" destOrd="0" presId="urn:microsoft.com/office/officeart/2005/8/layout/target1"/>
    <dgm:cxn modelId="{D2FBC2F0-3655-4905-A047-33DE76752CC9}" type="presOf" srcId="{7053E96D-EFF4-42E7-82CB-E255629F2BA8}" destId="{19292ECC-5A35-4BF8-B31A-9573C8475CC4}" srcOrd="0" destOrd="0" presId="urn:microsoft.com/office/officeart/2005/8/layout/target1"/>
    <dgm:cxn modelId="{68BDCF0C-A4B5-467C-985A-DDC499B85A13}" srcId="{46792DA0-8CE6-444B-A868-8E565A97DA38}" destId="{FACB5C78-4DC3-4738-A012-B4490CDAE017}" srcOrd="0" destOrd="0" parTransId="{3D59259A-03D9-411C-A18D-F3121A820820}" sibTransId="{F259F5B0-01D9-4FCC-9629-B044CFC1A634}"/>
    <dgm:cxn modelId="{2C2209F5-3D03-4B66-9AD7-1232F924C650}" type="presParOf" srcId="{324D43C9-8612-4753-9668-B6697E885FDE}" destId="{B1F6663D-3649-4D89-8BA3-1594B3280C55}" srcOrd="0" destOrd="0" presId="urn:microsoft.com/office/officeart/2005/8/layout/target1"/>
    <dgm:cxn modelId="{44B17F9E-0604-482A-8796-C28DD493D37D}" type="presParOf" srcId="{324D43C9-8612-4753-9668-B6697E885FDE}" destId="{10BAB471-3AC5-460E-8677-105F81EEA235}" srcOrd="1" destOrd="0" presId="urn:microsoft.com/office/officeart/2005/8/layout/target1"/>
    <dgm:cxn modelId="{1089FCA4-4309-4062-A5A5-29CBCAA9378B}" type="presParOf" srcId="{324D43C9-8612-4753-9668-B6697E885FDE}" destId="{C476F164-D1CE-4ACE-8D51-8806325FF6BE}" srcOrd="2" destOrd="0" presId="urn:microsoft.com/office/officeart/2005/8/layout/target1"/>
    <dgm:cxn modelId="{E32D8A3B-8EEA-453E-90B2-0989E016B70F}" type="presParOf" srcId="{324D43C9-8612-4753-9668-B6697E885FDE}" destId="{0A928493-FAA8-4122-8D13-768739D32713}" srcOrd="3" destOrd="0" presId="urn:microsoft.com/office/officeart/2005/8/layout/target1"/>
    <dgm:cxn modelId="{C7F00C3C-CC0A-42B6-8EC0-BB20AF8FD9E3}" type="presParOf" srcId="{324D43C9-8612-4753-9668-B6697E885FDE}" destId="{319AB27D-892E-406E-B7D7-1FA469230292}" srcOrd="4" destOrd="0" presId="urn:microsoft.com/office/officeart/2005/8/layout/target1"/>
    <dgm:cxn modelId="{5BFE7960-779E-46D4-B85F-BDF017A22028}" type="presParOf" srcId="{324D43C9-8612-4753-9668-B6697E885FDE}" destId="{19292ECC-5A35-4BF8-B31A-9573C8475CC4}" srcOrd="5" destOrd="0" presId="urn:microsoft.com/office/officeart/2005/8/layout/target1"/>
    <dgm:cxn modelId="{46CFB015-434E-48BF-9C63-7542601040F6}" type="presParOf" srcId="{324D43C9-8612-4753-9668-B6697E885FDE}" destId="{81693274-0A99-45FB-8B52-6842D4D8846B}" srcOrd="6" destOrd="0" presId="urn:microsoft.com/office/officeart/2005/8/layout/target1"/>
    <dgm:cxn modelId="{5E50ABBA-D17B-4EB6-94C0-E30ABB2FD7C1}" type="presParOf" srcId="{324D43C9-8612-4753-9668-B6697E885FDE}" destId="{ADA9B13B-FE1C-4465-B141-5252659D9580}" srcOrd="7" destOrd="0" presId="urn:microsoft.com/office/officeart/2005/8/layout/target1"/>
    <dgm:cxn modelId="{435ABCB6-4F9B-405D-AA13-D1067FCF3E08}" type="presParOf" srcId="{324D43C9-8612-4753-9668-B6697E885FDE}" destId="{5E95D74E-1820-4845-821C-EAD2C38C56F1}" srcOrd="8" destOrd="0" presId="urn:microsoft.com/office/officeart/2005/8/layout/target1"/>
    <dgm:cxn modelId="{74EA366E-1458-4C56-8A0F-94D434E129B3}" type="presParOf" srcId="{324D43C9-8612-4753-9668-B6697E885FDE}" destId="{778DBD5E-73A7-49B1-AEBD-AACDB68BB3F6}" srcOrd="9" destOrd="0" presId="urn:microsoft.com/office/officeart/2005/8/layout/target1"/>
    <dgm:cxn modelId="{966EE12C-C8FC-47B1-B24A-4A9153ABC28D}" type="presParOf" srcId="{324D43C9-8612-4753-9668-B6697E885FDE}" destId="{6675E7CD-5D3E-4DE4-9739-A4B8F349B90E}" srcOrd="10" destOrd="0" presId="urn:microsoft.com/office/officeart/2005/8/layout/target1"/>
    <dgm:cxn modelId="{65B7F8E1-78FC-4B73-96B4-E83D4C43DDF9}" type="presParOf" srcId="{324D43C9-8612-4753-9668-B6697E885FDE}" destId="{6C423E78-B0E6-44B1-9D2B-49DCFF336CD2}" srcOrd="11" destOrd="0" presId="urn:microsoft.com/office/officeart/2005/8/layout/target1"/>
    <dgm:cxn modelId="{5C41B2E1-E634-4173-81B2-A1A535E44570}" type="presParOf" srcId="{324D43C9-8612-4753-9668-B6697E885FDE}" destId="{69B99790-6ACB-4C43-A34C-224A9FC99591}" srcOrd="12" destOrd="0" presId="urn:microsoft.com/office/officeart/2005/8/layout/target1"/>
    <dgm:cxn modelId="{B97F3D89-5C9E-473C-853B-48F5B0B8FCA7}" type="presParOf" srcId="{324D43C9-8612-4753-9668-B6697E885FDE}" destId="{B08F06EF-8DF6-43AC-9B56-22C4182B8D17}" srcOrd="13" destOrd="0" presId="urn:microsoft.com/office/officeart/2005/8/layout/target1"/>
    <dgm:cxn modelId="{557E1538-7F73-47AE-B434-BE21E0B84928}" type="presParOf" srcId="{324D43C9-8612-4753-9668-B6697E885FDE}" destId="{194ED247-117A-4587-BC16-789923B41D73}" srcOrd="14" destOrd="0" presId="urn:microsoft.com/office/officeart/2005/8/layout/target1"/>
    <dgm:cxn modelId="{77D5AFED-A560-4404-B559-83949ED625D7}" type="presParOf" srcId="{324D43C9-8612-4753-9668-B6697E885FDE}" destId="{CF3CEC81-84AC-4EDF-89AB-1E230218F590}" srcOrd="15"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6E001B-B709-430F-AC01-60CB6260985D}"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kumimoji="1" lang="ja-JP" altLang="en-US"/>
        </a:p>
      </dgm:t>
    </dgm:pt>
    <dgm:pt modelId="{E28A42CA-A84C-47CA-AFD3-4D8F2073CA68}">
      <dgm:prSet phldrT="[テキスト]"/>
      <dgm:spPr/>
      <dgm:t>
        <a:bodyPr/>
        <a:lstStyle/>
        <a:p>
          <a:r>
            <a:rPr kumimoji="1" lang="ja-JP" altLang="en-US" dirty="0" smtClean="0">
              <a:latin typeface="HG丸ｺﾞｼｯｸM-PRO" panose="020F0600000000000000" pitchFamily="50" charset="-128"/>
              <a:ea typeface="HG丸ｺﾞｼｯｸM-PRO" panose="020F0600000000000000" pitchFamily="50" charset="-128"/>
            </a:rPr>
            <a:t>①</a:t>
          </a:r>
          <a:endParaRPr kumimoji="1" lang="ja-JP" altLang="en-US" dirty="0">
            <a:latin typeface="HG丸ｺﾞｼｯｸM-PRO" panose="020F0600000000000000" pitchFamily="50" charset="-128"/>
            <a:ea typeface="HG丸ｺﾞｼｯｸM-PRO" panose="020F0600000000000000" pitchFamily="50" charset="-128"/>
          </a:endParaRPr>
        </a:p>
      </dgm:t>
    </dgm:pt>
    <dgm:pt modelId="{24A326A8-2C20-458C-98A6-560A941CC2BD}" type="parTrans" cxnId="{1739DF2D-9274-4DAC-A25C-4627F887B82B}">
      <dgm:prSet/>
      <dgm:spPr/>
      <dgm:t>
        <a:bodyPr/>
        <a:lstStyle/>
        <a:p>
          <a:endParaRPr kumimoji="1" lang="ja-JP" altLang="en-US"/>
        </a:p>
      </dgm:t>
    </dgm:pt>
    <dgm:pt modelId="{51803556-AC5F-44CF-8CC1-7A4B7CEA9C92}" type="sibTrans" cxnId="{1739DF2D-9274-4DAC-A25C-4627F887B82B}">
      <dgm:prSet/>
      <dgm:spPr/>
      <dgm:t>
        <a:bodyPr/>
        <a:lstStyle/>
        <a:p>
          <a:endParaRPr kumimoji="1" lang="ja-JP" altLang="en-US"/>
        </a:p>
      </dgm:t>
    </dgm:pt>
    <dgm:pt modelId="{F71F2C3D-77B9-44E8-9A72-30F377A48A21}">
      <dgm:prSet phldrT="[テキスト]" custT="1"/>
      <dgm:spPr/>
      <dgm:t>
        <a:bodyPr/>
        <a:lstStyle/>
        <a:p>
          <a:r>
            <a:rPr kumimoji="1" lang="ja-JP" altLang="en-US" sz="2400" dirty="0" smtClean="0">
              <a:latin typeface="HG丸ｺﾞｼｯｸM-PRO" panose="020F0600000000000000" pitchFamily="50" charset="-128"/>
              <a:ea typeface="HG丸ｺﾞｼｯｸM-PRO" panose="020F0600000000000000" pitchFamily="50" charset="-128"/>
            </a:rPr>
            <a:t>市（地域）から要請を受ける</a:t>
          </a:r>
          <a:endParaRPr kumimoji="1" lang="ja-JP" altLang="en-US" sz="2400" dirty="0"/>
        </a:p>
      </dgm:t>
    </dgm:pt>
    <dgm:pt modelId="{FD59BA82-C36D-403C-A6BA-E12C7E42DF72}" type="parTrans" cxnId="{45C57B8C-E778-4F16-B3DE-815BB1BA927C}">
      <dgm:prSet/>
      <dgm:spPr/>
      <dgm:t>
        <a:bodyPr/>
        <a:lstStyle/>
        <a:p>
          <a:endParaRPr kumimoji="1" lang="ja-JP" altLang="en-US"/>
        </a:p>
      </dgm:t>
    </dgm:pt>
    <dgm:pt modelId="{3F6576F2-1DEB-4BB5-B57C-48FAF2FC454F}" type="sibTrans" cxnId="{45C57B8C-E778-4F16-B3DE-815BB1BA927C}">
      <dgm:prSet/>
      <dgm:spPr/>
      <dgm:t>
        <a:bodyPr/>
        <a:lstStyle/>
        <a:p>
          <a:endParaRPr kumimoji="1" lang="ja-JP" altLang="en-US"/>
        </a:p>
      </dgm:t>
    </dgm:pt>
    <dgm:pt modelId="{4CC6A2FA-282F-481B-83FB-F642E85B6190}">
      <dgm:prSet phldrT="[テキスト]"/>
      <dgm:spPr/>
      <dgm:t>
        <a:bodyPr/>
        <a:lstStyle/>
        <a:p>
          <a:r>
            <a:rPr kumimoji="1" lang="ja-JP" altLang="en-US" dirty="0" smtClean="0">
              <a:latin typeface="HG丸ｺﾞｼｯｸM-PRO" panose="020F0600000000000000" pitchFamily="50" charset="-128"/>
              <a:ea typeface="HG丸ｺﾞｼｯｸM-PRO" panose="020F0600000000000000" pitchFamily="50" charset="-128"/>
            </a:rPr>
            <a:t>②</a:t>
          </a:r>
          <a:endParaRPr kumimoji="1" lang="ja-JP" altLang="en-US" dirty="0">
            <a:latin typeface="HG丸ｺﾞｼｯｸM-PRO" panose="020F0600000000000000" pitchFamily="50" charset="-128"/>
            <a:ea typeface="HG丸ｺﾞｼｯｸM-PRO" panose="020F0600000000000000" pitchFamily="50" charset="-128"/>
          </a:endParaRPr>
        </a:p>
      </dgm:t>
    </dgm:pt>
    <dgm:pt modelId="{D3C642C6-4D92-44E3-BC65-C8F62668DAD2}" type="parTrans" cxnId="{293CB2F0-20C4-45D8-A494-32A6CA5A4BA7}">
      <dgm:prSet/>
      <dgm:spPr/>
      <dgm:t>
        <a:bodyPr/>
        <a:lstStyle/>
        <a:p>
          <a:endParaRPr kumimoji="1" lang="ja-JP" altLang="en-US"/>
        </a:p>
      </dgm:t>
    </dgm:pt>
    <dgm:pt modelId="{330C46EC-3CEE-4659-88D2-8618425EF24E}" type="sibTrans" cxnId="{293CB2F0-20C4-45D8-A494-32A6CA5A4BA7}">
      <dgm:prSet/>
      <dgm:spPr/>
      <dgm:t>
        <a:bodyPr/>
        <a:lstStyle/>
        <a:p>
          <a:endParaRPr kumimoji="1" lang="ja-JP" altLang="en-US"/>
        </a:p>
      </dgm:t>
    </dgm:pt>
    <dgm:pt modelId="{E78CDB35-BBE4-4A06-82BB-919A567F0970}">
      <dgm:prSet phldrT="[テキスト]" custT="1"/>
      <dgm:spPr/>
      <dgm:t>
        <a:bodyPr/>
        <a:lstStyle/>
        <a:p>
          <a:r>
            <a:rPr kumimoji="1" lang="ja-JP" altLang="en-US" sz="2400" dirty="0" smtClean="0">
              <a:latin typeface="HG丸ｺﾞｼｯｸM-PRO" panose="020F0600000000000000" pitchFamily="50" charset="-128"/>
              <a:ea typeface="HG丸ｺﾞｼｯｸM-PRO" panose="020F0600000000000000" pitchFamily="50" charset="-128"/>
            </a:rPr>
            <a:t>記入支援などを行う　</a:t>
          </a:r>
          <a:r>
            <a:rPr kumimoji="1" lang="en-US" altLang="ja-JP" sz="1200" dirty="0" smtClean="0">
              <a:solidFill>
                <a:srgbClr val="FF0000"/>
              </a:solidFill>
              <a:latin typeface="HG丸ｺﾞｼｯｸM-PRO" panose="020F0600000000000000" pitchFamily="50" charset="-128"/>
              <a:ea typeface="HG丸ｺﾞｼｯｸM-PRO" panose="020F0600000000000000" pitchFamily="50" charset="-128"/>
            </a:rPr>
            <a:t>※</a:t>
          </a:r>
          <a:r>
            <a:rPr lang="ja-JP" altLang="ja-JP" sz="1200" dirty="0" smtClean="0">
              <a:solidFill>
                <a:srgbClr val="FF0000"/>
              </a:solidFill>
              <a:latin typeface="HG丸ｺﾞｼｯｸM-PRO" panose="020F0600000000000000" pitchFamily="50" charset="-128"/>
              <a:ea typeface="HG丸ｺﾞｼｯｸM-PRO" panose="020F0600000000000000" pitchFamily="50" charset="-128"/>
            </a:rPr>
            <a:t>要支援者１人につき、</a:t>
          </a:r>
          <a:r>
            <a:rPr lang="ja-JP" altLang="en-US" sz="1200" dirty="0" smtClean="0">
              <a:solidFill>
                <a:srgbClr val="FF0000"/>
              </a:solidFill>
              <a:latin typeface="HG丸ｺﾞｼｯｸM-PRO" panose="020F0600000000000000" pitchFamily="50" charset="-128"/>
              <a:ea typeface="HG丸ｺﾞｼｯｸM-PRO" panose="020F0600000000000000" pitchFamily="50" charset="-128"/>
            </a:rPr>
            <a:t>年度ごとに最大</a:t>
          </a:r>
          <a:r>
            <a:rPr lang="ja-JP" altLang="ja-JP" sz="1200" dirty="0" smtClean="0">
              <a:solidFill>
                <a:srgbClr val="FF0000"/>
              </a:solidFill>
              <a:latin typeface="HG丸ｺﾞｼｯｸM-PRO" panose="020F0600000000000000" pitchFamily="50" charset="-128"/>
              <a:ea typeface="HG丸ｺﾞｼｯｸM-PRO" panose="020F0600000000000000" pitchFamily="50" charset="-128"/>
            </a:rPr>
            <a:t>７</a:t>
          </a:r>
          <a:r>
            <a:rPr lang="en-US" altLang="ja-JP" sz="1200" dirty="0" smtClean="0">
              <a:solidFill>
                <a:srgbClr val="FF0000"/>
              </a:solidFill>
              <a:latin typeface="HG丸ｺﾞｼｯｸM-PRO" panose="020F0600000000000000" pitchFamily="50" charset="-128"/>
              <a:ea typeface="HG丸ｺﾞｼｯｸM-PRO" panose="020F0600000000000000" pitchFamily="50" charset="-128"/>
            </a:rPr>
            <a:t>,</a:t>
          </a:r>
          <a:r>
            <a:rPr lang="ja-JP" altLang="ja-JP" sz="1200" dirty="0" smtClean="0">
              <a:solidFill>
                <a:srgbClr val="FF0000"/>
              </a:solidFill>
              <a:latin typeface="HG丸ｺﾞｼｯｸM-PRO" panose="020F0600000000000000" pitchFamily="50" charset="-128"/>
              <a:ea typeface="HG丸ｺﾞｼｯｸM-PRO" panose="020F0600000000000000" pitchFamily="50" charset="-128"/>
            </a:rPr>
            <a:t>０００円</a:t>
          </a:r>
          <a:endParaRPr kumimoji="1" lang="ja-JP" altLang="en-US" sz="1200" dirty="0"/>
        </a:p>
      </dgm:t>
    </dgm:pt>
    <dgm:pt modelId="{2480EE50-8E4E-4465-AE8E-81F04A09EA88}" type="parTrans" cxnId="{6BA0C8DF-4931-4631-AB9A-B2B1AE16D72C}">
      <dgm:prSet/>
      <dgm:spPr/>
      <dgm:t>
        <a:bodyPr/>
        <a:lstStyle/>
        <a:p>
          <a:endParaRPr kumimoji="1" lang="ja-JP" altLang="en-US"/>
        </a:p>
      </dgm:t>
    </dgm:pt>
    <dgm:pt modelId="{4142CFD5-89F0-4675-A043-DBC6CDB1EE77}" type="sibTrans" cxnId="{6BA0C8DF-4931-4631-AB9A-B2B1AE16D72C}">
      <dgm:prSet/>
      <dgm:spPr/>
      <dgm:t>
        <a:bodyPr/>
        <a:lstStyle/>
        <a:p>
          <a:endParaRPr kumimoji="1" lang="ja-JP" altLang="en-US"/>
        </a:p>
      </dgm:t>
    </dgm:pt>
    <dgm:pt modelId="{C9470058-D643-45A6-B9CB-B141D938F51E}">
      <dgm:prSet phldrT="[テキスト]"/>
      <dgm:spPr/>
      <dgm:t>
        <a:bodyPr/>
        <a:lstStyle/>
        <a:p>
          <a:r>
            <a:rPr kumimoji="1" lang="ja-JP" altLang="en-US" dirty="0" smtClean="0">
              <a:latin typeface="HG丸ｺﾞｼｯｸM-PRO" panose="020F0600000000000000" pitchFamily="50" charset="-128"/>
              <a:ea typeface="HG丸ｺﾞｼｯｸM-PRO" panose="020F0600000000000000" pitchFamily="50" charset="-128"/>
            </a:rPr>
            <a:t>③</a:t>
          </a:r>
          <a:endParaRPr kumimoji="1" lang="ja-JP" altLang="en-US" dirty="0">
            <a:latin typeface="HG丸ｺﾞｼｯｸM-PRO" panose="020F0600000000000000" pitchFamily="50" charset="-128"/>
            <a:ea typeface="HG丸ｺﾞｼｯｸM-PRO" panose="020F0600000000000000" pitchFamily="50" charset="-128"/>
          </a:endParaRPr>
        </a:p>
      </dgm:t>
    </dgm:pt>
    <dgm:pt modelId="{0490FFE9-426C-4FA0-B8E1-A9B20AC5FEFA}" type="parTrans" cxnId="{72E2D753-5444-4099-8942-BD74F8491E66}">
      <dgm:prSet/>
      <dgm:spPr/>
      <dgm:t>
        <a:bodyPr/>
        <a:lstStyle/>
        <a:p>
          <a:endParaRPr kumimoji="1" lang="ja-JP" altLang="en-US"/>
        </a:p>
      </dgm:t>
    </dgm:pt>
    <dgm:pt modelId="{13BE73FA-92DC-4830-81BB-7F14197A1DFD}" type="sibTrans" cxnId="{72E2D753-5444-4099-8942-BD74F8491E66}">
      <dgm:prSet/>
      <dgm:spPr/>
      <dgm:t>
        <a:bodyPr/>
        <a:lstStyle/>
        <a:p>
          <a:endParaRPr kumimoji="1" lang="ja-JP" altLang="en-US"/>
        </a:p>
      </dgm:t>
    </dgm:pt>
    <dgm:pt modelId="{548A145E-40E5-45C9-85BD-6446570547D7}">
      <dgm:prSet phldrT="[テキスト]" custT="1"/>
      <dgm:spPr/>
      <dgm:t>
        <a:bodyPr/>
        <a:lstStyle/>
        <a:p>
          <a:r>
            <a:rPr kumimoji="1" lang="ja-JP" altLang="en-US" sz="2400" dirty="0" smtClean="0">
              <a:latin typeface="HG丸ｺﾞｼｯｸM-PRO" panose="020F0600000000000000" pitchFamily="50" charset="-128"/>
              <a:ea typeface="HG丸ｺﾞｼｯｸM-PRO" panose="020F0600000000000000" pitchFamily="50" charset="-128"/>
            </a:rPr>
            <a:t>申請を行う</a:t>
          </a:r>
          <a:endParaRPr kumimoji="1" lang="ja-JP" altLang="en-US" sz="2400" dirty="0"/>
        </a:p>
      </dgm:t>
    </dgm:pt>
    <dgm:pt modelId="{43FA617A-EAA0-47D3-9BBC-CA6FE68DC0CF}" type="parTrans" cxnId="{7E4223DA-384B-47D3-8232-FF4E0623CABB}">
      <dgm:prSet/>
      <dgm:spPr/>
      <dgm:t>
        <a:bodyPr/>
        <a:lstStyle/>
        <a:p>
          <a:endParaRPr kumimoji="1" lang="ja-JP" altLang="en-US"/>
        </a:p>
      </dgm:t>
    </dgm:pt>
    <dgm:pt modelId="{EE87E743-FF40-4569-BD7F-DF1683C938D8}" type="sibTrans" cxnId="{7E4223DA-384B-47D3-8232-FF4E0623CABB}">
      <dgm:prSet/>
      <dgm:spPr/>
      <dgm:t>
        <a:bodyPr/>
        <a:lstStyle/>
        <a:p>
          <a:endParaRPr kumimoji="1" lang="ja-JP" altLang="en-US"/>
        </a:p>
      </dgm:t>
    </dgm:pt>
    <dgm:pt modelId="{BEC6EF85-B3D3-48DE-AB63-D086F79ACA6B}" type="pres">
      <dgm:prSet presAssocID="{A46E001B-B709-430F-AC01-60CB6260985D}" presName="linearFlow" presStyleCnt="0">
        <dgm:presLayoutVars>
          <dgm:dir/>
          <dgm:animLvl val="lvl"/>
          <dgm:resizeHandles val="exact"/>
        </dgm:presLayoutVars>
      </dgm:prSet>
      <dgm:spPr/>
      <dgm:t>
        <a:bodyPr/>
        <a:lstStyle/>
        <a:p>
          <a:endParaRPr kumimoji="1" lang="ja-JP" altLang="en-US"/>
        </a:p>
      </dgm:t>
    </dgm:pt>
    <dgm:pt modelId="{D0AD9ADC-32BA-4503-9662-18365DFC3B5D}" type="pres">
      <dgm:prSet presAssocID="{E28A42CA-A84C-47CA-AFD3-4D8F2073CA68}" presName="composite" presStyleCnt="0"/>
      <dgm:spPr/>
    </dgm:pt>
    <dgm:pt modelId="{163DE204-95DB-48B7-B252-76CC82B154D4}" type="pres">
      <dgm:prSet presAssocID="{E28A42CA-A84C-47CA-AFD3-4D8F2073CA68}" presName="parentText" presStyleLbl="alignNode1" presStyleIdx="0" presStyleCnt="3">
        <dgm:presLayoutVars>
          <dgm:chMax val="1"/>
          <dgm:bulletEnabled val="1"/>
        </dgm:presLayoutVars>
      </dgm:prSet>
      <dgm:spPr/>
      <dgm:t>
        <a:bodyPr/>
        <a:lstStyle/>
        <a:p>
          <a:endParaRPr kumimoji="1" lang="ja-JP" altLang="en-US"/>
        </a:p>
      </dgm:t>
    </dgm:pt>
    <dgm:pt modelId="{0F9E5B49-2199-4ACB-AAAF-5FD925D38B45}" type="pres">
      <dgm:prSet presAssocID="{E28A42CA-A84C-47CA-AFD3-4D8F2073CA68}" presName="descendantText" presStyleLbl="alignAcc1" presStyleIdx="0" presStyleCnt="3" custLinFactNeighborX="0" custLinFactNeighborY="12417">
        <dgm:presLayoutVars>
          <dgm:bulletEnabled val="1"/>
        </dgm:presLayoutVars>
      </dgm:prSet>
      <dgm:spPr/>
      <dgm:t>
        <a:bodyPr/>
        <a:lstStyle/>
        <a:p>
          <a:endParaRPr kumimoji="1" lang="ja-JP" altLang="en-US"/>
        </a:p>
      </dgm:t>
    </dgm:pt>
    <dgm:pt modelId="{6B2CDA7D-70F9-4249-9C32-ADBE90DDB6CC}" type="pres">
      <dgm:prSet presAssocID="{51803556-AC5F-44CF-8CC1-7A4B7CEA9C92}" presName="sp" presStyleCnt="0"/>
      <dgm:spPr/>
    </dgm:pt>
    <dgm:pt modelId="{B60FDD11-E63E-4018-ADA0-8230532F4660}" type="pres">
      <dgm:prSet presAssocID="{4CC6A2FA-282F-481B-83FB-F642E85B6190}" presName="composite" presStyleCnt="0"/>
      <dgm:spPr/>
    </dgm:pt>
    <dgm:pt modelId="{2C6B535C-EF2A-4612-A32E-CCA0E54A4A40}" type="pres">
      <dgm:prSet presAssocID="{4CC6A2FA-282F-481B-83FB-F642E85B6190}" presName="parentText" presStyleLbl="alignNode1" presStyleIdx="1" presStyleCnt="3">
        <dgm:presLayoutVars>
          <dgm:chMax val="1"/>
          <dgm:bulletEnabled val="1"/>
        </dgm:presLayoutVars>
      </dgm:prSet>
      <dgm:spPr/>
      <dgm:t>
        <a:bodyPr/>
        <a:lstStyle/>
        <a:p>
          <a:endParaRPr kumimoji="1" lang="ja-JP" altLang="en-US"/>
        </a:p>
      </dgm:t>
    </dgm:pt>
    <dgm:pt modelId="{2DF963E9-0C78-45FE-81EF-179C2A0901A4}" type="pres">
      <dgm:prSet presAssocID="{4CC6A2FA-282F-481B-83FB-F642E85B6190}" presName="descendantText" presStyleLbl="alignAcc1" presStyleIdx="1" presStyleCnt="3">
        <dgm:presLayoutVars>
          <dgm:bulletEnabled val="1"/>
        </dgm:presLayoutVars>
      </dgm:prSet>
      <dgm:spPr/>
      <dgm:t>
        <a:bodyPr/>
        <a:lstStyle/>
        <a:p>
          <a:endParaRPr kumimoji="1" lang="ja-JP" altLang="en-US"/>
        </a:p>
      </dgm:t>
    </dgm:pt>
    <dgm:pt modelId="{530EE676-A2BF-452C-A390-1629E440EAC1}" type="pres">
      <dgm:prSet presAssocID="{330C46EC-3CEE-4659-88D2-8618425EF24E}" presName="sp" presStyleCnt="0"/>
      <dgm:spPr/>
    </dgm:pt>
    <dgm:pt modelId="{4A8C864B-C41E-4FB9-8632-B4BED6D3E5EA}" type="pres">
      <dgm:prSet presAssocID="{C9470058-D643-45A6-B9CB-B141D938F51E}" presName="composite" presStyleCnt="0"/>
      <dgm:spPr/>
    </dgm:pt>
    <dgm:pt modelId="{96140970-355F-404C-9457-99FD9B870380}" type="pres">
      <dgm:prSet presAssocID="{C9470058-D643-45A6-B9CB-B141D938F51E}" presName="parentText" presStyleLbl="alignNode1" presStyleIdx="2" presStyleCnt="3">
        <dgm:presLayoutVars>
          <dgm:chMax val="1"/>
          <dgm:bulletEnabled val="1"/>
        </dgm:presLayoutVars>
      </dgm:prSet>
      <dgm:spPr/>
      <dgm:t>
        <a:bodyPr/>
        <a:lstStyle/>
        <a:p>
          <a:endParaRPr kumimoji="1" lang="ja-JP" altLang="en-US"/>
        </a:p>
      </dgm:t>
    </dgm:pt>
    <dgm:pt modelId="{065C202D-B1C4-4764-80F2-36C6582E15B7}" type="pres">
      <dgm:prSet presAssocID="{C9470058-D643-45A6-B9CB-B141D938F51E}" presName="descendantText" presStyleLbl="alignAcc1" presStyleIdx="2" presStyleCnt="3">
        <dgm:presLayoutVars>
          <dgm:bulletEnabled val="1"/>
        </dgm:presLayoutVars>
      </dgm:prSet>
      <dgm:spPr/>
      <dgm:t>
        <a:bodyPr/>
        <a:lstStyle/>
        <a:p>
          <a:endParaRPr kumimoji="1" lang="ja-JP" altLang="en-US"/>
        </a:p>
      </dgm:t>
    </dgm:pt>
  </dgm:ptLst>
  <dgm:cxnLst>
    <dgm:cxn modelId="{45C57B8C-E778-4F16-B3DE-815BB1BA927C}" srcId="{E28A42CA-A84C-47CA-AFD3-4D8F2073CA68}" destId="{F71F2C3D-77B9-44E8-9A72-30F377A48A21}" srcOrd="0" destOrd="0" parTransId="{FD59BA82-C36D-403C-A6BA-E12C7E42DF72}" sibTransId="{3F6576F2-1DEB-4BB5-B57C-48FAF2FC454F}"/>
    <dgm:cxn modelId="{5FB3FFD3-5DFC-4192-BA92-05E7E8CBB6F8}" type="presOf" srcId="{4CC6A2FA-282F-481B-83FB-F642E85B6190}" destId="{2C6B535C-EF2A-4612-A32E-CCA0E54A4A40}" srcOrd="0" destOrd="0" presId="urn:microsoft.com/office/officeart/2005/8/layout/chevron2"/>
    <dgm:cxn modelId="{7E4223DA-384B-47D3-8232-FF4E0623CABB}" srcId="{C9470058-D643-45A6-B9CB-B141D938F51E}" destId="{548A145E-40E5-45C9-85BD-6446570547D7}" srcOrd="0" destOrd="0" parTransId="{43FA617A-EAA0-47D3-9BBC-CA6FE68DC0CF}" sibTransId="{EE87E743-FF40-4569-BD7F-DF1683C938D8}"/>
    <dgm:cxn modelId="{27337EC2-763E-44E4-ADC1-9A46AE34DF9D}" type="presOf" srcId="{F71F2C3D-77B9-44E8-9A72-30F377A48A21}" destId="{0F9E5B49-2199-4ACB-AAAF-5FD925D38B45}" srcOrd="0" destOrd="0" presId="urn:microsoft.com/office/officeart/2005/8/layout/chevron2"/>
    <dgm:cxn modelId="{293CB2F0-20C4-45D8-A494-32A6CA5A4BA7}" srcId="{A46E001B-B709-430F-AC01-60CB6260985D}" destId="{4CC6A2FA-282F-481B-83FB-F642E85B6190}" srcOrd="1" destOrd="0" parTransId="{D3C642C6-4D92-44E3-BC65-C8F62668DAD2}" sibTransId="{330C46EC-3CEE-4659-88D2-8618425EF24E}"/>
    <dgm:cxn modelId="{0E08E043-2C2F-47B6-A3C8-D47FF956E21A}" type="presOf" srcId="{C9470058-D643-45A6-B9CB-B141D938F51E}" destId="{96140970-355F-404C-9457-99FD9B870380}" srcOrd="0" destOrd="0" presId="urn:microsoft.com/office/officeart/2005/8/layout/chevron2"/>
    <dgm:cxn modelId="{633E94AC-2473-4EF6-83CB-1EE28B8228FE}" type="presOf" srcId="{E28A42CA-A84C-47CA-AFD3-4D8F2073CA68}" destId="{163DE204-95DB-48B7-B252-76CC82B154D4}" srcOrd="0" destOrd="0" presId="urn:microsoft.com/office/officeart/2005/8/layout/chevron2"/>
    <dgm:cxn modelId="{FC2FF464-AA65-4FB4-BB66-63839FCCF451}" type="presOf" srcId="{E78CDB35-BBE4-4A06-82BB-919A567F0970}" destId="{2DF963E9-0C78-45FE-81EF-179C2A0901A4}" srcOrd="0" destOrd="0" presId="urn:microsoft.com/office/officeart/2005/8/layout/chevron2"/>
    <dgm:cxn modelId="{233D1FA2-B794-47CE-AB85-EB2F2273CBE4}" type="presOf" srcId="{548A145E-40E5-45C9-85BD-6446570547D7}" destId="{065C202D-B1C4-4764-80F2-36C6582E15B7}" srcOrd="0" destOrd="0" presId="urn:microsoft.com/office/officeart/2005/8/layout/chevron2"/>
    <dgm:cxn modelId="{5A70BCF5-E17B-41C8-AD15-832BC0B996E9}" type="presOf" srcId="{A46E001B-B709-430F-AC01-60CB6260985D}" destId="{BEC6EF85-B3D3-48DE-AB63-D086F79ACA6B}" srcOrd="0" destOrd="0" presId="urn:microsoft.com/office/officeart/2005/8/layout/chevron2"/>
    <dgm:cxn modelId="{1739DF2D-9274-4DAC-A25C-4627F887B82B}" srcId="{A46E001B-B709-430F-AC01-60CB6260985D}" destId="{E28A42CA-A84C-47CA-AFD3-4D8F2073CA68}" srcOrd="0" destOrd="0" parTransId="{24A326A8-2C20-458C-98A6-560A941CC2BD}" sibTransId="{51803556-AC5F-44CF-8CC1-7A4B7CEA9C92}"/>
    <dgm:cxn modelId="{72E2D753-5444-4099-8942-BD74F8491E66}" srcId="{A46E001B-B709-430F-AC01-60CB6260985D}" destId="{C9470058-D643-45A6-B9CB-B141D938F51E}" srcOrd="2" destOrd="0" parTransId="{0490FFE9-426C-4FA0-B8E1-A9B20AC5FEFA}" sibTransId="{13BE73FA-92DC-4830-81BB-7F14197A1DFD}"/>
    <dgm:cxn modelId="{6BA0C8DF-4931-4631-AB9A-B2B1AE16D72C}" srcId="{4CC6A2FA-282F-481B-83FB-F642E85B6190}" destId="{E78CDB35-BBE4-4A06-82BB-919A567F0970}" srcOrd="0" destOrd="0" parTransId="{2480EE50-8E4E-4465-AE8E-81F04A09EA88}" sibTransId="{4142CFD5-89F0-4675-A043-DBC6CDB1EE77}"/>
    <dgm:cxn modelId="{D4C5EB12-AD1A-4C72-977A-F5DB4830E9E2}" type="presParOf" srcId="{BEC6EF85-B3D3-48DE-AB63-D086F79ACA6B}" destId="{D0AD9ADC-32BA-4503-9662-18365DFC3B5D}" srcOrd="0" destOrd="0" presId="urn:microsoft.com/office/officeart/2005/8/layout/chevron2"/>
    <dgm:cxn modelId="{076DD7FE-B794-4174-B7AA-C5CBF08423AC}" type="presParOf" srcId="{D0AD9ADC-32BA-4503-9662-18365DFC3B5D}" destId="{163DE204-95DB-48B7-B252-76CC82B154D4}" srcOrd="0" destOrd="0" presId="urn:microsoft.com/office/officeart/2005/8/layout/chevron2"/>
    <dgm:cxn modelId="{6F8D5ECD-BA13-4299-96F1-3560A3D00C81}" type="presParOf" srcId="{D0AD9ADC-32BA-4503-9662-18365DFC3B5D}" destId="{0F9E5B49-2199-4ACB-AAAF-5FD925D38B45}" srcOrd="1" destOrd="0" presId="urn:microsoft.com/office/officeart/2005/8/layout/chevron2"/>
    <dgm:cxn modelId="{EE38314C-0CA0-4564-B574-389F26EB8B9E}" type="presParOf" srcId="{BEC6EF85-B3D3-48DE-AB63-D086F79ACA6B}" destId="{6B2CDA7D-70F9-4249-9C32-ADBE90DDB6CC}" srcOrd="1" destOrd="0" presId="urn:microsoft.com/office/officeart/2005/8/layout/chevron2"/>
    <dgm:cxn modelId="{BAEFEDAE-03C0-4D9A-A90E-A2C5D3C35CA4}" type="presParOf" srcId="{BEC6EF85-B3D3-48DE-AB63-D086F79ACA6B}" destId="{B60FDD11-E63E-4018-ADA0-8230532F4660}" srcOrd="2" destOrd="0" presId="urn:microsoft.com/office/officeart/2005/8/layout/chevron2"/>
    <dgm:cxn modelId="{BDB3A083-1C02-4CAB-8998-E71E82F6F152}" type="presParOf" srcId="{B60FDD11-E63E-4018-ADA0-8230532F4660}" destId="{2C6B535C-EF2A-4612-A32E-CCA0E54A4A40}" srcOrd="0" destOrd="0" presId="urn:microsoft.com/office/officeart/2005/8/layout/chevron2"/>
    <dgm:cxn modelId="{936A0D89-8501-42DA-906F-06B8B3A98EEA}" type="presParOf" srcId="{B60FDD11-E63E-4018-ADA0-8230532F4660}" destId="{2DF963E9-0C78-45FE-81EF-179C2A0901A4}" srcOrd="1" destOrd="0" presId="urn:microsoft.com/office/officeart/2005/8/layout/chevron2"/>
    <dgm:cxn modelId="{F3156FA7-C1FA-4CB1-A3EF-E70FA431405B}" type="presParOf" srcId="{BEC6EF85-B3D3-48DE-AB63-D086F79ACA6B}" destId="{530EE676-A2BF-452C-A390-1629E440EAC1}" srcOrd="3" destOrd="0" presId="urn:microsoft.com/office/officeart/2005/8/layout/chevron2"/>
    <dgm:cxn modelId="{9879DD5C-B67E-4852-A702-62AC2D68323F}" type="presParOf" srcId="{BEC6EF85-B3D3-48DE-AB63-D086F79ACA6B}" destId="{4A8C864B-C41E-4FB9-8632-B4BED6D3E5EA}" srcOrd="4" destOrd="0" presId="urn:microsoft.com/office/officeart/2005/8/layout/chevron2"/>
    <dgm:cxn modelId="{601D9FF4-7841-4F61-8302-3B4CB8999331}" type="presParOf" srcId="{4A8C864B-C41E-4FB9-8632-B4BED6D3E5EA}" destId="{96140970-355F-404C-9457-99FD9B870380}" srcOrd="0" destOrd="0" presId="urn:microsoft.com/office/officeart/2005/8/layout/chevron2"/>
    <dgm:cxn modelId="{B97B48D6-4405-41FD-BDB8-D16F62650B81}" type="presParOf" srcId="{4A8C864B-C41E-4FB9-8632-B4BED6D3E5EA}" destId="{065C202D-B1C4-4764-80F2-36C6582E15B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B99790-6ACB-4C43-A34C-224A9FC99591}">
      <dsp:nvSpPr>
        <dsp:cNvPr id="0" name=""/>
        <dsp:cNvSpPr/>
      </dsp:nvSpPr>
      <dsp:spPr>
        <a:xfrm>
          <a:off x="935622" y="1123303"/>
          <a:ext cx="3402378" cy="3402378"/>
        </a:xfrm>
        <a:prstGeom prst="ellipse">
          <a:avLst/>
        </a:prstGeom>
        <a:gradFill rotWithShape="0">
          <a:gsLst>
            <a:gs pos="0">
              <a:schemeClr val="accent1">
                <a:shade val="50000"/>
                <a:hueOff val="-18786"/>
                <a:satOff val="472"/>
                <a:lumOff val="18741"/>
                <a:alphaOff val="0"/>
                <a:shade val="70000"/>
                <a:satMod val="150000"/>
              </a:schemeClr>
            </a:gs>
            <a:gs pos="34000">
              <a:schemeClr val="accent1">
                <a:shade val="50000"/>
                <a:hueOff val="-18786"/>
                <a:satOff val="472"/>
                <a:lumOff val="18741"/>
                <a:alphaOff val="0"/>
                <a:shade val="70000"/>
                <a:satMod val="140000"/>
              </a:schemeClr>
            </a:gs>
            <a:gs pos="70000">
              <a:schemeClr val="accent1">
                <a:shade val="50000"/>
                <a:hueOff val="-18786"/>
                <a:satOff val="472"/>
                <a:lumOff val="18741"/>
                <a:alphaOff val="0"/>
                <a:tint val="100000"/>
                <a:shade val="90000"/>
                <a:satMod val="140000"/>
              </a:schemeClr>
            </a:gs>
            <a:gs pos="100000">
              <a:schemeClr val="accent1">
                <a:shade val="50000"/>
                <a:hueOff val="-18786"/>
                <a:satOff val="472"/>
                <a:lumOff val="18741"/>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1">
              <a:shade val="50000"/>
              <a:hueOff val="-18786"/>
              <a:satOff val="472"/>
              <a:lumOff val="18741"/>
              <a:alphaOff val="0"/>
              <a:shade val="30000"/>
              <a:satMod val="130000"/>
            </a:schemeClr>
          </a:contourClr>
        </a:sp3d>
      </dsp:spPr>
      <dsp:style>
        <a:lnRef idx="0">
          <a:scrgbClr r="0" g="0" b="0"/>
        </a:lnRef>
        <a:fillRef idx="3">
          <a:scrgbClr r="0" g="0" b="0"/>
        </a:fillRef>
        <a:effectRef idx="3">
          <a:scrgbClr r="0" g="0" b="0"/>
        </a:effectRef>
        <a:fontRef idx="minor">
          <a:schemeClr val="lt1"/>
        </a:fontRef>
      </dsp:style>
    </dsp:sp>
    <dsp:sp modelId="{5E95D74E-1820-4845-821C-EAD2C38C56F1}">
      <dsp:nvSpPr>
        <dsp:cNvPr id="0" name=""/>
        <dsp:cNvSpPr/>
      </dsp:nvSpPr>
      <dsp:spPr>
        <a:xfrm>
          <a:off x="1421878" y="1609559"/>
          <a:ext cx="2429864" cy="2429864"/>
        </a:xfrm>
        <a:prstGeom prst="ellipse">
          <a:avLst/>
        </a:prstGeom>
        <a:gradFill rotWithShape="0">
          <a:gsLst>
            <a:gs pos="0">
              <a:schemeClr val="accent1">
                <a:shade val="50000"/>
                <a:hueOff val="-37571"/>
                <a:satOff val="944"/>
                <a:lumOff val="37481"/>
                <a:alphaOff val="0"/>
                <a:shade val="70000"/>
                <a:satMod val="150000"/>
              </a:schemeClr>
            </a:gs>
            <a:gs pos="34000">
              <a:schemeClr val="accent1">
                <a:shade val="50000"/>
                <a:hueOff val="-37571"/>
                <a:satOff val="944"/>
                <a:lumOff val="37481"/>
                <a:alphaOff val="0"/>
                <a:shade val="70000"/>
                <a:satMod val="140000"/>
              </a:schemeClr>
            </a:gs>
            <a:gs pos="70000">
              <a:schemeClr val="accent1">
                <a:shade val="50000"/>
                <a:hueOff val="-37571"/>
                <a:satOff val="944"/>
                <a:lumOff val="37481"/>
                <a:alphaOff val="0"/>
                <a:tint val="100000"/>
                <a:shade val="90000"/>
                <a:satMod val="140000"/>
              </a:schemeClr>
            </a:gs>
            <a:gs pos="100000">
              <a:schemeClr val="accent1">
                <a:shade val="50000"/>
                <a:hueOff val="-37571"/>
                <a:satOff val="944"/>
                <a:lumOff val="37481"/>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1">
              <a:shade val="50000"/>
              <a:hueOff val="-37571"/>
              <a:satOff val="944"/>
              <a:lumOff val="37481"/>
              <a:alphaOff val="0"/>
              <a:shade val="30000"/>
              <a:satMod val="130000"/>
            </a:schemeClr>
          </a:contourClr>
        </a:sp3d>
      </dsp:spPr>
      <dsp:style>
        <a:lnRef idx="0">
          <a:scrgbClr r="0" g="0" b="0"/>
        </a:lnRef>
        <a:fillRef idx="3">
          <a:scrgbClr r="0" g="0" b="0"/>
        </a:fillRef>
        <a:effectRef idx="3">
          <a:scrgbClr r="0" g="0" b="0"/>
        </a:effectRef>
        <a:fontRef idx="minor">
          <a:schemeClr val="lt1"/>
        </a:fontRef>
      </dsp:style>
    </dsp:sp>
    <dsp:sp modelId="{319AB27D-892E-406E-B7D7-1FA469230292}">
      <dsp:nvSpPr>
        <dsp:cNvPr id="0" name=""/>
        <dsp:cNvSpPr/>
      </dsp:nvSpPr>
      <dsp:spPr>
        <a:xfrm>
          <a:off x="1907851" y="2095532"/>
          <a:ext cx="1457918" cy="1457918"/>
        </a:xfrm>
        <a:prstGeom prst="ellipse">
          <a:avLst/>
        </a:prstGeom>
        <a:gradFill rotWithShape="0">
          <a:gsLst>
            <a:gs pos="0">
              <a:schemeClr val="accent1">
                <a:shade val="50000"/>
                <a:hueOff val="-18786"/>
                <a:satOff val="472"/>
                <a:lumOff val="18741"/>
                <a:alphaOff val="0"/>
                <a:shade val="70000"/>
                <a:satMod val="150000"/>
              </a:schemeClr>
            </a:gs>
            <a:gs pos="34000">
              <a:schemeClr val="accent1">
                <a:shade val="50000"/>
                <a:hueOff val="-18786"/>
                <a:satOff val="472"/>
                <a:lumOff val="18741"/>
                <a:alphaOff val="0"/>
                <a:shade val="70000"/>
                <a:satMod val="140000"/>
              </a:schemeClr>
            </a:gs>
            <a:gs pos="70000">
              <a:schemeClr val="accent1">
                <a:shade val="50000"/>
                <a:hueOff val="-18786"/>
                <a:satOff val="472"/>
                <a:lumOff val="18741"/>
                <a:alphaOff val="0"/>
                <a:tint val="100000"/>
                <a:shade val="90000"/>
                <a:satMod val="140000"/>
              </a:schemeClr>
            </a:gs>
            <a:gs pos="100000">
              <a:schemeClr val="accent1">
                <a:shade val="50000"/>
                <a:hueOff val="-18786"/>
                <a:satOff val="472"/>
                <a:lumOff val="18741"/>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1">
              <a:shade val="50000"/>
              <a:hueOff val="-18786"/>
              <a:satOff val="472"/>
              <a:lumOff val="18741"/>
              <a:alphaOff val="0"/>
              <a:shade val="30000"/>
              <a:satMod val="130000"/>
            </a:schemeClr>
          </a:contourClr>
        </a:sp3d>
      </dsp:spPr>
      <dsp:style>
        <a:lnRef idx="0">
          <a:scrgbClr r="0" g="0" b="0"/>
        </a:lnRef>
        <a:fillRef idx="3">
          <a:scrgbClr r="0" g="0" b="0"/>
        </a:fillRef>
        <a:effectRef idx="3">
          <a:scrgbClr r="0" g="0" b="0"/>
        </a:effectRef>
        <a:fontRef idx="minor">
          <a:schemeClr val="lt1"/>
        </a:fontRef>
      </dsp:style>
    </dsp:sp>
    <dsp:sp modelId="{B1F6663D-3649-4D89-8BA3-1594B3280C55}">
      <dsp:nvSpPr>
        <dsp:cNvPr id="0" name=""/>
        <dsp:cNvSpPr/>
      </dsp:nvSpPr>
      <dsp:spPr>
        <a:xfrm>
          <a:off x="2393824" y="2581505"/>
          <a:ext cx="485972" cy="485972"/>
        </a:xfrm>
        <a:prstGeom prst="ellipse">
          <a:avLst/>
        </a:prstGeom>
        <a:gradFill rotWithShape="0">
          <a:gsLst>
            <a:gs pos="0">
              <a:schemeClr val="accent1">
                <a:shade val="50000"/>
                <a:hueOff val="0"/>
                <a:satOff val="0"/>
                <a:lumOff val="0"/>
                <a:alphaOff val="0"/>
                <a:shade val="70000"/>
                <a:satMod val="150000"/>
              </a:schemeClr>
            </a:gs>
            <a:gs pos="34000">
              <a:schemeClr val="accent1">
                <a:shade val="50000"/>
                <a:hueOff val="0"/>
                <a:satOff val="0"/>
                <a:lumOff val="0"/>
                <a:alphaOff val="0"/>
                <a:shade val="70000"/>
                <a:satMod val="140000"/>
              </a:schemeClr>
            </a:gs>
            <a:gs pos="70000">
              <a:schemeClr val="accent1">
                <a:shade val="50000"/>
                <a:hueOff val="0"/>
                <a:satOff val="0"/>
                <a:lumOff val="0"/>
                <a:alphaOff val="0"/>
                <a:tint val="100000"/>
                <a:shade val="90000"/>
                <a:satMod val="140000"/>
              </a:schemeClr>
            </a:gs>
            <a:gs pos="100000">
              <a:schemeClr val="accent1">
                <a:shade val="50000"/>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1">
              <a:shade val="50000"/>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sp>
    <dsp:sp modelId="{10BAB471-3AC5-460E-8677-105F81EEA235}">
      <dsp:nvSpPr>
        <dsp:cNvPr id="0" name=""/>
        <dsp:cNvSpPr/>
      </dsp:nvSpPr>
      <dsp:spPr>
        <a:xfrm>
          <a:off x="4993125" y="0"/>
          <a:ext cx="3408927" cy="770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21590" rIns="21590" bIns="21590" numCol="1" spcCol="1270" anchor="ctr" anchorCtr="0">
          <a:noAutofit/>
        </a:bodyPr>
        <a:lstStyle/>
        <a:p>
          <a:pPr lvl="0" algn="l" defTabSz="755650">
            <a:lnSpc>
              <a:spcPct val="90000"/>
            </a:lnSpc>
            <a:spcBef>
              <a:spcPct val="0"/>
            </a:spcBef>
            <a:spcAft>
              <a:spcPct val="35000"/>
            </a:spcAft>
          </a:pPr>
          <a:r>
            <a:rPr kumimoji="1" lang="ja-JP" altLang="en-US" sz="1700" kern="1200" dirty="0" smtClean="0">
              <a:latin typeface="HG丸ｺﾞｼｯｸM-PRO" panose="020F0600000000000000" pitchFamily="50" charset="-128"/>
              <a:ea typeface="HG丸ｺﾞｼｯｸM-PRO" panose="020F0600000000000000" pitchFamily="50" charset="-128"/>
            </a:rPr>
            <a:t>本人又は家族での作成ができない</a:t>
          </a:r>
          <a:endParaRPr kumimoji="1" lang="ja-JP" altLang="en-US" sz="1700" kern="1200" dirty="0">
            <a:latin typeface="HG丸ｺﾞｼｯｸM-PRO" panose="020F0600000000000000" pitchFamily="50" charset="-128"/>
            <a:ea typeface="HG丸ｺﾞｼｯｸM-PRO" panose="020F0600000000000000" pitchFamily="50" charset="-128"/>
          </a:endParaRPr>
        </a:p>
      </dsp:txBody>
      <dsp:txXfrm>
        <a:off x="4993125" y="0"/>
        <a:ext cx="3408927" cy="770444"/>
      </dsp:txXfrm>
    </dsp:sp>
    <dsp:sp modelId="{C476F164-D1CE-4ACE-8D51-8806325FF6BE}">
      <dsp:nvSpPr>
        <dsp:cNvPr id="0" name=""/>
        <dsp:cNvSpPr/>
      </dsp:nvSpPr>
      <dsp:spPr>
        <a:xfrm>
          <a:off x="4479765" y="396045"/>
          <a:ext cx="425297"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0A928493-FAA8-4122-8D13-768739D32713}">
      <dsp:nvSpPr>
        <dsp:cNvPr id="0" name=""/>
        <dsp:cNvSpPr/>
      </dsp:nvSpPr>
      <dsp:spPr>
        <a:xfrm rot="5400000">
          <a:off x="2341938" y="663982"/>
          <a:ext cx="2404347" cy="1871307"/>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19292ECC-5A35-4BF8-B31A-9573C8475CC4}">
      <dsp:nvSpPr>
        <dsp:cNvPr id="0" name=""/>
        <dsp:cNvSpPr/>
      </dsp:nvSpPr>
      <dsp:spPr>
        <a:xfrm>
          <a:off x="4929432" y="916164"/>
          <a:ext cx="3467312" cy="587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21590" rIns="21590" bIns="21590" numCol="1" spcCol="1270" anchor="ctr" anchorCtr="0">
          <a:noAutofit/>
        </a:bodyPr>
        <a:lstStyle/>
        <a:p>
          <a:pPr lvl="0" algn="l" defTabSz="755650">
            <a:lnSpc>
              <a:spcPct val="90000"/>
            </a:lnSpc>
            <a:spcBef>
              <a:spcPct val="0"/>
            </a:spcBef>
            <a:spcAft>
              <a:spcPct val="35000"/>
            </a:spcAft>
          </a:pPr>
          <a:r>
            <a:rPr kumimoji="1" lang="ja-JP" altLang="en-US" sz="1700" kern="1200" dirty="0" smtClean="0">
              <a:latin typeface="HG丸ｺﾞｼｯｸM-PRO" panose="020F0600000000000000" pitchFamily="50" charset="-128"/>
              <a:ea typeface="HG丸ｺﾞｼｯｸM-PRO" panose="020F0600000000000000" pitchFamily="50" charset="-128"/>
            </a:rPr>
            <a:t>個別支援計画の作成意向が有る</a:t>
          </a:r>
          <a:endParaRPr kumimoji="1" lang="ja-JP" altLang="en-US" sz="1700" kern="1200" dirty="0">
            <a:latin typeface="HG丸ｺﾞｼｯｸM-PRO" panose="020F0600000000000000" pitchFamily="50" charset="-128"/>
            <a:ea typeface="HG丸ｺﾞｼｯｸM-PRO" panose="020F0600000000000000" pitchFamily="50" charset="-128"/>
          </a:endParaRPr>
        </a:p>
      </dsp:txBody>
      <dsp:txXfrm>
        <a:off x="4929432" y="916164"/>
        <a:ext cx="3467312" cy="587232"/>
      </dsp:txXfrm>
    </dsp:sp>
    <dsp:sp modelId="{81693274-0A99-45FB-8B52-6842D4D8846B}">
      <dsp:nvSpPr>
        <dsp:cNvPr id="0" name=""/>
        <dsp:cNvSpPr/>
      </dsp:nvSpPr>
      <dsp:spPr>
        <a:xfrm>
          <a:off x="4479765" y="1209780"/>
          <a:ext cx="425297"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ADA9B13B-FE1C-4465-B141-5252659D9580}">
      <dsp:nvSpPr>
        <dsp:cNvPr id="0" name=""/>
        <dsp:cNvSpPr/>
      </dsp:nvSpPr>
      <dsp:spPr>
        <a:xfrm rot="5400000">
          <a:off x="2758162" y="1464391"/>
          <a:ext cx="1974513" cy="1465857"/>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778DBD5E-73A7-49B1-AEBD-AACDB68BB3F6}">
      <dsp:nvSpPr>
        <dsp:cNvPr id="0" name=""/>
        <dsp:cNvSpPr/>
      </dsp:nvSpPr>
      <dsp:spPr>
        <a:xfrm>
          <a:off x="4938763" y="1636242"/>
          <a:ext cx="3431706" cy="813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21590" rIns="21590" bIns="21590" numCol="1" spcCol="1270" anchor="ctr" anchorCtr="0">
          <a:noAutofit/>
        </a:bodyPr>
        <a:lstStyle/>
        <a:p>
          <a:pPr lvl="0" algn="l" defTabSz="755650">
            <a:lnSpc>
              <a:spcPct val="90000"/>
            </a:lnSpc>
            <a:spcBef>
              <a:spcPct val="0"/>
            </a:spcBef>
            <a:spcAft>
              <a:spcPct val="35000"/>
            </a:spcAft>
          </a:pPr>
          <a:r>
            <a:rPr kumimoji="1" lang="ja-JP" altLang="en-US" sz="1700" kern="1200" dirty="0" smtClean="0">
              <a:latin typeface="HG丸ｺﾞｼｯｸM-PRO" panose="020F0600000000000000" pitchFamily="50" charset="-128"/>
              <a:ea typeface="HG丸ｺﾞｼｯｸM-PRO" panose="020F0600000000000000" pitchFamily="50" charset="-128"/>
            </a:rPr>
            <a:t>地域の支援者への情報提供に同意</a:t>
          </a:r>
          <a:endParaRPr kumimoji="1" lang="ja-JP" altLang="en-US" sz="1700" u="none" kern="1200" dirty="0">
            <a:latin typeface="HG丸ｺﾞｼｯｸM-PRO" panose="020F0600000000000000" pitchFamily="50" charset="-128"/>
            <a:ea typeface="HG丸ｺﾞｼｯｸM-PRO" panose="020F0600000000000000" pitchFamily="50" charset="-128"/>
          </a:endParaRPr>
        </a:p>
      </dsp:txBody>
      <dsp:txXfrm>
        <a:off x="4938763" y="1636242"/>
        <a:ext cx="3431706" cy="813735"/>
      </dsp:txXfrm>
    </dsp:sp>
    <dsp:sp modelId="{6675E7CD-5D3E-4DE4-9739-A4B8F349B90E}">
      <dsp:nvSpPr>
        <dsp:cNvPr id="0" name=""/>
        <dsp:cNvSpPr/>
      </dsp:nvSpPr>
      <dsp:spPr>
        <a:xfrm>
          <a:off x="4479765" y="2023515"/>
          <a:ext cx="425297"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6C423E78-B0E6-44B1-9D2B-49DCFF336CD2}">
      <dsp:nvSpPr>
        <dsp:cNvPr id="0" name=""/>
        <dsp:cNvSpPr/>
      </dsp:nvSpPr>
      <dsp:spPr>
        <a:xfrm rot="5400000">
          <a:off x="3161060" y="2210363"/>
          <a:ext cx="1506119" cy="113129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B08F06EF-8DF6-43AC-9B56-22C4182B8D17}">
      <dsp:nvSpPr>
        <dsp:cNvPr id="0" name=""/>
        <dsp:cNvSpPr/>
      </dsp:nvSpPr>
      <dsp:spPr>
        <a:xfrm>
          <a:off x="4964187" y="2500673"/>
          <a:ext cx="3015340" cy="813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30480" rIns="30480" bIns="30480" numCol="1" spcCol="1270" anchor="ctr" anchorCtr="0">
          <a:noAutofit/>
        </a:bodyPr>
        <a:lstStyle/>
        <a:p>
          <a:pPr lvl="0" algn="l" defTabSz="1066800">
            <a:lnSpc>
              <a:spcPct val="90000"/>
            </a:lnSpc>
            <a:spcBef>
              <a:spcPct val="0"/>
            </a:spcBef>
            <a:spcAft>
              <a:spcPct val="35000"/>
            </a:spcAft>
          </a:pPr>
          <a:r>
            <a:rPr kumimoji="1" lang="ja-JP" altLang="en-US" sz="2400" kern="1200" dirty="0" smtClean="0">
              <a:latin typeface="HG丸ｺﾞｼｯｸM-PRO" panose="020F0600000000000000" pitchFamily="50" charset="-128"/>
              <a:ea typeface="HG丸ｺﾞｼｯｸM-PRO" panose="020F0600000000000000" pitchFamily="50" charset="-128"/>
            </a:rPr>
            <a:t>避難行動要支援者</a:t>
          </a:r>
          <a:endParaRPr kumimoji="1" lang="ja-JP" altLang="en-US" sz="2400" kern="1200" dirty="0">
            <a:latin typeface="HG丸ｺﾞｼｯｸM-PRO" panose="020F0600000000000000" pitchFamily="50" charset="-128"/>
            <a:ea typeface="HG丸ｺﾞｼｯｸM-PRO" panose="020F0600000000000000" pitchFamily="50" charset="-128"/>
          </a:endParaRPr>
        </a:p>
      </dsp:txBody>
      <dsp:txXfrm>
        <a:off x="4964187" y="2500673"/>
        <a:ext cx="3015340" cy="813735"/>
      </dsp:txXfrm>
    </dsp:sp>
    <dsp:sp modelId="{194ED247-117A-4587-BC16-789923B41D73}">
      <dsp:nvSpPr>
        <dsp:cNvPr id="0" name=""/>
        <dsp:cNvSpPr/>
      </dsp:nvSpPr>
      <dsp:spPr>
        <a:xfrm>
          <a:off x="4479765" y="2837251"/>
          <a:ext cx="425297"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CF3CEC81-84AC-4EDF-89AB-1E230218F590}">
      <dsp:nvSpPr>
        <dsp:cNvPr id="0" name=""/>
        <dsp:cNvSpPr/>
      </dsp:nvSpPr>
      <dsp:spPr>
        <a:xfrm rot="5400000">
          <a:off x="3564923" y="2959283"/>
          <a:ext cx="1035230" cy="790485"/>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3DE204-95DB-48B7-B252-76CC82B154D4}">
      <dsp:nvSpPr>
        <dsp:cNvPr id="0" name=""/>
        <dsp:cNvSpPr/>
      </dsp:nvSpPr>
      <dsp:spPr>
        <a:xfrm rot="5400000">
          <a:off x="-151648" y="152245"/>
          <a:ext cx="1010987" cy="707690"/>
        </a:xfrm>
        <a:prstGeom prst="chevron">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kumimoji="1" lang="ja-JP" altLang="en-US" sz="1800" kern="1200" dirty="0" smtClean="0">
              <a:latin typeface="HG丸ｺﾞｼｯｸM-PRO" panose="020F0600000000000000" pitchFamily="50" charset="-128"/>
              <a:ea typeface="HG丸ｺﾞｼｯｸM-PRO" panose="020F0600000000000000" pitchFamily="50" charset="-128"/>
            </a:rPr>
            <a:t>①</a:t>
          </a:r>
          <a:endParaRPr kumimoji="1" lang="ja-JP" altLang="en-US" sz="1800" kern="1200" dirty="0">
            <a:latin typeface="HG丸ｺﾞｼｯｸM-PRO" panose="020F0600000000000000" pitchFamily="50" charset="-128"/>
            <a:ea typeface="HG丸ｺﾞｼｯｸM-PRO" panose="020F0600000000000000" pitchFamily="50" charset="-128"/>
          </a:endParaRPr>
        </a:p>
      </dsp:txBody>
      <dsp:txXfrm rot="-5400000">
        <a:off x="1" y="354441"/>
        <a:ext cx="707690" cy="303297"/>
      </dsp:txXfrm>
    </dsp:sp>
    <dsp:sp modelId="{0F9E5B49-2199-4ACB-AAAF-5FD925D38B45}">
      <dsp:nvSpPr>
        <dsp:cNvPr id="0" name=""/>
        <dsp:cNvSpPr/>
      </dsp:nvSpPr>
      <dsp:spPr>
        <a:xfrm rot="5400000">
          <a:off x="4140074" y="-3350188"/>
          <a:ext cx="657141" cy="7521909"/>
        </a:xfrm>
        <a:prstGeom prst="round2Same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kumimoji="1" lang="ja-JP" altLang="en-US" sz="2400" kern="1200" dirty="0" smtClean="0">
              <a:latin typeface="HG丸ｺﾞｼｯｸM-PRO" panose="020F0600000000000000" pitchFamily="50" charset="-128"/>
              <a:ea typeface="HG丸ｺﾞｼｯｸM-PRO" panose="020F0600000000000000" pitchFamily="50" charset="-128"/>
            </a:rPr>
            <a:t>市（地域）から要請を受ける</a:t>
          </a:r>
          <a:endParaRPr kumimoji="1" lang="ja-JP" altLang="en-US" sz="2400" kern="1200" dirty="0"/>
        </a:p>
      </dsp:txBody>
      <dsp:txXfrm rot="-5400000">
        <a:off x="707691" y="114274"/>
        <a:ext cx="7489830" cy="592983"/>
      </dsp:txXfrm>
    </dsp:sp>
    <dsp:sp modelId="{2C6B535C-EF2A-4612-A32E-CCA0E54A4A40}">
      <dsp:nvSpPr>
        <dsp:cNvPr id="0" name=""/>
        <dsp:cNvSpPr/>
      </dsp:nvSpPr>
      <dsp:spPr>
        <a:xfrm rot="5400000">
          <a:off x="-151648" y="956598"/>
          <a:ext cx="1010987" cy="707690"/>
        </a:xfrm>
        <a:prstGeom prst="chevron">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kumimoji="1" lang="ja-JP" altLang="en-US" sz="1800" kern="1200" dirty="0" smtClean="0">
              <a:latin typeface="HG丸ｺﾞｼｯｸM-PRO" panose="020F0600000000000000" pitchFamily="50" charset="-128"/>
              <a:ea typeface="HG丸ｺﾞｼｯｸM-PRO" panose="020F0600000000000000" pitchFamily="50" charset="-128"/>
            </a:rPr>
            <a:t>②</a:t>
          </a:r>
          <a:endParaRPr kumimoji="1" lang="ja-JP" altLang="en-US" sz="1800" kern="1200" dirty="0">
            <a:latin typeface="HG丸ｺﾞｼｯｸM-PRO" panose="020F0600000000000000" pitchFamily="50" charset="-128"/>
            <a:ea typeface="HG丸ｺﾞｼｯｸM-PRO" panose="020F0600000000000000" pitchFamily="50" charset="-128"/>
          </a:endParaRPr>
        </a:p>
      </dsp:txBody>
      <dsp:txXfrm rot="-5400000">
        <a:off x="1" y="1158794"/>
        <a:ext cx="707690" cy="303297"/>
      </dsp:txXfrm>
    </dsp:sp>
    <dsp:sp modelId="{2DF963E9-0C78-45FE-81EF-179C2A0901A4}">
      <dsp:nvSpPr>
        <dsp:cNvPr id="0" name=""/>
        <dsp:cNvSpPr/>
      </dsp:nvSpPr>
      <dsp:spPr>
        <a:xfrm rot="5400000">
          <a:off x="4140074" y="-2627433"/>
          <a:ext cx="657141" cy="7521909"/>
        </a:xfrm>
        <a:prstGeom prst="round2Same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kumimoji="1" lang="ja-JP" altLang="en-US" sz="2400" kern="1200" dirty="0" smtClean="0">
              <a:latin typeface="HG丸ｺﾞｼｯｸM-PRO" panose="020F0600000000000000" pitchFamily="50" charset="-128"/>
              <a:ea typeface="HG丸ｺﾞｼｯｸM-PRO" panose="020F0600000000000000" pitchFamily="50" charset="-128"/>
            </a:rPr>
            <a:t>記入支援などを行う　</a:t>
          </a:r>
          <a:r>
            <a:rPr kumimoji="1" lang="en-US" altLang="ja-JP" sz="1200" kern="1200" dirty="0" smtClean="0">
              <a:solidFill>
                <a:srgbClr val="FF0000"/>
              </a:solidFill>
              <a:latin typeface="HG丸ｺﾞｼｯｸM-PRO" panose="020F0600000000000000" pitchFamily="50" charset="-128"/>
              <a:ea typeface="HG丸ｺﾞｼｯｸM-PRO" panose="020F0600000000000000" pitchFamily="50" charset="-128"/>
            </a:rPr>
            <a:t>※</a:t>
          </a:r>
          <a:r>
            <a:rPr lang="ja-JP" altLang="ja-JP" sz="1200" kern="1200" dirty="0" smtClean="0">
              <a:solidFill>
                <a:srgbClr val="FF0000"/>
              </a:solidFill>
              <a:latin typeface="HG丸ｺﾞｼｯｸM-PRO" panose="020F0600000000000000" pitchFamily="50" charset="-128"/>
              <a:ea typeface="HG丸ｺﾞｼｯｸM-PRO" panose="020F0600000000000000" pitchFamily="50" charset="-128"/>
            </a:rPr>
            <a:t>要支援者１人につき、</a:t>
          </a:r>
          <a:r>
            <a:rPr lang="ja-JP" altLang="en-US" sz="1200" kern="1200" dirty="0" smtClean="0">
              <a:solidFill>
                <a:srgbClr val="FF0000"/>
              </a:solidFill>
              <a:latin typeface="HG丸ｺﾞｼｯｸM-PRO" panose="020F0600000000000000" pitchFamily="50" charset="-128"/>
              <a:ea typeface="HG丸ｺﾞｼｯｸM-PRO" panose="020F0600000000000000" pitchFamily="50" charset="-128"/>
            </a:rPr>
            <a:t>年度ごとに最大</a:t>
          </a:r>
          <a:r>
            <a:rPr lang="ja-JP" altLang="ja-JP" sz="1200" kern="1200" dirty="0" smtClean="0">
              <a:solidFill>
                <a:srgbClr val="FF0000"/>
              </a:solidFill>
              <a:latin typeface="HG丸ｺﾞｼｯｸM-PRO" panose="020F0600000000000000" pitchFamily="50" charset="-128"/>
              <a:ea typeface="HG丸ｺﾞｼｯｸM-PRO" panose="020F0600000000000000" pitchFamily="50" charset="-128"/>
            </a:rPr>
            <a:t>７</a:t>
          </a:r>
          <a:r>
            <a:rPr lang="en-US" altLang="ja-JP" sz="1200" kern="1200" dirty="0" smtClean="0">
              <a:solidFill>
                <a:srgbClr val="FF0000"/>
              </a:solidFill>
              <a:latin typeface="HG丸ｺﾞｼｯｸM-PRO" panose="020F0600000000000000" pitchFamily="50" charset="-128"/>
              <a:ea typeface="HG丸ｺﾞｼｯｸM-PRO" panose="020F0600000000000000" pitchFamily="50" charset="-128"/>
            </a:rPr>
            <a:t>,</a:t>
          </a:r>
          <a:r>
            <a:rPr lang="ja-JP" altLang="ja-JP" sz="1200" kern="1200" dirty="0" smtClean="0">
              <a:solidFill>
                <a:srgbClr val="FF0000"/>
              </a:solidFill>
              <a:latin typeface="HG丸ｺﾞｼｯｸM-PRO" panose="020F0600000000000000" pitchFamily="50" charset="-128"/>
              <a:ea typeface="HG丸ｺﾞｼｯｸM-PRO" panose="020F0600000000000000" pitchFamily="50" charset="-128"/>
            </a:rPr>
            <a:t>０００円</a:t>
          </a:r>
          <a:endParaRPr kumimoji="1" lang="ja-JP" altLang="en-US" sz="1200" kern="1200" dirty="0"/>
        </a:p>
      </dsp:txBody>
      <dsp:txXfrm rot="-5400000">
        <a:off x="707691" y="837029"/>
        <a:ext cx="7489830" cy="592983"/>
      </dsp:txXfrm>
    </dsp:sp>
    <dsp:sp modelId="{96140970-355F-404C-9457-99FD9B870380}">
      <dsp:nvSpPr>
        <dsp:cNvPr id="0" name=""/>
        <dsp:cNvSpPr/>
      </dsp:nvSpPr>
      <dsp:spPr>
        <a:xfrm rot="5400000">
          <a:off x="-151648" y="1760951"/>
          <a:ext cx="1010987" cy="707690"/>
        </a:xfrm>
        <a:prstGeom prst="chevron">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kumimoji="1" lang="ja-JP" altLang="en-US" sz="1800" kern="1200" dirty="0" smtClean="0">
              <a:latin typeface="HG丸ｺﾞｼｯｸM-PRO" panose="020F0600000000000000" pitchFamily="50" charset="-128"/>
              <a:ea typeface="HG丸ｺﾞｼｯｸM-PRO" panose="020F0600000000000000" pitchFamily="50" charset="-128"/>
            </a:rPr>
            <a:t>③</a:t>
          </a:r>
          <a:endParaRPr kumimoji="1" lang="ja-JP" altLang="en-US" sz="1800" kern="1200" dirty="0">
            <a:latin typeface="HG丸ｺﾞｼｯｸM-PRO" panose="020F0600000000000000" pitchFamily="50" charset="-128"/>
            <a:ea typeface="HG丸ｺﾞｼｯｸM-PRO" panose="020F0600000000000000" pitchFamily="50" charset="-128"/>
          </a:endParaRPr>
        </a:p>
      </dsp:txBody>
      <dsp:txXfrm rot="-5400000">
        <a:off x="1" y="1963147"/>
        <a:ext cx="707690" cy="303297"/>
      </dsp:txXfrm>
    </dsp:sp>
    <dsp:sp modelId="{065C202D-B1C4-4764-80F2-36C6582E15B7}">
      <dsp:nvSpPr>
        <dsp:cNvPr id="0" name=""/>
        <dsp:cNvSpPr/>
      </dsp:nvSpPr>
      <dsp:spPr>
        <a:xfrm rot="5400000">
          <a:off x="4140074" y="-1823080"/>
          <a:ext cx="657141" cy="7521909"/>
        </a:xfrm>
        <a:prstGeom prst="round2Same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kumimoji="1" lang="ja-JP" altLang="en-US" sz="2400" kern="1200" dirty="0" smtClean="0">
              <a:latin typeface="HG丸ｺﾞｼｯｸM-PRO" panose="020F0600000000000000" pitchFamily="50" charset="-128"/>
              <a:ea typeface="HG丸ｺﾞｼｯｸM-PRO" panose="020F0600000000000000" pitchFamily="50" charset="-128"/>
            </a:rPr>
            <a:t>申請を行う</a:t>
          </a:r>
          <a:endParaRPr kumimoji="1" lang="ja-JP" altLang="en-US" sz="2400" kern="1200" dirty="0"/>
        </a:p>
      </dsp:txBody>
      <dsp:txXfrm rot="-5400000">
        <a:off x="707691" y="1641382"/>
        <a:ext cx="7489830" cy="592983"/>
      </dsp:txXfrm>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8" y="8"/>
            <a:ext cx="2946247" cy="496413"/>
          </a:xfrm>
          <a:prstGeom prst="rect">
            <a:avLst/>
          </a:prstGeom>
        </p:spPr>
        <p:txBody>
          <a:bodyPr vert="horz" lIns="91992" tIns="45994" rIns="91992" bIns="4599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9826" y="8"/>
            <a:ext cx="2946246" cy="496413"/>
          </a:xfrm>
          <a:prstGeom prst="rect">
            <a:avLst/>
          </a:prstGeom>
        </p:spPr>
        <p:txBody>
          <a:bodyPr vert="horz" lIns="91992" tIns="45994" rIns="91992" bIns="45994" rtlCol="0"/>
          <a:lstStyle>
            <a:lvl1pPr algn="r">
              <a:defRPr sz="1200"/>
            </a:lvl1pPr>
          </a:lstStyle>
          <a:p>
            <a:endParaRPr kumimoji="1" lang="ja-JP" altLang="en-US"/>
          </a:p>
        </p:txBody>
      </p:sp>
      <p:sp>
        <p:nvSpPr>
          <p:cNvPr id="4" name="フッター プレースホルダー 3"/>
          <p:cNvSpPr>
            <a:spLocks noGrp="1"/>
          </p:cNvSpPr>
          <p:nvPr>
            <p:ph type="ftr" sz="quarter" idx="2"/>
          </p:nvPr>
        </p:nvSpPr>
        <p:spPr>
          <a:xfrm>
            <a:off x="8" y="9428634"/>
            <a:ext cx="2946247" cy="496413"/>
          </a:xfrm>
          <a:prstGeom prst="rect">
            <a:avLst/>
          </a:prstGeom>
        </p:spPr>
        <p:txBody>
          <a:bodyPr vert="horz" lIns="91992" tIns="45994" rIns="91992" bIns="4599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9826" y="9428634"/>
            <a:ext cx="2946246" cy="496413"/>
          </a:xfrm>
          <a:prstGeom prst="rect">
            <a:avLst/>
          </a:prstGeom>
        </p:spPr>
        <p:txBody>
          <a:bodyPr vert="horz" lIns="91992" tIns="45994" rIns="91992" bIns="45994" rtlCol="0" anchor="b"/>
          <a:lstStyle>
            <a:lvl1pPr algn="r">
              <a:defRPr sz="1200"/>
            </a:lvl1pPr>
          </a:lstStyle>
          <a:p>
            <a:fld id="{F684C937-42D2-4CF3-9ADF-9018B7967085}" type="slidenum">
              <a:rPr kumimoji="1" lang="ja-JP" altLang="en-US" smtClean="0"/>
              <a:t>‹#›</a:t>
            </a:fld>
            <a:endParaRPr kumimoji="1" lang="ja-JP" altLang="en-US"/>
          </a:p>
        </p:txBody>
      </p:sp>
    </p:spTree>
    <p:extLst>
      <p:ext uri="{BB962C8B-B14F-4D97-AF65-F5344CB8AC3E}">
        <p14:creationId xmlns:p14="http://schemas.microsoft.com/office/powerpoint/2010/main" val="209815747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8" y="3"/>
            <a:ext cx="2945659" cy="496332"/>
          </a:xfrm>
          <a:prstGeom prst="rect">
            <a:avLst/>
          </a:prstGeom>
        </p:spPr>
        <p:txBody>
          <a:bodyPr vert="horz" lIns="91992" tIns="45994" rIns="91992" bIns="4599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7" y="3"/>
            <a:ext cx="2945659" cy="496332"/>
          </a:xfrm>
          <a:prstGeom prst="rect">
            <a:avLst/>
          </a:prstGeom>
        </p:spPr>
        <p:txBody>
          <a:bodyPr vert="horz" lIns="91992" tIns="45994" rIns="91992" bIns="45994" rtlCol="0"/>
          <a:lstStyle>
            <a:lvl1pPr algn="r">
              <a:defRPr sz="1200"/>
            </a:lvl1pPr>
          </a:lstStyle>
          <a:p>
            <a:endParaRPr kumimoji="1" lang="ja-JP" altLang="en-US"/>
          </a:p>
        </p:txBody>
      </p:sp>
      <p:sp>
        <p:nvSpPr>
          <p:cNvPr id="4" name="スライド イメージ プレースホルダー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992" tIns="45994" rIns="91992" bIns="45994" rtlCol="0" anchor="ctr"/>
          <a:lstStyle/>
          <a:p>
            <a:endParaRPr lang="ja-JP" altLang="en-US"/>
          </a:p>
        </p:txBody>
      </p:sp>
      <p:sp>
        <p:nvSpPr>
          <p:cNvPr id="5" name="ノート プレースホルダー 4"/>
          <p:cNvSpPr>
            <a:spLocks noGrp="1"/>
          </p:cNvSpPr>
          <p:nvPr>
            <p:ph type="body" sz="quarter" idx="3"/>
          </p:nvPr>
        </p:nvSpPr>
        <p:spPr>
          <a:xfrm>
            <a:off x="679768" y="4715159"/>
            <a:ext cx="5438140" cy="4466986"/>
          </a:xfrm>
          <a:prstGeom prst="rect">
            <a:avLst/>
          </a:prstGeom>
        </p:spPr>
        <p:txBody>
          <a:bodyPr vert="horz" lIns="91992" tIns="45994" rIns="91992" bIns="45994"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8" y="9428586"/>
            <a:ext cx="2945659" cy="496332"/>
          </a:xfrm>
          <a:prstGeom prst="rect">
            <a:avLst/>
          </a:prstGeom>
        </p:spPr>
        <p:txBody>
          <a:bodyPr vert="horz" lIns="91992" tIns="45994" rIns="91992" bIns="4599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7" y="9428586"/>
            <a:ext cx="2945659" cy="496332"/>
          </a:xfrm>
          <a:prstGeom prst="rect">
            <a:avLst/>
          </a:prstGeom>
        </p:spPr>
        <p:txBody>
          <a:bodyPr vert="horz" lIns="91992" tIns="45994" rIns="91992" bIns="45994" rtlCol="0" anchor="b"/>
          <a:lstStyle>
            <a:lvl1pPr algn="r">
              <a:defRPr sz="1200"/>
            </a:lvl1pPr>
          </a:lstStyle>
          <a:p>
            <a:fld id="{149C8107-0B8C-4CB9-9B41-1BD6FAE1A0FD}" type="slidenum">
              <a:rPr kumimoji="1" lang="ja-JP" altLang="en-US" smtClean="0"/>
              <a:t>‹#›</a:t>
            </a:fld>
            <a:endParaRPr kumimoji="1" lang="ja-JP" altLang="en-US"/>
          </a:p>
        </p:txBody>
      </p:sp>
    </p:spTree>
    <p:extLst>
      <p:ext uri="{BB962C8B-B14F-4D97-AF65-F5344CB8AC3E}">
        <p14:creationId xmlns:p14="http://schemas.microsoft.com/office/powerpoint/2010/main" val="255628694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smtClean="0"/>
          </a:p>
        </p:txBody>
      </p:sp>
      <p:sp>
        <p:nvSpPr>
          <p:cNvPr id="4" name="スライド番号プレースホルダー 3"/>
          <p:cNvSpPr>
            <a:spLocks noGrp="1"/>
          </p:cNvSpPr>
          <p:nvPr>
            <p:ph type="sldNum" sz="quarter" idx="10"/>
          </p:nvPr>
        </p:nvSpPr>
        <p:spPr/>
        <p:txBody>
          <a:bodyPr/>
          <a:lstStyle/>
          <a:p>
            <a:fld id="{6FA49541-8394-4138-87BE-E53D36E76BDA}" type="slidenum">
              <a:rPr lang="ja-JP" altLang="en-US" smtClean="0">
                <a:solidFill>
                  <a:prstClr val="black"/>
                </a:solidFill>
              </a:rPr>
              <a:pPr/>
              <a:t>1</a:t>
            </a:fld>
            <a:endParaRPr lang="ja-JP" altLang="en-US">
              <a:solidFill>
                <a:prstClr val="black"/>
              </a:solidFill>
            </a:endParaRPr>
          </a:p>
        </p:txBody>
      </p:sp>
    </p:spTree>
    <p:extLst>
      <p:ext uri="{BB962C8B-B14F-4D97-AF65-F5344CB8AC3E}">
        <p14:creationId xmlns:p14="http://schemas.microsoft.com/office/powerpoint/2010/main" val="765651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ここからは、昨年から市が行ってきた個別支援計画の流れについて、ご説明します。</a:t>
            </a:r>
          </a:p>
          <a:p>
            <a:r>
              <a:rPr kumimoji="1" lang="ja-JP" altLang="ja-JP" sz="1200" kern="1200" dirty="0" smtClean="0">
                <a:solidFill>
                  <a:schemeClr val="tx1"/>
                </a:solidFill>
                <a:effectLst/>
                <a:latin typeface="+mn-lt"/>
                <a:ea typeface="+mn-ea"/>
                <a:cs typeface="+mn-cs"/>
              </a:rPr>
              <a:t>まず、市から、地域の支援者への情報提供に同意している避難行動要支援者に対して、</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個別支援計画作成の意思があるかを市から確認します。作成意思のある方については、</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本人、ご家族さんなどに個別支援計画登録申請書を提出してもらいます。</a:t>
            </a:r>
          </a:p>
          <a:p>
            <a:r>
              <a:rPr kumimoji="1" lang="ja-JP" altLang="ja-JP" sz="1200" kern="1200" dirty="0" smtClean="0">
                <a:solidFill>
                  <a:schemeClr val="tx1"/>
                </a:solidFill>
                <a:effectLst/>
                <a:latin typeface="+mn-lt"/>
                <a:ea typeface="+mn-ea"/>
                <a:cs typeface="+mn-cs"/>
              </a:rPr>
              <a:t>このときに、本人・ご家族さんで作成が難しく、福祉専門職、ケアマネジャーさんや相談支援専門員さんへの協力を要請されている方について、</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ご本人と調整の上、登録用紙を記入していただくご協力をしていただきたいと考えています。</a:t>
            </a:r>
          </a:p>
          <a:p>
            <a:r>
              <a:rPr kumimoji="1" lang="ja-JP" altLang="ja-JP" sz="1200" kern="1200" dirty="0" smtClean="0">
                <a:solidFill>
                  <a:schemeClr val="tx1"/>
                </a:solidFill>
                <a:effectLst/>
                <a:latin typeface="+mn-lt"/>
                <a:ea typeface="+mn-ea"/>
                <a:cs typeface="+mn-cs"/>
              </a:rPr>
              <a:t>記入していただけましたら、ケアマネジャーさんや相談支援専門員さん又は要支援者ご本人から、市へ提出をしてもらいます。</a:t>
            </a:r>
            <a:endParaRPr kumimoji="1" lang="ja-JP" altLang="ja-JP" sz="1200" kern="1200" dirty="0">
              <a:solidFill>
                <a:schemeClr val="tx1"/>
              </a:solidFill>
              <a:effectLst/>
              <a:latin typeface="+mn-lt"/>
              <a:ea typeface="+mn-ea"/>
              <a:cs typeface="+mn-cs"/>
            </a:endParaRPr>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149C8107-0B8C-4CB9-9B41-1BD6FAE1A0FD}" type="slidenum">
              <a:rPr kumimoji="1" lang="ja-JP" altLang="en-US" smtClean="0"/>
              <a:t>10</a:t>
            </a:fld>
            <a:endParaRPr kumimoji="1" lang="ja-JP" altLang="en-US"/>
          </a:p>
        </p:txBody>
      </p:sp>
    </p:spTree>
    <p:extLst>
      <p:ext uri="{BB962C8B-B14F-4D97-AF65-F5344CB8AC3E}">
        <p14:creationId xmlns:p14="http://schemas.microsoft.com/office/powerpoint/2010/main" val="3000337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市では、一部未記載のものも含め既に提出のあった個別支援計画登録書に基づき作成した個別支援計画書を</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地域の支援者へ一旦提供しております。</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その個別支援計画に基づき、関係者間での打ち合わせや地域での避難訓練をお願いしております。</a:t>
            </a:r>
          </a:p>
          <a:p>
            <a:r>
              <a:rPr kumimoji="1" lang="ja-JP" altLang="ja-JP" sz="1200" kern="1200" dirty="0" smtClean="0">
                <a:solidFill>
                  <a:schemeClr val="tx1"/>
                </a:solidFill>
                <a:effectLst/>
                <a:latin typeface="+mn-lt"/>
                <a:ea typeface="+mn-ea"/>
                <a:cs typeface="+mn-cs"/>
              </a:rPr>
              <a:t>この際に、ご協力いただきたいことして、個別支援計画を実行性のある計画にするため、</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市に提出された個別支援計画登録内容に補正の必要がある場合は、改めて要支援者に聞き取りをして頂く、</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また、地域の支援者を交えての打ち合わせや、実際に個別支援計画に基づいて避難することができるどうかを検証する避難訓練に参加していただく際に、</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要支援者の意向、状況等を説明していただければと思います。</a:t>
            </a:r>
          </a:p>
          <a:p>
            <a:endParaRPr kumimoji="1" lang="en-US" altLang="ja-JP" dirty="0" smtClean="0">
              <a:latin typeface="+mn-ea"/>
              <a:ea typeface="+mn-ea"/>
            </a:endParaRPr>
          </a:p>
          <a:p>
            <a:endParaRPr kumimoji="1" lang="ja-JP" altLang="en-US" dirty="0">
              <a:latin typeface="+mn-ea"/>
              <a:ea typeface="+mn-ea"/>
            </a:endParaRPr>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149C8107-0B8C-4CB9-9B41-1BD6FAE1A0FD}" type="slidenum">
              <a:rPr kumimoji="1" lang="ja-JP" altLang="en-US" smtClean="0"/>
              <a:t>11</a:t>
            </a:fld>
            <a:endParaRPr kumimoji="1" lang="ja-JP" altLang="en-US"/>
          </a:p>
        </p:txBody>
      </p:sp>
    </p:spTree>
    <p:extLst>
      <p:ext uri="{BB962C8B-B14F-4D97-AF65-F5344CB8AC3E}">
        <p14:creationId xmlns:p14="http://schemas.microsoft.com/office/powerpoint/2010/main" val="891738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改めて、個別支援計画の作成にあたり、福祉専門職の方にお願いしたいことを３点お伝えさせていただきます。</a:t>
            </a:r>
          </a:p>
          <a:p>
            <a:r>
              <a:rPr kumimoji="1" lang="ja-JP" altLang="ja-JP" sz="1200" kern="1200" dirty="0" smtClean="0">
                <a:solidFill>
                  <a:schemeClr val="tx1"/>
                </a:solidFill>
                <a:effectLst/>
                <a:latin typeface="+mn-lt"/>
                <a:ea typeface="+mn-ea"/>
                <a:cs typeface="+mn-cs"/>
              </a:rPr>
              <a:t>①個別支援計画に関して、「個別支援計画登録書」の記入ができていない方、または、記入はできているが一部内容の確認が必要な方に対しての記入支援を行っていただく。</a:t>
            </a:r>
          </a:p>
          <a:p>
            <a:r>
              <a:rPr kumimoji="1" lang="ja-JP" altLang="ja-JP" sz="1200" kern="1200" dirty="0" smtClean="0">
                <a:solidFill>
                  <a:schemeClr val="tx1"/>
                </a:solidFill>
                <a:effectLst/>
                <a:latin typeface="+mn-lt"/>
                <a:ea typeface="+mn-ea"/>
                <a:cs typeface="+mn-cs"/>
              </a:rPr>
              <a:t>②個別支援計画の内容に基づいて、地域で災害時の支援内容についての打合せに参加いただき、要支援者の意向、状況等を専門的見地から説明していただく。</a:t>
            </a:r>
          </a:p>
          <a:p>
            <a:r>
              <a:rPr kumimoji="1" lang="ja-JP" altLang="ja-JP" sz="1200" kern="1200" dirty="0" smtClean="0">
                <a:solidFill>
                  <a:schemeClr val="tx1"/>
                </a:solidFill>
                <a:effectLst/>
                <a:latin typeface="+mn-lt"/>
                <a:ea typeface="+mn-ea"/>
                <a:cs typeface="+mn-cs"/>
              </a:rPr>
              <a:t>③地域や個別に災害発生を想定した避難訓練を行う際に、要支援者の状況や移動の際の助言などを専門的見地から行っていただく。の３点です。</a:t>
            </a:r>
          </a:p>
          <a:p>
            <a:pPr defTabSz="921075">
              <a:defRPr/>
            </a:pPr>
            <a:endParaRPr lang="en-US" altLang="ja-JP" dirty="0" smtClean="0">
              <a:latin typeface="HG丸ｺﾞｼｯｸM-PRO" panose="020F0600000000000000" pitchFamily="50" charset="-128"/>
              <a:ea typeface="HG丸ｺﾞｼｯｸM-PRO" panose="020F0600000000000000" pitchFamily="50" charset="-128"/>
            </a:endParaRPr>
          </a:p>
          <a:p>
            <a:pPr defTabSz="921075">
              <a:defRPr/>
            </a:pPr>
            <a:endParaRPr lang="en-US" altLang="ja-JP" dirty="0" smtClean="0">
              <a:latin typeface="HG丸ｺﾞｼｯｸM-PRO" panose="020F0600000000000000" pitchFamily="50" charset="-128"/>
              <a:ea typeface="HG丸ｺﾞｼｯｸM-PRO" panose="020F0600000000000000" pitchFamily="50" charset="-128"/>
            </a:endParaRPr>
          </a:p>
          <a:p>
            <a:endParaRPr lang="ja-JP" altLang="ja-JP" dirty="0"/>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149C8107-0B8C-4CB9-9B41-1BD6FAE1A0FD}" type="slidenum">
              <a:rPr kumimoji="1" lang="ja-JP" altLang="en-US" smtClean="0"/>
              <a:t>12</a:t>
            </a:fld>
            <a:endParaRPr kumimoji="1" lang="ja-JP" altLang="en-US"/>
          </a:p>
        </p:txBody>
      </p:sp>
    </p:spTree>
    <p:extLst>
      <p:ext uri="{BB962C8B-B14F-4D97-AF65-F5344CB8AC3E}">
        <p14:creationId xmlns:p14="http://schemas.microsoft.com/office/powerpoint/2010/main" val="1945741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個別支援計画登録書の記入にあたって、記入支援を希望される要支援者は、</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要支援者ご自身又はご家族で担当のケアマネジャーさんや相談支援専門員さんについて、どこに希望するかを記載して頂いています。</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要支援者の希望に基づいて、市から希望として記載されている福祉専門職へ個別に協力依頼を行います。</a:t>
            </a:r>
          </a:p>
          <a:p>
            <a:endParaRPr kumimoji="1" lang="ja-JP" altLang="en-US" dirty="0"/>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149C8107-0B8C-4CB9-9B41-1BD6FAE1A0FD}" type="slidenum">
              <a:rPr kumimoji="1" lang="ja-JP" altLang="en-US" smtClean="0"/>
              <a:t>13</a:t>
            </a:fld>
            <a:endParaRPr kumimoji="1" lang="ja-JP" altLang="en-US"/>
          </a:p>
        </p:txBody>
      </p:sp>
    </p:spTree>
    <p:extLst>
      <p:ext uri="{BB962C8B-B14F-4D97-AF65-F5344CB8AC3E}">
        <p14:creationId xmlns:p14="http://schemas.microsoft.com/office/powerpoint/2010/main" val="171402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こちらは個別支援計画の登録書になりますが、記入していただく内容として</a:t>
            </a:r>
            <a:endParaRPr kumimoji="1" lang="en-US" altLang="ja-JP" sz="1200" kern="1200" dirty="0" smtClean="0">
              <a:solidFill>
                <a:schemeClr val="tx1"/>
              </a:solidFill>
              <a:effectLst/>
              <a:latin typeface="+mn-lt"/>
              <a:ea typeface="+mn-ea"/>
              <a:cs typeface="+mn-cs"/>
            </a:endParaRPr>
          </a:p>
          <a:p>
            <a:r>
              <a:rPr kumimoji="1" lang="ja-JP" altLang="ja-JP" sz="1200" kern="1200" dirty="0" err="1"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要支援者の生活状況、ご家族などの緊急連絡先、かかりつけ医などの情報に加えまして、身体の状態、どのような支援が必要か、</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また、災害時に近くに動ける方がいない場合なども想定して、できるだけ詳細に記入ください。</a:t>
            </a:r>
          </a:p>
          <a:p>
            <a:r>
              <a:rPr kumimoji="1" lang="ja-JP" altLang="ja-JP" sz="1200" kern="1200" dirty="0" smtClean="0">
                <a:solidFill>
                  <a:schemeClr val="tx1"/>
                </a:solidFill>
                <a:effectLst/>
                <a:latin typeface="+mn-lt"/>
                <a:ea typeface="+mn-ea"/>
                <a:cs typeface="+mn-cs"/>
              </a:rPr>
              <a:t>ご本人・またはご家族から一度この「個別支援計画登録書」の提出のあった方で、内容について一部確認が必要な方については、</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一部記入済みの「個別支援計画」をお渡しいたします。記入していただく内容は個別支援計画登録書と全く同じです。</a:t>
            </a:r>
            <a:endParaRPr kumimoji="1" lang="ja-JP" altLang="ja-JP" sz="1200" kern="1200" dirty="0">
              <a:solidFill>
                <a:schemeClr val="tx1"/>
              </a:solidFill>
              <a:effectLst/>
              <a:latin typeface="+mn-lt"/>
              <a:ea typeface="+mn-ea"/>
              <a:cs typeface="+mn-cs"/>
            </a:endParaRPr>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149C8107-0B8C-4CB9-9B41-1BD6FAE1A0FD}" type="slidenum">
              <a:rPr kumimoji="1" lang="ja-JP" altLang="en-US" smtClean="0"/>
              <a:t>14</a:t>
            </a:fld>
            <a:endParaRPr kumimoji="1" lang="ja-JP" altLang="en-US"/>
          </a:p>
        </p:txBody>
      </p:sp>
    </p:spTree>
    <p:extLst>
      <p:ext uri="{BB962C8B-B14F-4D97-AF65-F5344CB8AC3E}">
        <p14:creationId xmlns:p14="http://schemas.microsoft.com/office/powerpoint/2010/main" val="4285735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記入支援をしていただく中で、要支援者の地域でのつながりを確認して頂き、災害時に近所で実際に支援してくださる方がいらっしゃれば、</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支援してくださる方本人にこちらの用紙にご署名頂き、ケアマネジャーさんや相談支援専門員さん又は要支援者ご本人から</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「個別支援計画登録書」と併せてご提出をお願いします。</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こちらは災害時に支援してくださる方がいらっしゃる場合のみですので、提出は任意となります。</a:t>
            </a:r>
            <a:endParaRPr kumimoji="1" lang="ja-JP" altLang="ja-JP" sz="1200" kern="1200" dirty="0">
              <a:solidFill>
                <a:schemeClr val="tx1"/>
              </a:solidFill>
              <a:effectLst/>
              <a:latin typeface="+mn-lt"/>
              <a:ea typeface="+mn-ea"/>
              <a:cs typeface="+mn-cs"/>
            </a:endParaRPr>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149C8107-0B8C-4CB9-9B41-1BD6FAE1A0FD}" type="slidenum">
              <a:rPr kumimoji="1" lang="ja-JP" altLang="en-US" smtClean="0"/>
              <a:t>15</a:t>
            </a:fld>
            <a:endParaRPr kumimoji="1" lang="ja-JP" altLang="en-US"/>
          </a:p>
        </p:txBody>
      </p:sp>
    </p:spTree>
    <p:extLst>
      <p:ext uri="{BB962C8B-B14F-4D97-AF65-F5344CB8AC3E}">
        <p14:creationId xmlns:p14="http://schemas.microsoft.com/office/powerpoint/2010/main" val="1838057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ここからは支援を頂いた後の報償費申請の流れについて説明いたします。</a:t>
            </a:r>
          </a:p>
          <a:p>
            <a:r>
              <a:rPr kumimoji="1" lang="ja-JP" altLang="ja-JP" sz="1200" kern="1200" dirty="0" smtClean="0">
                <a:solidFill>
                  <a:schemeClr val="tx1"/>
                </a:solidFill>
                <a:effectLst/>
                <a:latin typeface="+mn-lt"/>
                <a:ea typeface="+mn-ea"/>
                <a:cs typeface="+mn-cs"/>
              </a:rPr>
              <a:t>実際に記入支援などを行っていたただいた後、ご協力をいただいた取組みの内容に応じて個人ではなく所属されている各事業所に報償費をお支払いいたします。</a:t>
            </a:r>
          </a:p>
          <a:p>
            <a:r>
              <a:rPr kumimoji="1" lang="ja-JP" altLang="ja-JP" sz="1200" kern="1200" dirty="0" smtClean="0">
                <a:solidFill>
                  <a:schemeClr val="tx1"/>
                </a:solidFill>
                <a:effectLst/>
                <a:latin typeface="+mn-lt"/>
                <a:ea typeface="+mn-ea"/>
                <a:cs typeface="+mn-cs"/>
              </a:rPr>
              <a:t>まず、市から、個別支援計画の支援要請があった要支援者の方の情報をお伝えいたします。</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既に福祉専門職へのご協力を要請されている方については、この説明会の終了後、順次書面にて</a:t>
            </a:r>
            <a:r>
              <a:rPr kumimoji="1" lang="en-US" altLang="ja-JP" sz="1200" kern="1200" dirty="0" smtClean="0">
                <a:solidFill>
                  <a:schemeClr val="tx1"/>
                </a:solidFill>
                <a:effectLst/>
                <a:latin typeface="+mn-lt"/>
                <a:ea typeface="+mn-ea"/>
                <a:cs typeface="+mn-cs"/>
              </a:rPr>
              <a:t>12</a:t>
            </a:r>
            <a:r>
              <a:rPr kumimoji="1" lang="ja-JP" altLang="ja-JP" sz="1200" kern="1200" dirty="0" smtClean="0">
                <a:solidFill>
                  <a:schemeClr val="tx1"/>
                </a:solidFill>
                <a:effectLst/>
                <a:latin typeface="+mn-lt"/>
                <a:ea typeface="+mn-ea"/>
                <a:cs typeface="+mn-cs"/>
              </a:rPr>
              <a:t>月ごろまでに各事業所へ依頼します。</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また、新規の登録者についても、順次お願いするような形になります。</a:t>
            </a:r>
          </a:p>
          <a:p>
            <a:r>
              <a:rPr kumimoji="1" lang="ja-JP" altLang="ja-JP" sz="1200" kern="1200" dirty="0" smtClean="0">
                <a:solidFill>
                  <a:schemeClr val="tx1"/>
                </a:solidFill>
                <a:effectLst/>
                <a:latin typeface="+mn-lt"/>
                <a:ea typeface="+mn-ea"/>
                <a:cs typeface="+mn-cs"/>
              </a:rPr>
              <a:t>行っていただいた支援に基づいて、市に交付申請書兼請求書を提出していただきます。</a:t>
            </a:r>
          </a:p>
          <a:p>
            <a:pPr defTabSz="921075">
              <a:defRPr/>
            </a:pPr>
            <a:endParaRPr kumimoji="1" lang="ja-JP" altLang="en-US" dirty="0" smtClean="0">
              <a:latin typeface="HG丸ｺﾞｼｯｸM-PRO" panose="020F0600000000000000" pitchFamily="50" charset="-128"/>
              <a:ea typeface="HG丸ｺﾞｼｯｸM-PRO" panose="020F0600000000000000" pitchFamily="50" charset="-128"/>
            </a:endParaRPr>
          </a:p>
          <a:p>
            <a:endParaRPr kumimoji="1" lang="ja-JP" altLang="en-US" b="1" dirty="0"/>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149C8107-0B8C-4CB9-9B41-1BD6FAE1A0FD}" type="slidenum">
              <a:rPr kumimoji="1" lang="ja-JP" altLang="en-US" smtClean="0"/>
              <a:t>16</a:t>
            </a:fld>
            <a:endParaRPr kumimoji="1" lang="ja-JP" altLang="en-US"/>
          </a:p>
        </p:txBody>
      </p:sp>
    </p:spTree>
    <p:extLst>
      <p:ext uri="{BB962C8B-B14F-4D97-AF65-F5344CB8AC3E}">
        <p14:creationId xmlns:p14="http://schemas.microsoft.com/office/powerpoint/2010/main" val="3391055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支払区分ですが、行っていただいた支援内容により、お支払いできる報償費が異なります。</a:t>
            </a:r>
          </a:p>
          <a:p>
            <a:r>
              <a:rPr kumimoji="1" lang="ja-JP" altLang="ja-JP" sz="1200" kern="1200" dirty="0" smtClean="0">
                <a:solidFill>
                  <a:schemeClr val="tx1"/>
                </a:solidFill>
                <a:effectLst/>
                <a:latin typeface="+mn-lt"/>
                <a:ea typeface="+mn-ea"/>
                <a:cs typeface="+mn-cs"/>
              </a:rPr>
              <a:t>①記入支援の場合は１件あたり１０００円、</a:t>
            </a:r>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➁</a:t>
            </a:r>
            <a:r>
              <a:rPr kumimoji="1" lang="ja-JP" altLang="ja-JP" sz="1200" kern="1200" dirty="0" smtClean="0">
                <a:solidFill>
                  <a:schemeClr val="tx1"/>
                </a:solidFill>
                <a:effectLst/>
                <a:latin typeface="+mn-lt"/>
                <a:ea typeface="+mn-ea"/>
                <a:cs typeface="+mn-cs"/>
              </a:rPr>
              <a:t>関係者とともに支援内容について打ち合わせを行い要支援者の意向・状況等を説明いただいた場合は３０００円、</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③個別支援計画に基づき避難訓練に一緒に参加していただき、具体的な支援方法の助言等を行っていただいた場合は３０００円です。</a:t>
            </a:r>
          </a:p>
          <a:p>
            <a:r>
              <a:rPr kumimoji="1" lang="ja-JP" altLang="ja-JP" sz="1200" kern="1200" dirty="0" smtClean="0">
                <a:solidFill>
                  <a:schemeClr val="tx1"/>
                </a:solidFill>
                <a:effectLst/>
                <a:latin typeface="+mn-lt"/>
                <a:ea typeface="+mn-ea"/>
                <a:cs typeface="+mn-cs"/>
              </a:rPr>
              <a:t>同じ項目でも重複申請は可能ですが、例えば、避難訓練参加→打合せ→避難訓練参加、の場合は</a:t>
            </a:r>
            <a:r>
              <a:rPr kumimoji="1" lang="en-US" altLang="ja-JP" sz="1200" kern="1200" dirty="0" smtClean="0">
                <a:solidFill>
                  <a:schemeClr val="tx1"/>
                </a:solidFill>
                <a:effectLst/>
                <a:latin typeface="+mn-lt"/>
                <a:ea typeface="+mn-ea"/>
                <a:cs typeface="+mn-cs"/>
              </a:rPr>
              <a:t>3000</a:t>
            </a:r>
            <a:r>
              <a:rPr kumimoji="1" lang="ja-JP" altLang="ja-JP" sz="1200" kern="1200" dirty="0" smtClean="0">
                <a:solidFill>
                  <a:schemeClr val="tx1"/>
                </a:solidFill>
                <a:effectLst/>
                <a:latin typeface="+mn-lt"/>
                <a:ea typeface="+mn-ea"/>
                <a:cs typeface="+mn-cs"/>
              </a:rPr>
              <a:t>円、</a:t>
            </a:r>
            <a:r>
              <a:rPr kumimoji="1" lang="en-US" altLang="ja-JP" sz="1200" kern="1200" dirty="0" smtClean="0">
                <a:solidFill>
                  <a:schemeClr val="tx1"/>
                </a:solidFill>
                <a:effectLst/>
                <a:latin typeface="+mn-lt"/>
                <a:ea typeface="+mn-ea"/>
                <a:cs typeface="+mn-cs"/>
              </a:rPr>
              <a:t>3000</a:t>
            </a:r>
            <a:r>
              <a:rPr kumimoji="1" lang="ja-JP" altLang="ja-JP" sz="1200" kern="1200" dirty="0" smtClean="0">
                <a:solidFill>
                  <a:schemeClr val="tx1"/>
                </a:solidFill>
                <a:effectLst/>
                <a:latin typeface="+mn-lt"/>
                <a:ea typeface="+mn-ea"/>
                <a:cs typeface="+mn-cs"/>
              </a:rPr>
              <a:t>円、</a:t>
            </a:r>
            <a:r>
              <a:rPr kumimoji="1" lang="en-US" altLang="ja-JP" sz="1200" kern="1200" dirty="0" smtClean="0">
                <a:solidFill>
                  <a:schemeClr val="tx1"/>
                </a:solidFill>
                <a:effectLst/>
                <a:latin typeface="+mn-lt"/>
                <a:ea typeface="+mn-ea"/>
                <a:cs typeface="+mn-cs"/>
              </a:rPr>
              <a:t>3000</a:t>
            </a:r>
            <a:r>
              <a:rPr kumimoji="1" lang="ja-JP" altLang="ja-JP" sz="1200" kern="1200" dirty="0" smtClean="0">
                <a:solidFill>
                  <a:schemeClr val="tx1"/>
                </a:solidFill>
                <a:effectLst/>
                <a:latin typeface="+mn-lt"/>
                <a:ea typeface="+mn-ea"/>
                <a:cs typeface="+mn-cs"/>
              </a:rPr>
              <a:t>円で計</a:t>
            </a:r>
            <a:r>
              <a:rPr kumimoji="1" lang="en-US" altLang="ja-JP" sz="1200" kern="1200" dirty="0" smtClean="0">
                <a:solidFill>
                  <a:schemeClr val="tx1"/>
                </a:solidFill>
                <a:effectLst/>
                <a:latin typeface="+mn-lt"/>
                <a:ea typeface="+mn-ea"/>
                <a:cs typeface="+mn-cs"/>
              </a:rPr>
              <a:t>9000</a:t>
            </a:r>
            <a:r>
              <a:rPr kumimoji="1" lang="ja-JP" altLang="ja-JP" sz="1200" kern="1200" dirty="0" smtClean="0">
                <a:solidFill>
                  <a:schemeClr val="tx1"/>
                </a:solidFill>
                <a:effectLst/>
                <a:latin typeface="+mn-lt"/>
                <a:ea typeface="+mn-ea"/>
                <a:cs typeface="+mn-cs"/>
              </a:rPr>
              <a:t>円となりますが、</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要支援者一人につき上限が</a:t>
            </a:r>
            <a:r>
              <a:rPr kumimoji="1" lang="en-US" altLang="ja-JP" sz="1200" kern="1200" dirty="0" smtClean="0">
                <a:solidFill>
                  <a:schemeClr val="tx1"/>
                </a:solidFill>
                <a:effectLst/>
                <a:latin typeface="+mn-lt"/>
                <a:ea typeface="+mn-ea"/>
                <a:cs typeface="+mn-cs"/>
              </a:rPr>
              <a:t>7000</a:t>
            </a:r>
            <a:r>
              <a:rPr kumimoji="1" lang="ja-JP" altLang="ja-JP" sz="1200" kern="1200" dirty="0" smtClean="0">
                <a:solidFill>
                  <a:schemeClr val="tx1"/>
                </a:solidFill>
                <a:effectLst/>
                <a:latin typeface="+mn-lt"/>
                <a:ea typeface="+mn-ea"/>
                <a:cs typeface="+mn-cs"/>
              </a:rPr>
              <a:t>円となりますので、</a:t>
            </a:r>
            <a:r>
              <a:rPr kumimoji="1" lang="en-US" altLang="ja-JP" sz="1200" kern="1200" dirty="0" smtClean="0">
                <a:solidFill>
                  <a:schemeClr val="tx1"/>
                </a:solidFill>
                <a:effectLst/>
                <a:latin typeface="+mn-lt"/>
                <a:ea typeface="+mn-ea"/>
                <a:cs typeface="+mn-cs"/>
              </a:rPr>
              <a:t>7000</a:t>
            </a:r>
            <a:r>
              <a:rPr kumimoji="1" lang="ja-JP" altLang="ja-JP" sz="1200" kern="1200" dirty="0" smtClean="0">
                <a:solidFill>
                  <a:schemeClr val="tx1"/>
                </a:solidFill>
                <a:effectLst/>
                <a:latin typeface="+mn-lt"/>
                <a:ea typeface="+mn-ea"/>
                <a:cs typeface="+mn-cs"/>
              </a:rPr>
              <a:t>円のお支払いとなります。</a:t>
            </a:r>
          </a:p>
          <a:p>
            <a:r>
              <a:rPr kumimoji="1" lang="ja-JP" altLang="ja-JP" sz="1200" kern="1200" dirty="0" smtClean="0">
                <a:solidFill>
                  <a:schemeClr val="tx1"/>
                </a:solidFill>
                <a:effectLst/>
                <a:latin typeface="+mn-lt"/>
                <a:ea typeface="+mn-ea"/>
                <a:cs typeface="+mn-cs"/>
              </a:rPr>
              <a:t>ただし、年度ごと、</a:t>
            </a:r>
            <a:r>
              <a:rPr kumimoji="1" lang="en-US" altLang="ja-JP" sz="1200" kern="1200" dirty="0" smtClean="0">
                <a:solidFill>
                  <a:schemeClr val="tx1"/>
                </a:solidFill>
                <a:effectLst/>
                <a:latin typeface="+mn-lt"/>
                <a:ea typeface="+mn-ea"/>
                <a:cs typeface="+mn-cs"/>
              </a:rPr>
              <a:t>4</a:t>
            </a:r>
            <a:r>
              <a:rPr kumimoji="1" lang="ja-JP" altLang="ja-JP" sz="1200" kern="1200" dirty="0" smtClean="0">
                <a:solidFill>
                  <a:schemeClr val="tx1"/>
                </a:solidFill>
                <a:effectLst/>
                <a:latin typeface="+mn-lt"/>
                <a:ea typeface="+mn-ea"/>
                <a:cs typeface="+mn-cs"/>
              </a:rPr>
              <a:t>月</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日から</a:t>
            </a:r>
            <a:r>
              <a:rPr kumimoji="1" lang="en-US" altLang="ja-JP" sz="1200" kern="1200" dirty="0" smtClean="0">
                <a:solidFill>
                  <a:schemeClr val="tx1"/>
                </a:solidFill>
                <a:effectLst/>
                <a:latin typeface="+mn-lt"/>
                <a:ea typeface="+mn-ea"/>
                <a:cs typeface="+mn-cs"/>
              </a:rPr>
              <a:t>3</a:t>
            </a:r>
            <a:r>
              <a:rPr kumimoji="1" lang="ja-JP" altLang="ja-JP" sz="1200" kern="1200" dirty="0" smtClean="0">
                <a:solidFill>
                  <a:schemeClr val="tx1"/>
                </a:solidFill>
                <a:effectLst/>
                <a:latin typeface="+mn-lt"/>
                <a:ea typeface="+mn-ea"/>
                <a:cs typeface="+mn-cs"/>
              </a:rPr>
              <a:t>月</a:t>
            </a:r>
            <a:r>
              <a:rPr kumimoji="1" lang="en-US" altLang="ja-JP" sz="1200" kern="1200" dirty="0" smtClean="0">
                <a:solidFill>
                  <a:schemeClr val="tx1"/>
                </a:solidFill>
                <a:effectLst/>
                <a:latin typeface="+mn-lt"/>
                <a:ea typeface="+mn-ea"/>
                <a:cs typeface="+mn-cs"/>
              </a:rPr>
              <a:t>31</a:t>
            </a:r>
            <a:r>
              <a:rPr kumimoji="1" lang="ja-JP" altLang="ja-JP" sz="1200" kern="1200" dirty="0" smtClean="0">
                <a:solidFill>
                  <a:schemeClr val="tx1"/>
                </a:solidFill>
                <a:effectLst/>
                <a:latin typeface="+mn-lt"/>
                <a:ea typeface="+mn-ea"/>
                <a:cs typeface="+mn-cs"/>
              </a:rPr>
              <a:t>日を１年間として区切りっておりますので、年度が切り替われば再度</a:t>
            </a:r>
            <a:r>
              <a:rPr kumimoji="1" lang="en-US" altLang="ja-JP" sz="1200" kern="1200" dirty="0" smtClean="0">
                <a:solidFill>
                  <a:schemeClr val="tx1"/>
                </a:solidFill>
                <a:effectLst/>
                <a:latin typeface="+mn-lt"/>
                <a:ea typeface="+mn-ea"/>
                <a:cs typeface="+mn-cs"/>
              </a:rPr>
              <a:t>7000</a:t>
            </a:r>
            <a:r>
              <a:rPr kumimoji="1" lang="ja-JP" altLang="ja-JP" sz="1200" kern="1200" dirty="0" smtClean="0">
                <a:solidFill>
                  <a:schemeClr val="tx1"/>
                </a:solidFill>
                <a:effectLst/>
                <a:latin typeface="+mn-lt"/>
                <a:ea typeface="+mn-ea"/>
                <a:cs typeface="+mn-cs"/>
              </a:rPr>
              <a:t>円分のお支払いが可能です。</a:t>
            </a:r>
            <a:endParaRPr kumimoji="1" lang="ja-JP" altLang="ja-JP" sz="1200" kern="1200" dirty="0">
              <a:solidFill>
                <a:schemeClr val="tx1"/>
              </a:solidFill>
              <a:effectLst/>
              <a:latin typeface="+mn-lt"/>
              <a:ea typeface="+mn-ea"/>
              <a:cs typeface="+mn-cs"/>
            </a:endParaRPr>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149C8107-0B8C-4CB9-9B41-1BD6FAE1A0FD}" type="slidenum">
              <a:rPr kumimoji="1" lang="ja-JP" altLang="en-US" smtClean="0"/>
              <a:t>17</a:t>
            </a:fld>
            <a:endParaRPr kumimoji="1" lang="ja-JP" altLang="en-US"/>
          </a:p>
        </p:txBody>
      </p:sp>
    </p:spTree>
    <p:extLst>
      <p:ext uri="{BB962C8B-B14F-4D97-AF65-F5344CB8AC3E}">
        <p14:creationId xmlns:p14="http://schemas.microsoft.com/office/powerpoint/2010/main" val="41830908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交付申請書兼請求書の記載方法について、ご説明いたします。</a:t>
            </a:r>
          </a:p>
          <a:p>
            <a:r>
              <a:rPr kumimoji="1" lang="ja-JP" altLang="ja-JP" sz="1200" kern="1200" dirty="0" smtClean="0">
                <a:solidFill>
                  <a:schemeClr val="tx1"/>
                </a:solidFill>
                <a:effectLst/>
                <a:latin typeface="+mn-lt"/>
                <a:ea typeface="+mn-ea"/>
                <a:cs typeface="+mn-cs"/>
              </a:rPr>
              <a:t>本日もお配りしておりますのが、ホームページ内にも別途掲載しておりますのでご確認いただければと思います。</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申請書には申請していただく方が所属する事業所の所在地・名称・電話番号・口座番号の他に、請求額を計算の上、ご記入ください。</a:t>
            </a:r>
          </a:p>
          <a:p>
            <a:endParaRPr kumimoji="1" lang="en-US" altLang="ja-JP" dirty="0" smtClean="0"/>
          </a:p>
          <a:p>
            <a:endParaRPr kumimoji="1" lang="ja-JP" altLang="en-US" dirty="0"/>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149C8107-0B8C-4CB9-9B41-1BD6FAE1A0FD}" type="slidenum">
              <a:rPr kumimoji="1" lang="ja-JP" altLang="en-US" smtClean="0"/>
              <a:t>18</a:t>
            </a:fld>
            <a:endParaRPr kumimoji="1" lang="ja-JP" altLang="en-US"/>
          </a:p>
        </p:txBody>
      </p:sp>
    </p:spTree>
    <p:extLst>
      <p:ext uri="{BB962C8B-B14F-4D97-AF65-F5344CB8AC3E}">
        <p14:creationId xmlns:p14="http://schemas.microsoft.com/office/powerpoint/2010/main" val="6455653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申請（請求）区分について、①の登録情報の確認及び記入支援をしていただいた場合、要支援者の氏名、住所、及び</a:t>
            </a:r>
            <a:r>
              <a:rPr kumimoji="1" lang="ja-JP" altLang="en-US" dirty="0" smtClean="0">
                <a:latin typeface="+mn-ea"/>
                <a:ea typeface="+mn-ea"/>
              </a:rPr>
              <a:t>担当された福祉専門職の方</a:t>
            </a:r>
            <a:r>
              <a:rPr kumimoji="1" lang="ja-JP" altLang="en-US" dirty="0" smtClean="0"/>
              <a:t>の氏名を記入してください。</a:t>
            </a:r>
            <a:endParaRPr kumimoji="1" lang="en-US" altLang="ja-JP" dirty="0" smtClean="0"/>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149C8107-0B8C-4CB9-9B41-1BD6FAE1A0FD}" type="slidenum">
              <a:rPr kumimoji="1" lang="ja-JP" altLang="en-US" smtClean="0"/>
              <a:t>19</a:t>
            </a:fld>
            <a:endParaRPr kumimoji="1" lang="ja-JP" altLang="en-US"/>
          </a:p>
        </p:txBody>
      </p:sp>
    </p:spTree>
    <p:extLst>
      <p:ext uri="{BB962C8B-B14F-4D97-AF65-F5344CB8AC3E}">
        <p14:creationId xmlns:p14="http://schemas.microsoft.com/office/powerpoint/2010/main" val="2982616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9924">
              <a:defRPr/>
            </a:pPr>
            <a:r>
              <a:rPr kumimoji="1" lang="ja-JP" altLang="en-US" dirty="0" smtClean="0"/>
              <a:t>この事業は東日本大震災の発生に伴い、その被害状況等から創設された事業で、</a:t>
            </a:r>
            <a:endParaRPr kumimoji="1" lang="en-US" altLang="ja-JP" dirty="0" smtClean="0"/>
          </a:p>
          <a:p>
            <a:pPr defTabSz="919924">
              <a:defRPr/>
            </a:pPr>
            <a:r>
              <a:rPr kumimoji="1" lang="ja-JP" altLang="en-US" dirty="0" smtClean="0"/>
              <a:t>災害が起きた時に自力で避難することが難しい身体の不自由な方や高齢者などの被害を地域における助け合いにより減らそうとするものです。</a:t>
            </a:r>
            <a:endParaRPr kumimoji="1" lang="en-US" altLang="ja-JP" dirty="0" smtClean="0"/>
          </a:p>
          <a:p>
            <a:pPr defTabSz="919924">
              <a:defRPr/>
            </a:pPr>
            <a:r>
              <a:rPr kumimoji="1" lang="ja-JP" altLang="en-US" dirty="0" smtClean="0"/>
              <a:t>そういった方の情報を避難行動要支援者として地域に情報提供し、地域での協力体制・避難支援体制の構築にご活用いただくことを目的としております。</a:t>
            </a:r>
            <a:endParaRPr kumimoji="1" lang="en-US" altLang="ja-JP" dirty="0" smtClean="0"/>
          </a:p>
          <a:p>
            <a:pPr defTabSz="919924">
              <a:defRPr/>
            </a:pPr>
            <a:endParaRPr kumimoji="1" lang="en-US" altLang="ja-JP" dirty="0" smtClean="0"/>
          </a:p>
          <a:p>
            <a:endParaRPr kumimoji="1" lang="ja-JP" altLang="en-US" dirty="0"/>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149C8107-0B8C-4CB9-9B41-1BD6FAE1A0FD}" type="slidenum">
              <a:rPr kumimoji="1" lang="ja-JP" altLang="en-US" smtClean="0"/>
              <a:t>2</a:t>
            </a:fld>
            <a:endParaRPr kumimoji="1" lang="ja-JP" altLang="en-US"/>
          </a:p>
        </p:txBody>
      </p:sp>
    </p:spTree>
    <p:extLst>
      <p:ext uri="{BB962C8B-B14F-4D97-AF65-F5344CB8AC3E}">
        <p14:creationId xmlns:p14="http://schemas.microsoft.com/office/powerpoint/2010/main" val="1104729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その際の提出書類は、まず記入していただいた「報償交付申請書兼請求書」です。</a:t>
            </a:r>
          </a:p>
          <a:p>
            <a:r>
              <a:rPr kumimoji="1" lang="ja-JP" altLang="ja-JP" sz="1200" kern="1200" dirty="0" smtClean="0">
                <a:solidFill>
                  <a:schemeClr val="tx1"/>
                </a:solidFill>
                <a:effectLst/>
                <a:latin typeface="+mn-lt"/>
                <a:ea typeface="+mn-ea"/>
                <a:cs typeface="+mn-cs"/>
              </a:rPr>
              <a:t>もうひとつは記入支援していただいた「個別支援計画登録書」か「個別支援計画」です。</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ご本人またはご家族から福祉専門職への支援の要請のみがあった方は「個別支援計画登録書」。</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ご本人・またはご家族から一度この「個別支援計画登録書」の提出のあった方で、内容について一部確認が必要な方については、「個別支援計画」となります。</a:t>
            </a:r>
          </a:p>
          <a:p>
            <a:r>
              <a:rPr kumimoji="1" lang="ja-JP" altLang="ja-JP" sz="1200" kern="1200" dirty="0" smtClean="0">
                <a:solidFill>
                  <a:schemeClr val="tx1"/>
                </a:solidFill>
                <a:effectLst/>
                <a:latin typeface="+mn-lt"/>
                <a:ea typeface="+mn-ea"/>
                <a:cs typeface="+mn-cs"/>
              </a:rPr>
              <a:t>「近隣の支援者登録書」については記入された場合のみ提出してください。</a:t>
            </a:r>
          </a:p>
          <a:p>
            <a:r>
              <a:rPr kumimoji="1" lang="ja-JP" altLang="ja-JP" sz="1200" kern="1200" dirty="0" smtClean="0">
                <a:solidFill>
                  <a:schemeClr val="tx1"/>
                </a:solidFill>
                <a:effectLst/>
                <a:latin typeface="+mn-lt"/>
                <a:ea typeface="+mn-ea"/>
                <a:cs typeface="+mn-cs"/>
              </a:rPr>
              <a:t>この「個別支援計画登録書」と「近隣の支援者登録書」については、直接、要支援者ご本人、ご家族から提出していただくことも可能です。</a:t>
            </a:r>
          </a:p>
          <a:p>
            <a:r>
              <a:rPr kumimoji="1" lang="ja-JP" altLang="ja-JP" sz="1200" kern="1200" dirty="0" smtClean="0">
                <a:solidFill>
                  <a:schemeClr val="tx1"/>
                </a:solidFill>
                <a:effectLst/>
                <a:latin typeface="+mn-lt"/>
                <a:ea typeface="+mn-ea"/>
                <a:cs typeface="+mn-cs"/>
              </a:rPr>
              <a:t>その際は、市で書類を確認してからのお支払いとなりますのでご了承ください。</a:t>
            </a:r>
          </a:p>
          <a:p>
            <a:endParaRPr kumimoji="1" lang="en-US" altLang="ja-JP" dirty="0" smtClean="0"/>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149C8107-0B8C-4CB9-9B41-1BD6FAE1A0FD}" type="slidenum">
              <a:rPr kumimoji="1" lang="ja-JP" altLang="en-US" smtClean="0"/>
              <a:t>20</a:t>
            </a:fld>
            <a:endParaRPr kumimoji="1" lang="ja-JP" altLang="en-US"/>
          </a:p>
        </p:txBody>
      </p:sp>
    </p:spTree>
    <p:extLst>
      <p:ext uri="{BB962C8B-B14F-4D97-AF65-F5344CB8AC3E}">
        <p14:creationId xmlns:p14="http://schemas.microsoft.com/office/powerpoint/2010/main" val="17117704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次に、地域の支援者を交えての打ち合わせへの参加や避難訓練に参加していただき、</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要支援者の意向、状況等を説明していただいた場合です。</a:t>
            </a:r>
          </a:p>
          <a:p>
            <a:r>
              <a:rPr kumimoji="1" lang="ja-JP" altLang="ja-JP" sz="1200" kern="1200" dirty="0" smtClean="0">
                <a:solidFill>
                  <a:schemeClr val="tx1"/>
                </a:solidFill>
                <a:effectLst/>
                <a:latin typeface="+mn-lt"/>
                <a:ea typeface="+mn-ea"/>
                <a:cs typeface="+mn-cs"/>
              </a:rPr>
              <a:t>その際は、申請（請求）区分で、①の登録情報の確認及び記入支援をしていただいた場合と同様に、</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まず要支援者の氏名、住所、担当された福祉専門職の方の氏名を記入してください。</a:t>
            </a:r>
          </a:p>
          <a:p>
            <a:r>
              <a:rPr kumimoji="1" lang="ja-JP" altLang="ja-JP" sz="1200" kern="1200" dirty="0" smtClean="0">
                <a:solidFill>
                  <a:schemeClr val="tx1"/>
                </a:solidFill>
                <a:effectLst/>
                <a:latin typeface="+mn-lt"/>
                <a:ea typeface="+mn-ea"/>
                <a:cs typeface="+mn-cs"/>
              </a:rPr>
              <a:t>その後、概要について、実績記入欄に記入をお願いします。</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参加者について、要支援者本人と、福祉専門職、その他地域の支援者の方を一人以上含むようにしてください。</a:t>
            </a:r>
          </a:p>
          <a:p>
            <a:pPr marL="0" marR="0" lvl="0" indent="0" algn="l" defTabSz="921075" rtl="0" eaLnBrk="1" fontAlgn="auto" latinLnBrk="0" hangingPunct="1">
              <a:lnSpc>
                <a:spcPct val="100000"/>
              </a:lnSpc>
              <a:spcBef>
                <a:spcPts val="0"/>
              </a:spcBef>
              <a:spcAft>
                <a:spcPts val="0"/>
              </a:spcAft>
              <a:buClrTx/>
              <a:buSzTx/>
              <a:buFontTx/>
              <a:buNone/>
              <a:tabLst/>
              <a:defRPr/>
            </a:pPr>
            <a:endParaRPr kumimoji="1" lang="en-US" altLang="ja-JP" dirty="0" smtClean="0"/>
          </a:p>
          <a:p>
            <a:pPr defTabSz="921075">
              <a:defRPr/>
            </a:pPr>
            <a:endParaRPr kumimoji="1" lang="ja-JP" altLang="en-US" dirty="0"/>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149C8107-0B8C-4CB9-9B41-1BD6FAE1A0FD}" type="slidenum">
              <a:rPr kumimoji="1" lang="ja-JP" altLang="en-US" smtClean="0"/>
              <a:t>21</a:t>
            </a:fld>
            <a:endParaRPr kumimoji="1" lang="ja-JP" altLang="en-US"/>
          </a:p>
        </p:txBody>
      </p:sp>
    </p:spTree>
    <p:extLst>
      <p:ext uri="{BB962C8B-B14F-4D97-AF65-F5344CB8AC3E}">
        <p14:creationId xmlns:p14="http://schemas.microsoft.com/office/powerpoint/2010/main" val="23524736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その際の提出書類は、まず記入していただいた「報償交付申請書兼請求書」を提出してください。</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また、打ち合わせ等において、既にご本人やご家族で記入して作成していた個別支援計画の内容について修正が生じた場合、「登録変更届」の提出お願いします。</a:t>
            </a:r>
          </a:p>
          <a:p>
            <a:r>
              <a:rPr kumimoji="1" lang="ja-JP" altLang="ja-JP" sz="1200" kern="1200" dirty="0" smtClean="0">
                <a:solidFill>
                  <a:schemeClr val="tx1"/>
                </a:solidFill>
                <a:effectLst/>
                <a:latin typeface="+mn-lt"/>
                <a:ea typeface="+mn-ea"/>
                <a:cs typeface="+mn-cs"/>
              </a:rPr>
              <a:t>打ち合わせ等で実際に避難支援を行ってくれる近隣の支援者の方が見つかった場合は、「近隣の支援者登録書」の提出も併せてお願いします。</a:t>
            </a:r>
            <a:endParaRPr kumimoji="1" lang="ja-JP" altLang="ja-JP" sz="1200" kern="1200" dirty="0">
              <a:solidFill>
                <a:schemeClr val="tx1"/>
              </a:solidFill>
              <a:effectLst/>
              <a:latin typeface="+mn-lt"/>
              <a:ea typeface="+mn-ea"/>
              <a:cs typeface="+mn-cs"/>
            </a:endParaRPr>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149C8107-0B8C-4CB9-9B41-1BD6FAE1A0FD}" type="slidenum">
              <a:rPr kumimoji="1" lang="ja-JP" altLang="en-US" smtClean="0"/>
              <a:t>22</a:t>
            </a:fld>
            <a:endParaRPr kumimoji="1" lang="ja-JP" altLang="en-US"/>
          </a:p>
        </p:txBody>
      </p:sp>
    </p:spTree>
    <p:extLst>
      <p:ext uri="{BB962C8B-B14F-4D97-AF65-F5344CB8AC3E}">
        <p14:creationId xmlns:p14="http://schemas.microsoft.com/office/powerpoint/2010/main" val="21047959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このパワーポイント資料を含め、ご提出いただく様式や記入例については、和泉市ホームページ内に掲載しております。</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福祉総務課内の「業務・その他」をクリックしていただき、「個別支援計画の作成について」のページの下部をご確認ください。</a:t>
            </a:r>
          </a:p>
          <a:p>
            <a:r>
              <a:rPr kumimoji="1" lang="ja-JP" altLang="ja-JP" sz="1200" kern="1200" dirty="0" smtClean="0">
                <a:solidFill>
                  <a:schemeClr val="tx1"/>
                </a:solidFill>
                <a:effectLst/>
                <a:latin typeface="+mn-lt"/>
                <a:ea typeface="+mn-ea"/>
                <a:cs typeface="+mn-cs"/>
              </a:rPr>
              <a:t>また、検索バナーから「個別支援計画」と入力して頂いても該当のページに飛ぶことができます。</a:t>
            </a:r>
            <a:endParaRPr kumimoji="1" lang="ja-JP" altLang="ja-JP" sz="1200" kern="1200" dirty="0">
              <a:solidFill>
                <a:schemeClr val="tx1"/>
              </a:solidFill>
              <a:effectLst/>
              <a:latin typeface="+mn-lt"/>
              <a:ea typeface="+mn-ea"/>
              <a:cs typeface="+mn-cs"/>
            </a:endParaRPr>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149C8107-0B8C-4CB9-9B41-1BD6FAE1A0FD}" type="slidenum">
              <a:rPr kumimoji="1" lang="ja-JP" altLang="en-US" smtClean="0"/>
              <a:t>23</a:t>
            </a:fld>
            <a:endParaRPr kumimoji="1" lang="ja-JP" altLang="en-US"/>
          </a:p>
        </p:txBody>
      </p:sp>
    </p:spTree>
    <p:extLst>
      <p:ext uri="{BB962C8B-B14F-4D97-AF65-F5344CB8AC3E}">
        <p14:creationId xmlns:p14="http://schemas.microsoft.com/office/powerpoint/2010/main" val="25213808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以上、簡単にはなりますが、ご協力いただきたい内容について説明させていただきました。</a:t>
            </a:r>
            <a:endParaRPr kumimoji="1" lang="en-US" altLang="ja-JP" sz="1200" kern="1200" dirty="0" smtClean="0">
              <a:solidFill>
                <a:schemeClr val="tx1"/>
              </a:solidFill>
              <a:effectLst/>
              <a:latin typeface="+mn-lt"/>
              <a:ea typeface="+mn-ea"/>
              <a:cs typeface="+mn-cs"/>
            </a:endParaRPr>
          </a:p>
          <a:p>
            <a:r>
              <a:rPr kumimoji="1" lang="ja-JP" altLang="ja-JP" sz="1200" kern="1200" smtClean="0">
                <a:solidFill>
                  <a:schemeClr val="tx1"/>
                </a:solidFill>
                <a:effectLst/>
                <a:latin typeface="+mn-lt"/>
                <a:ea typeface="+mn-ea"/>
                <a:cs typeface="+mn-cs"/>
              </a:rPr>
              <a:t>ご清聴いただきありがとうございました。</a:t>
            </a:r>
            <a:endParaRPr kumimoji="1" lang="ja-JP" altLang="en-US" dirty="0"/>
          </a:p>
        </p:txBody>
      </p:sp>
      <p:sp>
        <p:nvSpPr>
          <p:cNvPr id="4" name="スライド番号プレースホルダー 3"/>
          <p:cNvSpPr>
            <a:spLocks noGrp="1"/>
          </p:cNvSpPr>
          <p:nvPr>
            <p:ph type="sldNum" sz="quarter" idx="10"/>
          </p:nvPr>
        </p:nvSpPr>
        <p:spPr/>
        <p:txBody>
          <a:bodyPr/>
          <a:lstStyle/>
          <a:p>
            <a:fld id="{6FA49541-8394-4138-87BE-E53D36E76BDA}" type="slidenum">
              <a:rPr lang="ja-JP" altLang="en-US" smtClean="0">
                <a:solidFill>
                  <a:prstClr val="black"/>
                </a:solidFill>
              </a:rPr>
              <a:pPr/>
              <a:t>24</a:t>
            </a:fld>
            <a:endParaRPr lang="ja-JP" altLang="en-US">
              <a:solidFill>
                <a:prstClr val="black"/>
              </a:solidFill>
            </a:endParaRPr>
          </a:p>
        </p:txBody>
      </p:sp>
    </p:spTree>
    <p:extLst>
      <p:ext uri="{BB962C8B-B14F-4D97-AF65-F5344CB8AC3E}">
        <p14:creationId xmlns:p14="http://schemas.microsoft.com/office/powerpoint/2010/main" val="4053795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750888"/>
            <a:ext cx="5008563" cy="3757612"/>
          </a:xfrm>
        </p:spPr>
      </p:sp>
      <p:sp>
        <p:nvSpPr>
          <p:cNvPr id="3" name="ノート プレースホルダー 2"/>
          <p:cNvSpPr>
            <a:spLocks noGrp="1"/>
          </p:cNvSpPr>
          <p:nvPr>
            <p:ph type="body" idx="1"/>
          </p:nvPr>
        </p:nvSpPr>
        <p:spPr/>
        <p:txBody>
          <a:bodyPr/>
          <a:lstStyle/>
          <a:p>
            <a:pPr defTabSz="919924">
              <a:defRPr/>
            </a:pPr>
            <a:r>
              <a:rPr kumimoji="1" lang="ja-JP" altLang="en-US" dirty="0" smtClean="0"/>
              <a:t>「避難行動要支援者」とは和泉市では次のとおりと定めています。</a:t>
            </a:r>
            <a:endParaRPr kumimoji="1" lang="en-US" altLang="ja-JP" dirty="0" smtClean="0"/>
          </a:p>
          <a:p>
            <a:pPr defTabSz="921075">
              <a:defRPr/>
            </a:pPr>
            <a:r>
              <a:rPr kumimoji="1" lang="ja-JP" altLang="en-US" dirty="0" smtClean="0"/>
              <a:t>Ａ　</a:t>
            </a:r>
            <a:r>
              <a:rPr kumimoji="1" lang="ja-JP" altLang="en-US" dirty="0" err="1" smtClean="0"/>
              <a:t>身体障がい</a:t>
            </a:r>
            <a:r>
              <a:rPr kumimoji="1" lang="ja-JP" altLang="en-US" dirty="0" smtClean="0"/>
              <a:t>者手帳１級・２級の方</a:t>
            </a:r>
            <a:r>
              <a:rPr lang="ja-JP" altLang="en-US" dirty="0" smtClean="0">
                <a:latin typeface="ＭＳ Ｐゴシック" panose="020B0600070205080204" pitchFamily="50" charset="-128"/>
                <a:cs typeface="メイリオ" panose="020B0604030504040204" pitchFamily="50" charset="-128"/>
              </a:rPr>
              <a:t>（呼吸器以外の内部障がいのみの方を除く）</a:t>
            </a:r>
            <a:endParaRPr kumimoji="1" lang="en-US" altLang="ja-JP" dirty="0" smtClean="0"/>
          </a:p>
          <a:p>
            <a:r>
              <a:rPr kumimoji="1" lang="ja-JP" altLang="en-US" dirty="0" smtClean="0"/>
              <a:t>Ｂ　療育手帳Ａを所持する方</a:t>
            </a:r>
            <a:endParaRPr kumimoji="1" lang="en-US" altLang="ja-JP" dirty="0" smtClean="0"/>
          </a:p>
          <a:p>
            <a:pPr defTabSz="921075">
              <a:defRPr/>
            </a:pPr>
            <a:r>
              <a:rPr kumimoji="1" lang="ja-JP" altLang="en-US" dirty="0" smtClean="0"/>
              <a:t>Ｃ　</a:t>
            </a:r>
            <a:r>
              <a:rPr kumimoji="1" lang="ja-JP" altLang="en-US" dirty="0" err="1" smtClean="0"/>
              <a:t>精神障がい</a:t>
            </a:r>
            <a:r>
              <a:rPr kumimoji="1" lang="ja-JP" altLang="en-US" dirty="0" smtClean="0"/>
              <a:t>者保健福祉手帳１級の方</a:t>
            </a:r>
            <a:r>
              <a:rPr lang="ja-JP" altLang="en-US" dirty="0" smtClean="0">
                <a:latin typeface="ＭＳ Ｐゴシック" panose="020B0600070205080204" pitchFamily="50" charset="-128"/>
                <a:cs typeface="メイリオ" panose="020B0604030504040204" pitchFamily="50" charset="-128"/>
              </a:rPr>
              <a:t>（有効期限から６か月を過ぎた方を除く）</a:t>
            </a:r>
            <a:endParaRPr kumimoji="1" lang="en-US" altLang="ja-JP" dirty="0" smtClean="0"/>
          </a:p>
          <a:p>
            <a:r>
              <a:rPr kumimoji="1" lang="ja-JP" altLang="en-US" dirty="0" smtClean="0"/>
              <a:t>Ｄ　要介護認定３・４・５の認定を受けた方</a:t>
            </a:r>
            <a:endParaRPr kumimoji="1" lang="en-US" altLang="ja-JP" dirty="0" smtClean="0"/>
          </a:p>
          <a:p>
            <a:r>
              <a:rPr kumimoji="1" lang="en-US" altLang="ja-JP" dirty="0" smtClean="0"/>
              <a:t>E</a:t>
            </a:r>
            <a:r>
              <a:rPr kumimoji="1" lang="ja-JP" altLang="en-US" dirty="0" smtClean="0"/>
              <a:t>　</a:t>
            </a:r>
            <a:r>
              <a:rPr kumimoji="1" lang="en-US" altLang="ja-JP" dirty="0" smtClean="0"/>
              <a:t>A</a:t>
            </a:r>
            <a:r>
              <a:rPr kumimoji="1" lang="ja-JP" altLang="en-US" dirty="0" smtClean="0"/>
              <a:t>～</a:t>
            </a:r>
            <a:r>
              <a:rPr kumimoji="1" lang="en-US" altLang="ja-JP" dirty="0" smtClean="0"/>
              <a:t>D</a:t>
            </a:r>
            <a:r>
              <a:rPr kumimoji="1" lang="ja-JP" altLang="en-US" dirty="0" smtClean="0"/>
              <a:t>の要件にはあてはまらないが、自力で避難所まで移動することが困難又は避難所の場所を理解することが困難な方で</a:t>
            </a:r>
            <a:endParaRPr kumimoji="1" lang="en-US" altLang="ja-JP" dirty="0" smtClean="0"/>
          </a:p>
          <a:p>
            <a:r>
              <a:rPr kumimoji="1" lang="ja-JP" altLang="en-US" dirty="0" smtClean="0"/>
              <a:t>避難支援等関係者の方々が推薦する方も対象としています。</a:t>
            </a:r>
            <a:endParaRPr kumimoji="1" lang="en-US" altLang="ja-JP" dirty="0" smtClean="0"/>
          </a:p>
          <a:p>
            <a:r>
              <a:rPr kumimoji="1" lang="ja-JP" altLang="en-US" dirty="0" smtClean="0"/>
              <a:t>また、Ｆとして　現在は廃止となっている事業で、「和泉市災害時</a:t>
            </a:r>
            <a:r>
              <a:rPr kumimoji="1" lang="ja-JP" altLang="en-US" dirty="0" err="1" smtClean="0"/>
              <a:t>重度障がい</a:t>
            </a:r>
            <a:r>
              <a:rPr kumimoji="1" lang="ja-JP" altLang="en-US" dirty="0" smtClean="0"/>
              <a:t>者及び要援護高齢者等の安否確認情報の登録」に</a:t>
            </a:r>
            <a:endParaRPr kumimoji="1" lang="en-US" altLang="ja-JP" dirty="0" smtClean="0"/>
          </a:p>
          <a:p>
            <a:r>
              <a:rPr kumimoji="1" lang="ja-JP" altLang="en-US" dirty="0" smtClean="0"/>
              <a:t>登録されていた方で、引き続き希望された方が対象となっています。</a:t>
            </a:r>
            <a:endParaRPr kumimoji="1" lang="en-US" altLang="ja-JP" dirty="0" smtClean="0"/>
          </a:p>
          <a:p>
            <a:r>
              <a:rPr kumimoji="1" lang="ja-JP" altLang="en-US" dirty="0" smtClean="0"/>
              <a:t>なお、入院・入所中の方は避難行動要支援者支援事業の対象となりません。</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149C8107-0B8C-4CB9-9B41-1BD6FAE1A0FD}" type="slidenum">
              <a:rPr kumimoji="1" lang="ja-JP" altLang="en-US" smtClean="0"/>
              <a:t>3</a:t>
            </a:fld>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Tree>
    <p:extLst>
      <p:ext uri="{BB962C8B-B14F-4D97-AF65-F5344CB8AC3E}">
        <p14:creationId xmlns:p14="http://schemas.microsoft.com/office/powerpoint/2010/main" val="554531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62525" cy="3722687"/>
          </a:xfrm>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避難支援等関係者とは避難行動要支援者支援事業においてご協力いただいている、地域の支援者のことです。</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和泉市では、町会・自治会、民生委員・児童委員、校区社会福祉協議会、消防団、警察機関等の皆様を避難支援等関係者としています。</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149C8107-0B8C-4CB9-9B41-1BD6FAE1A0FD}" type="slidenum">
              <a:rPr kumimoji="1" lang="ja-JP" altLang="en-US" smtClean="0"/>
              <a:t>4</a:t>
            </a:fld>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Tree>
    <p:extLst>
      <p:ext uri="{BB962C8B-B14F-4D97-AF65-F5344CB8AC3E}">
        <p14:creationId xmlns:p14="http://schemas.microsoft.com/office/powerpoint/2010/main" val="2080003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この事業の流れについて簡単にご説明します。</a:t>
            </a:r>
          </a:p>
          <a:p>
            <a:r>
              <a:rPr kumimoji="1" lang="ja-JP" altLang="ja-JP" sz="1200" kern="1200" dirty="0" smtClean="0">
                <a:solidFill>
                  <a:schemeClr val="tx1"/>
                </a:solidFill>
                <a:effectLst/>
                <a:latin typeface="+mn-lt"/>
                <a:ea typeface="+mn-ea"/>
                <a:cs typeface="+mn-cs"/>
              </a:rPr>
              <a:t>まず、矢印の①ですが、市役所から対象者に対して、市の窓口や郵送により、事業の周知と申請のご案内をします。</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次に、避難行動要支援者として登録するかどうかを②の矢印の通り市役所に申請書を提出します。</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市では、申請書の内容に基づき、平時から要支援者自身の情報を地域の支援者へ提供することに同意された方の情報を紙の台帳、</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いわゆる避難行動要支援者同意台帳として市役所でファイルに綴じて、地域の支援者の方にお渡ししています。</a:t>
            </a:r>
          </a:p>
          <a:p>
            <a:r>
              <a:rPr kumimoji="1" lang="ja-JP" altLang="ja-JP" sz="1200" kern="1200" dirty="0" smtClean="0">
                <a:solidFill>
                  <a:schemeClr val="tx1"/>
                </a:solidFill>
                <a:effectLst/>
                <a:latin typeface="+mn-lt"/>
                <a:ea typeface="+mn-ea"/>
                <a:cs typeface="+mn-cs"/>
              </a:rPr>
              <a:t>このとき、地域の支援者の方への情報提供に同意されていない方の情報は含みません。</a:t>
            </a:r>
          </a:p>
          <a:p>
            <a:r>
              <a:rPr kumimoji="1" lang="ja-JP" altLang="ja-JP" sz="1200" kern="1200" dirty="0" smtClean="0">
                <a:solidFill>
                  <a:schemeClr val="tx1"/>
                </a:solidFill>
                <a:effectLst/>
                <a:latin typeface="+mn-lt"/>
                <a:ea typeface="+mn-ea"/>
                <a:cs typeface="+mn-cs"/>
              </a:rPr>
              <a:t>なお、地域の支援者の方には、このファイルを使い、矢印③④のように相互に要支援者の方とコミュニケーションをとっていただき、</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平時からの日頃の見守りや、いざというときの避難支援などに役立ててもらうようにご案内しています。</a:t>
            </a:r>
            <a:endParaRPr kumimoji="1" lang="ja-JP" altLang="ja-JP" sz="1200" kern="1200" dirty="0">
              <a:solidFill>
                <a:schemeClr val="tx1"/>
              </a:solidFill>
              <a:effectLst/>
              <a:latin typeface="+mn-lt"/>
              <a:ea typeface="+mn-ea"/>
              <a:cs typeface="+mn-cs"/>
            </a:endParaRPr>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149C8107-0B8C-4CB9-9B41-1BD6FAE1A0FD}" type="slidenum">
              <a:rPr kumimoji="1" lang="ja-JP" altLang="en-US" smtClean="0"/>
              <a:t>5</a:t>
            </a:fld>
            <a:endParaRPr kumimoji="1" lang="ja-JP" altLang="en-US"/>
          </a:p>
        </p:txBody>
      </p:sp>
    </p:spTree>
    <p:extLst>
      <p:ext uri="{BB962C8B-B14F-4D97-AF65-F5344CB8AC3E}">
        <p14:creationId xmlns:p14="http://schemas.microsoft.com/office/powerpoint/2010/main" val="1461270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地域の支援者の方にお渡しているファイルには、</a:t>
            </a:r>
            <a:r>
              <a:rPr lang="ja-JP" altLang="ja-JP" dirty="0" smtClean="0"/>
              <a:t>提供</a:t>
            </a:r>
            <a:r>
              <a:rPr lang="ja-JP" altLang="ja-JP" dirty="0"/>
              <a:t>している要支援者の</a:t>
            </a:r>
            <a:r>
              <a:rPr lang="ja-JP" altLang="ja-JP" dirty="0" smtClean="0"/>
              <a:t>情報</a:t>
            </a:r>
            <a:r>
              <a:rPr lang="ja-JP" altLang="en-US" dirty="0" smtClean="0"/>
              <a:t>が</a:t>
            </a:r>
            <a:r>
              <a:rPr lang="ja-JP" altLang="ja-JP" dirty="0" smtClean="0"/>
              <a:t>分かる</a:t>
            </a:r>
            <a:r>
              <a:rPr lang="ja-JP" altLang="ja-JP" dirty="0"/>
              <a:t>よう</a:t>
            </a:r>
            <a:r>
              <a:rPr lang="ja-JP" altLang="ja-JP" dirty="0" smtClean="0"/>
              <a:t>に</a:t>
            </a:r>
            <a:r>
              <a:rPr lang="ja-JP" altLang="en-US" dirty="0" smtClean="0"/>
              <a:t>、一覧表をお渡ししています</a:t>
            </a:r>
            <a:r>
              <a:rPr lang="ja-JP" altLang="ja-JP" dirty="0" smtClean="0"/>
              <a:t>。</a:t>
            </a:r>
            <a:endParaRPr lang="en-US" altLang="ja-JP" dirty="0"/>
          </a:p>
          <a:p>
            <a:r>
              <a:rPr lang="ja-JP" altLang="ja-JP" dirty="0" smtClean="0"/>
              <a:t>氏名</a:t>
            </a:r>
            <a:r>
              <a:rPr lang="ja-JP" altLang="ja-JP" dirty="0"/>
              <a:t>、生年月日、年齢、連絡先</a:t>
            </a:r>
            <a:r>
              <a:rPr lang="ja-JP" altLang="ja-JP" dirty="0" smtClean="0"/>
              <a:t>、住所</a:t>
            </a:r>
            <a:r>
              <a:rPr lang="ja-JP" altLang="en-US" dirty="0" smtClean="0"/>
              <a:t>等</a:t>
            </a:r>
            <a:r>
              <a:rPr lang="ja-JP" altLang="ja-JP" dirty="0" smtClean="0"/>
              <a:t>が</a:t>
            </a:r>
            <a:r>
              <a:rPr lang="ja-JP" altLang="en-US" dirty="0" smtClean="0"/>
              <a:t>確認できるようになっています</a:t>
            </a:r>
            <a:r>
              <a:rPr lang="ja-JP" altLang="ja-JP" dirty="0" smtClean="0"/>
              <a:t>。</a:t>
            </a:r>
            <a:endParaRPr lang="ja-JP" altLang="ja-JP" dirty="0"/>
          </a:p>
          <a:p>
            <a:r>
              <a:rPr lang="ja-JP" altLang="ja-JP" dirty="0"/>
              <a:t>この一覧表の例では、和泉太郎さんの情報は「国府</a:t>
            </a:r>
            <a:r>
              <a:rPr lang="ja-JP" altLang="ja-JP" dirty="0" smtClean="0"/>
              <a:t>校区</a:t>
            </a:r>
            <a:r>
              <a:rPr lang="ja-JP" altLang="en-US" dirty="0" smtClean="0"/>
              <a:t>の</a:t>
            </a:r>
            <a:r>
              <a:rPr lang="ja-JP" altLang="ja-JP" dirty="0" smtClean="0"/>
              <a:t>社会</a:t>
            </a:r>
            <a:r>
              <a:rPr lang="ja-JP" altLang="ja-JP" dirty="0"/>
              <a:t>福祉協議会」と「国府第一町会」、</a:t>
            </a:r>
            <a:endParaRPr lang="en-US" altLang="ja-JP" dirty="0"/>
          </a:p>
          <a:p>
            <a:r>
              <a:rPr lang="ja-JP" altLang="ja-JP" dirty="0"/>
              <a:t>「民生委員の泉州花子さん」と「消防団の第一分団」に提供されています。</a:t>
            </a:r>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149C8107-0B8C-4CB9-9B41-1BD6FAE1A0FD}" type="slidenum">
              <a:rPr kumimoji="1" lang="ja-JP" altLang="en-US" smtClean="0"/>
              <a:t>6</a:t>
            </a:fld>
            <a:endParaRPr kumimoji="1" lang="ja-JP" altLang="en-US"/>
          </a:p>
        </p:txBody>
      </p:sp>
    </p:spTree>
    <p:extLst>
      <p:ext uri="{BB962C8B-B14F-4D97-AF65-F5344CB8AC3E}">
        <p14:creationId xmlns:p14="http://schemas.microsoft.com/office/powerpoint/2010/main" val="1823219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一覧表以外にも、個票として対象者ごとに氏名、住所、連絡先、避難支援時の配慮事項、同居家族の人数や、緊急連絡先などの情報を提供しています。</a:t>
            </a:r>
            <a:endParaRPr lang="ja-JP" altLang="ja-JP" dirty="0"/>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149C8107-0B8C-4CB9-9B41-1BD6FAE1A0FD}" type="slidenum">
              <a:rPr kumimoji="1" lang="ja-JP" altLang="en-US" smtClean="0"/>
              <a:t>7</a:t>
            </a:fld>
            <a:endParaRPr kumimoji="1" lang="ja-JP" altLang="en-US"/>
          </a:p>
        </p:txBody>
      </p:sp>
    </p:spTree>
    <p:extLst>
      <p:ext uri="{BB962C8B-B14F-4D97-AF65-F5344CB8AC3E}">
        <p14:creationId xmlns:p14="http://schemas.microsoft.com/office/powerpoint/2010/main" val="3654573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その他にも、既に個別支援計画を作成済の方については、個別支援計画を一緒にファイルに綴り地域の支援者に提供しています。</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個別支援計画は表裏１枚の用紙となっております。</a:t>
            </a:r>
          </a:p>
          <a:p>
            <a:r>
              <a:rPr kumimoji="1" lang="ja-JP" altLang="ja-JP" sz="1200" kern="1200" dirty="0" smtClean="0">
                <a:solidFill>
                  <a:schemeClr val="tx1"/>
                </a:solidFill>
                <a:effectLst/>
                <a:latin typeface="+mn-lt"/>
                <a:ea typeface="+mn-ea"/>
                <a:cs typeface="+mn-cs"/>
              </a:rPr>
              <a:t>個別支援計画は、避難支援等を円滑におこなうため、必要となる詳細な情報を掲載し、</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要支援者一人ひとりのために作成した計画のことです。</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先ほどのスライドの個票の内容に、避難支援等に必要な具体的内容を追加して作成しています。</a:t>
            </a:r>
          </a:p>
          <a:p>
            <a:r>
              <a:rPr kumimoji="1" lang="ja-JP" altLang="ja-JP" sz="1200" kern="1200" dirty="0" smtClean="0">
                <a:solidFill>
                  <a:schemeClr val="tx1"/>
                </a:solidFill>
                <a:effectLst/>
                <a:latin typeface="+mn-lt"/>
                <a:ea typeface="+mn-ea"/>
                <a:cs typeface="+mn-cs"/>
              </a:rPr>
              <a:t>例えば、決まった外出時間、かかりつけ医の情報、避難所まで移動する際に気を付ける箇所などが掲載されています。</a:t>
            </a:r>
          </a:p>
          <a:p>
            <a:pPr marL="0" indent="0">
              <a:buNone/>
            </a:pPr>
            <a:endParaRPr lang="en-US" altLang="ja-JP" dirty="0" smtClean="0">
              <a:latin typeface="+mn-ea"/>
              <a:ea typeface="+mn-ea"/>
            </a:endParaRPr>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149C8107-0B8C-4CB9-9B41-1BD6FAE1A0FD}" type="slidenum">
              <a:rPr kumimoji="1" lang="ja-JP" altLang="en-US" smtClean="0"/>
              <a:t>8</a:t>
            </a:fld>
            <a:endParaRPr kumimoji="1" lang="ja-JP" altLang="en-US"/>
          </a:p>
        </p:txBody>
      </p:sp>
    </p:spTree>
    <p:extLst>
      <p:ext uri="{BB962C8B-B14F-4D97-AF65-F5344CB8AC3E}">
        <p14:creationId xmlns:p14="http://schemas.microsoft.com/office/powerpoint/2010/main" val="4230769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和泉市では、現在３０００名ほどの避難行動要支援者がいらっしゃいます。</a:t>
            </a:r>
          </a:p>
          <a:p>
            <a:r>
              <a:rPr kumimoji="1" lang="ja-JP" altLang="ja-JP" sz="1200" kern="1200" dirty="0" smtClean="0">
                <a:solidFill>
                  <a:schemeClr val="tx1"/>
                </a:solidFill>
                <a:effectLst/>
                <a:latin typeface="+mn-lt"/>
                <a:ea typeface="+mn-ea"/>
                <a:cs typeface="+mn-cs"/>
              </a:rPr>
              <a:t>そのうち、地域の支援者への情報提供に同意されている方は約半分の１５００名程度。</a:t>
            </a:r>
          </a:p>
          <a:p>
            <a:r>
              <a:rPr kumimoji="1" lang="ja-JP" altLang="ja-JP" sz="1200" kern="1200" dirty="0" smtClean="0">
                <a:solidFill>
                  <a:schemeClr val="tx1"/>
                </a:solidFill>
                <a:effectLst/>
                <a:latin typeface="+mn-lt"/>
                <a:ea typeface="+mn-ea"/>
                <a:cs typeface="+mn-cs"/>
              </a:rPr>
              <a:t>そのうち、個別支援計画の作成意向が有る方については、約６割の９００名程度。</a:t>
            </a:r>
          </a:p>
          <a:p>
            <a:r>
              <a:rPr kumimoji="1" lang="ja-JP" altLang="ja-JP" sz="1200" kern="1200" dirty="0" smtClean="0">
                <a:solidFill>
                  <a:schemeClr val="tx1"/>
                </a:solidFill>
                <a:effectLst/>
                <a:latin typeface="+mn-lt"/>
                <a:ea typeface="+mn-ea"/>
                <a:cs typeface="+mn-cs"/>
              </a:rPr>
              <a:t>今回、福祉専門職の方のご協力をいただきたい方はこの約９００名の内、本人又は家族での作成が難しい方になります。</a:t>
            </a:r>
          </a:p>
          <a:p>
            <a:r>
              <a:rPr kumimoji="1" lang="ja-JP" altLang="ja-JP" sz="1200" kern="1200" dirty="0" smtClean="0">
                <a:solidFill>
                  <a:schemeClr val="tx1"/>
                </a:solidFill>
                <a:effectLst/>
                <a:latin typeface="+mn-lt"/>
                <a:ea typeface="+mn-ea"/>
                <a:cs typeface="+mn-cs"/>
              </a:rPr>
              <a:t>今回依頼させて頂きたいのは、作成が全くできない方約２０名、一旦ご本人やご家族で記入されていますが、</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一部内容の確認が必要な方を含めて約１３０名分併せて１５０名分程度です。</a:t>
            </a:r>
          </a:p>
          <a:p>
            <a:r>
              <a:rPr kumimoji="1" lang="ja-JP" altLang="ja-JP" sz="1200" kern="1200" dirty="0" smtClean="0">
                <a:solidFill>
                  <a:schemeClr val="tx1"/>
                </a:solidFill>
                <a:effectLst/>
                <a:latin typeface="+mn-lt"/>
                <a:ea typeface="+mn-ea"/>
                <a:cs typeface="+mn-cs"/>
              </a:rPr>
              <a:t>また作成意向があり、一部はご本人・または家族での記入が済んでいるが、</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打ち合わせなどを希望の方を含めると約３００～５００人程度と見込んでいます。</a:t>
            </a:r>
            <a:endParaRPr kumimoji="1" lang="ja-JP" altLang="ja-JP" sz="1200" kern="1200" dirty="0">
              <a:solidFill>
                <a:schemeClr val="tx1"/>
              </a:solidFill>
              <a:effectLst/>
              <a:latin typeface="+mn-lt"/>
              <a:ea typeface="+mn-ea"/>
              <a:cs typeface="+mn-cs"/>
            </a:endParaRPr>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149C8107-0B8C-4CB9-9B41-1BD6FAE1A0FD}" type="slidenum">
              <a:rPr kumimoji="1" lang="ja-JP" altLang="en-US" smtClean="0"/>
              <a:t>9</a:t>
            </a:fld>
            <a:endParaRPr kumimoji="1" lang="ja-JP" altLang="en-US"/>
          </a:p>
        </p:txBody>
      </p:sp>
    </p:spTree>
    <p:extLst>
      <p:ext uri="{BB962C8B-B14F-4D97-AF65-F5344CB8AC3E}">
        <p14:creationId xmlns:p14="http://schemas.microsoft.com/office/powerpoint/2010/main" val="3228802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8526747D-947A-4F9B-8DF8-5650D76FFFB4}" type="datetime1">
              <a:rPr lang="ja-JP" altLang="en-US" smtClean="0">
                <a:solidFill>
                  <a:prstClr val="black">
                    <a:lumMod val="65000"/>
                    <a:lumOff val="35000"/>
                  </a:prstClr>
                </a:solidFill>
              </a:rPr>
              <a:t>2023/11/24</a:t>
            </a:fld>
            <a:endParaRPr lang="ja-JP" alt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2D0986E3-F64A-40BB-A730-C612C2FDE859}" type="slidenum">
              <a:rPr lang="ja-JP" altLang="en-US" smtClean="0">
                <a:solidFill>
                  <a:prstClr val="black">
                    <a:lumMod val="65000"/>
                    <a:lumOff val="35000"/>
                  </a:prstClr>
                </a:solidFill>
              </a:rPr>
              <a:pPr/>
              <a:t>‹#›</a:t>
            </a:fld>
            <a:endParaRPr lang="ja-JP" altLang="en-US">
              <a:solidFill>
                <a:prstClr val="black">
                  <a:lumMod val="65000"/>
                  <a:lumOff val="35000"/>
                </a:prstClr>
              </a:solidFill>
            </a:endParaRP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04D8E990-77B8-4276-B9C9-E358F98F702D}" type="datetime1">
              <a:rPr lang="ja-JP" altLang="en-US" smtClean="0">
                <a:solidFill>
                  <a:prstClr val="black">
                    <a:lumMod val="65000"/>
                    <a:lumOff val="35000"/>
                  </a:prstClr>
                </a:solidFill>
              </a:rPr>
              <a:t>2023/11/24</a:t>
            </a:fld>
            <a:endParaRPr lang="ja-JP" alt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2D0986E3-F64A-40BB-A730-C612C2FDE859}" type="slidenum">
              <a:rPr lang="ja-JP" altLang="en-US" smtClean="0">
                <a:solidFill>
                  <a:prstClr val="black">
                    <a:lumMod val="65000"/>
                    <a:lumOff val="35000"/>
                  </a:prstClr>
                </a:solidFill>
              </a:rPr>
              <a:pPr/>
              <a:t>‹#›</a:t>
            </a:fld>
            <a:endParaRPr lang="ja-JP" altLang="en-US">
              <a:solidFill>
                <a:prstClr val="black">
                  <a:lumMod val="65000"/>
                  <a:lumOff val="3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B00FF58-1D81-49C1-9707-E210EC3C832A}" type="datetime1">
              <a:rPr lang="ja-JP" altLang="en-US" smtClean="0">
                <a:solidFill>
                  <a:prstClr val="black">
                    <a:lumMod val="65000"/>
                    <a:lumOff val="35000"/>
                  </a:prstClr>
                </a:solidFill>
              </a:rPr>
              <a:t>2023/11/24</a:t>
            </a:fld>
            <a:endParaRPr lang="ja-JP" alt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2D0986E3-F64A-40BB-A730-C612C2FDE859}" type="slidenum">
              <a:rPr lang="ja-JP" altLang="en-US" smtClean="0">
                <a:solidFill>
                  <a:prstClr val="black">
                    <a:lumMod val="65000"/>
                    <a:lumOff val="35000"/>
                  </a:prstClr>
                </a:solidFill>
              </a:rPr>
              <a:pPr/>
              <a:t>‹#›</a:t>
            </a:fld>
            <a:endParaRPr lang="ja-JP" altLang="en-US">
              <a:solidFill>
                <a:prstClr val="black">
                  <a:lumMod val="65000"/>
                  <a:lumOff val="3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4AFA4592-6729-43F2-9966-2EF9E26218EF}" type="datetime1">
              <a:rPr kumimoji="1" lang="ja-JP" altLang="en-US" smtClean="0"/>
              <a:t>2023/11/24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97D9FC3-4849-4731-94C3-ED8EDB764205}" type="slidenum">
              <a:rPr kumimoji="1" lang="ja-JP" altLang="en-US" smtClean="0"/>
              <a:t>‹#›</a:t>
            </a:fld>
            <a:endParaRPr kumimoji="1" lang="ja-JP" alt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FA6D897A-DDB6-4949-98F7-3AADD4E7035A}" type="datetime1">
              <a:rPr kumimoji="1" lang="ja-JP" altLang="en-US" smtClean="0"/>
              <a:t>2023/11/24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97D9FC3-4849-4731-94C3-ED8EDB764205}" type="slidenum">
              <a:rPr kumimoji="1" lang="ja-JP" altLang="en-US" smtClean="0"/>
              <a:t>‹#›</a:t>
            </a:fld>
            <a:endParaRPr kumimoji="1" lang="ja-JP" altLang="en-U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9DF7C77-B3C9-47F3-B882-5B7DFEDFFFE5}" type="datetime1">
              <a:rPr kumimoji="1" lang="ja-JP" altLang="en-US" smtClean="0"/>
              <a:t>2023/11/24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97D9FC3-4849-4731-94C3-ED8EDB764205}" type="slidenum">
              <a:rPr kumimoji="1" lang="ja-JP" altLang="en-US" smtClean="0"/>
              <a:t>‹#›</a:t>
            </a:fld>
            <a:endParaRPr kumimoji="1" lang="ja-JP" alt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E17C5D8A-31B3-496A-9D72-843B31757DBF}" type="datetime1">
              <a:rPr kumimoji="1" lang="ja-JP" altLang="en-US" smtClean="0"/>
              <a:t>2023/11/24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97D9FC3-4849-4731-94C3-ED8EDB764205}" type="slidenum">
              <a:rPr kumimoji="1" lang="ja-JP" altLang="en-US" smtClean="0"/>
              <a:t>‹#›</a:t>
            </a:fld>
            <a:endParaRPr kumimoji="1" lang="ja-JP" altLang="en-U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31FD0C3F-7B5C-485C-8A56-DF7DAE830CE5}" type="datetime1">
              <a:rPr kumimoji="1" lang="ja-JP" altLang="en-US" smtClean="0"/>
              <a:t>2023/11/24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97D9FC3-4849-4731-94C3-ED8EDB764205}" type="slidenum">
              <a:rPr kumimoji="1" lang="ja-JP" altLang="en-US" smtClean="0"/>
              <a:t>‹#›</a:t>
            </a:fld>
            <a:endParaRPr kumimoji="1" lang="ja-JP" alt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2238E290-C9C2-483B-8EB7-23900954C128}" type="datetime1">
              <a:rPr kumimoji="1" lang="ja-JP" altLang="en-US" smtClean="0"/>
              <a:t>2023/11/24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97D9FC3-4849-4731-94C3-ED8EDB764205}" type="slidenum">
              <a:rPr kumimoji="1" lang="ja-JP" altLang="en-US" smtClean="0"/>
              <a:t>‹#›</a:t>
            </a:fld>
            <a:endParaRPr kumimoji="1" lang="ja-JP" altLang="en-U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EB76B5-79D1-4C09-A681-26F3504EB33A}" type="datetime1">
              <a:rPr kumimoji="1" lang="ja-JP" altLang="en-US" smtClean="0"/>
              <a:t>2023/11/24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97D9FC3-4849-4731-94C3-ED8EDB764205}" type="slidenum">
              <a:rPr kumimoji="1" lang="ja-JP" altLang="en-US" smtClean="0"/>
              <a:t>‹#›</a:t>
            </a:fld>
            <a:endParaRPr kumimoji="1" lang="ja-JP" altLang="en-U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938B27A-1470-4FEE-A4E8-1F0460BD5431}" type="datetime1">
              <a:rPr kumimoji="1" lang="ja-JP" altLang="en-US" smtClean="0"/>
              <a:t>2023/11/24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97D9FC3-4849-4731-94C3-ED8EDB764205}" type="slidenum">
              <a:rPr kumimoji="1" lang="ja-JP" altLang="en-US" smtClean="0"/>
              <a:t>‹#›</a:t>
            </a:fld>
            <a:endParaRPr kumimoji="1" lang="ja-JP" alt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AE9B1045-6DBD-45DA-86E0-D52D6C26A42F}" type="datetime1">
              <a:rPr lang="ja-JP" altLang="en-US" smtClean="0">
                <a:solidFill>
                  <a:prstClr val="black">
                    <a:lumMod val="65000"/>
                    <a:lumOff val="35000"/>
                  </a:prstClr>
                </a:solidFill>
              </a:rPr>
              <a:t>2023/11/24</a:t>
            </a:fld>
            <a:endParaRPr lang="ja-JP" alt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2D0986E3-F64A-40BB-A730-C612C2FDE859}" type="slidenum">
              <a:rPr lang="ja-JP" altLang="en-US" smtClean="0">
                <a:solidFill>
                  <a:prstClr val="black">
                    <a:lumMod val="65000"/>
                    <a:lumOff val="35000"/>
                  </a:prstClr>
                </a:solidFill>
              </a:rPr>
              <a:pPr/>
              <a:t>‹#›</a:t>
            </a:fld>
            <a:endParaRPr lang="ja-JP" altLang="en-US">
              <a:solidFill>
                <a:prstClr val="black">
                  <a:lumMod val="65000"/>
                  <a:lumOff val="3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0DF8561-5E0C-4E21-845C-FB6EB5CC2814}" type="datetime1">
              <a:rPr kumimoji="1" lang="ja-JP" altLang="en-US" smtClean="0"/>
              <a:t>2023/11/24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97D9FC3-4849-4731-94C3-ED8EDB764205}" type="slidenum">
              <a:rPr kumimoji="1" lang="ja-JP" altLang="en-US" smtClean="0"/>
              <a:t>‹#›</a:t>
            </a:fld>
            <a:endParaRPr kumimoji="1" lang="ja-JP" altLang="en-U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E857B485-09E7-44CD-8C18-30FA67D86DB6}" type="datetime1">
              <a:rPr kumimoji="1" lang="ja-JP" altLang="en-US" smtClean="0"/>
              <a:t>2023/11/24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97D9FC3-4849-4731-94C3-ED8EDB764205}" type="slidenum">
              <a:rPr kumimoji="1" lang="ja-JP" altLang="en-US" smtClean="0"/>
              <a:t>‹#›</a:t>
            </a:fld>
            <a:endParaRPr kumimoji="1" lang="ja-JP" altLang="en-U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DF688D4-D165-4DC1-9022-B5DE4A1D5DC3}" type="datetime1">
              <a:rPr kumimoji="1" lang="ja-JP" altLang="en-US" smtClean="0"/>
              <a:t>2023/11/24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97D9FC3-4849-4731-94C3-ED8EDB764205}" type="slidenum">
              <a:rPr kumimoji="1" lang="ja-JP" altLang="en-US" smtClean="0"/>
              <a:t>‹#›</a:t>
            </a:fld>
            <a:endParaRPr kumimoji="1" lang="ja-JP" altLang="en-U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80E1AD88-45AF-4AB8-8AB4-3A910344D425}" type="datetime1">
              <a:rPr lang="ja-JP" altLang="en-US" smtClean="0">
                <a:solidFill>
                  <a:prstClr val="black">
                    <a:lumMod val="65000"/>
                    <a:lumOff val="35000"/>
                  </a:prstClr>
                </a:solidFill>
              </a:rPr>
              <a:t>2023/11/24</a:t>
            </a:fld>
            <a:endParaRPr lang="ja-JP" alt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2D0986E3-F64A-40BB-A730-C612C2FDE859}" type="slidenum">
              <a:rPr lang="ja-JP" altLang="en-US" smtClean="0">
                <a:solidFill>
                  <a:prstClr val="black">
                    <a:lumMod val="65000"/>
                    <a:lumOff val="35000"/>
                  </a:prstClr>
                </a:solidFill>
              </a:rPr>
              <a:pPr/>
              <a:t>‹#›</a:t>
            </a:fld>
            <a:endParaRPr lang="ja-JP" altLang="en-US">
              <a:solidFill>
                <a:prstClr val="black">
                  <a:lumMod val="65000"/>
                  <a:lumOff val="35000"/>
                </a:prstClr>
              </a:solidFill>
            </a:endParaRP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154896A6-6C3E-41B4-A3BD-CC282832DD5C}" type="datetime1">
              <a:rPr lang="ja-JP" altLang="en-US" smtClean="0">
                <a:solidFill>
                  <a:prstClr val="black">
                    <a:lumMod val="65000"/>
                    <a:lumOff val="35000"/>
                  </a:prstClr>
                </a:solidFill>
              </a:rPr>
              <a:t>2023/11/24</a:t>
            </a:fld>
            <a:endParaRPr lang="ja-JP" alt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2D0986E3-F64A-40BB-A730-C612C2FDE859}" type="slidenum">
              <a:rPr lang="ja-JP" altLang="en-US" smtClean="0">
                <a:solidFill>
                  <a:prstClr val="black">
                    <a:lumMod val="65000"/>
                    <a:lumOff val="35000"/>
                  </a:prstClr>
                </a:solidFill>
              </a:rPr>
              <a:pPr/>
              <a:t>‹#›</a:t>
            </a:fld>
            <a:endParaRPr lang="ja-JP" altLang="en-US">
              <a:solidFill>
                <a:prstClr val="black">
                  <a:lumMod val="65000"/>
                  <a:lumOff val="3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125D1EB6-52C1-4632-A752-044CB1A6BC7B}" type="datetime1">
              <a:rPr lang="ja-JP" altLang="en-US" smtClean="0">
                <a:solidFill>
                  <a:prstClr val="black">
                    <a:lumMod val="65000"/>
                    <a:lumOff val="35000"/>
                  </a:prstClr>
                </a:solidFill>
              </a:rPr>
              <a:t>2023/11/24</a:t>
            </a:fld>
            <a:endParaRPr lang="ja-JP" alt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2D0986E3-F64A-40BB-A730-C612C2FDE859}" type="slidenum">
              <a:rPr lang="ja-JP" altLang="en-US" smtClean="0">
                <a:solidFill>
                  <a:prstClr val="black">
                    <a:lumMod val="65000"/>
                    <a:lumOff val="35000"/>
                  </a:prstClr>
                </a:solidFill>
              </a:rPr>
              <a:pPr/>
              <a:t>‹#›</a:t>
            </a:fld>
            <a:endParaRPr lang="ja-JP" altLang="en-US">
              <a:solidFill>
                <a:prstClr val="black">
                  <a:lumMod val="65000"/>
                  <a:lumOff val="35000"/>
                </a:prstClr>
              </a:solidFill>
            </a:endParaRP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C3BE4525-0BF8-4278-849C-9BDB3E25E756}" type="datetime1">
              <a:rPr lang="ja-JP" altLang="en-US" smtClean="0">
                <a:solidFill>
                  <a:prstClr val="black">
                    <a:lumMod val="65000"/>
                    <a:lumOff val="35000"/>
                  </a:prstClr>
                </a:solidFill>
              </a:rPr>
              <a:t>2023/11/24</a:t>
            </a:fld>
            <a:endParaRPr lang="ja-JP" alt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2D0986E3-F64A-40BB-A730-C612C2FDE859}" type="slidenum">
              <a:rPr lang="ja-JP" altLang="en-US" smtClean="0">
                <a:solidFill>
                  <a:prstClr val="black">
                    <a:lumMod val="65000"/>
                    <a:lumOff val="35000"/>
                  </a:prstClr>
                </a:solidFill>
              </a:rPr>
              <a:pPr/>
              <a:t>‹#›</a:t>
            </a:fld>
            <a:endParaRPr lang="ja-JP" altLang="en-US">
              <a:solidFill>
                <a:prstClr val="black">
                  <a:lumMod val="65000"/>
                  <a:lumOff val="3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48C807-7377-4844-A3AF-3CD0268B9760}" type="datetime1">
              <a:rPr lang="ja-JP" altLang="en-US" smtClean="0">
                <a:solidFill>
                  <a:prstClr val="black">
                    <a:lumMod val="65000"/>
                    <a:lumOff val="35000"/>
                  </a:prstClr>
                </a:solidFill>
              </a:rPr>
              <a:t>2023/11/24</a:t>
            </a:fld>
            <a:endParaRPr lang="ja-JP" alt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2D0986E3-F64A-40BB-A730-C612C2FDE859}" type="slidenum">
              <a:rPr lang="ja-JP" altLang="en-US" smtClean="0">
                <a:solidFill>
                  <a:prstClr val="black">
                    <a:lumMod val="65000"/>
                    <a:lumOff val="35000"/>
                  </a:prstClr>
                </a:solidFill>
              </a:rPr>
              <a:pPr/>
              <a:t>‹#›</a:t>
            </a:fld>
            <a:endParaRPr lang="ja-JP" altLang="en-US">
              <a:solidFill>
                <a:prstClr val="black">
                  <a:lumMod val="65000"/>
                  <a:lumOff val="3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5E0FADE-1592-47A6-962C-3FD5305D34F7}" type="datetime1">
              <a:rPr lang="ja-JP" altLang="en-US" smtClean="0">
                <a:solidFill>
                  <a:prstClr val="black">
                    <a:lumMod val="65000"/>
                    <a:lumOff val="35000"/>
                  </a:prstClr>
                </a:solidFill>
              </a:rPr>
              <a:t>2023/11/24</a:t>
            </a:fld>
            <a:endParaRPr lang="ja-JP" alt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2D0986E3-F64A-40BB-A730-C612C2FDE859}" type="slidenum">
              <a:rPr lang="ja-JP" altLang="en-US" smtClean="0">
                <a:solidFill>
                  <a:prstClr val="black">
                    <a:lumMod val="65000"/>
                    <a:lumOff val="35000"/>
                  </a:prstClr>
                </a:solidFill>
              </a:rPr>
              <a:pPr/>
              <a:t>‹#›</a:t>
            </a:fld>
            <a:endParaRPr lang="ja-JP" altLang="en-US">
              <a:solidFill>
                <a:prstClr val="black">
                  <a:lumMod val="65000"/>
                  <a:lumOff val="35000"/>
                </a:prstClr>
              </a:solidFill>
            </a:endParaRP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861E94A-A42E-493F-A490-CCC98FE12009}" type="datetime1">
              <a:rPr lang="ja-JP" altLang="en-US" smtClean="0">
                <a:solidFill>
                  <a:prstClr val="black">
                    <a:lumMod val="65000"/>
                    <a:lumOff val="35000"/>
                  </a:prstClr>
                </a:solidFill>
              </a:rPr>
              <a:t>2023/11/24</a:t>
            </a:fld>
            <a:endParaRPr lang="ja-JP" alt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2D0986E3-F64A-40BB-A730-C612C2FDE859}" type="slidenum">
              <a:rPr lang="ja-JP" altLang="en-US" smtClean="0">
                <a:solidFill>
                  <a:prstClr val="black">
                    <a:lumMod val="65000"/>
                    <a:lumOff val="35000"/>
                  </a:prstClr>
                </a:solidFill>
              </a:rPr>
              <a:pPr/>
              <a:t>‹#›</a:t>
            </a:fld>
            <a:endParaRPr lang="ja-JP" altLang="en-US">
              <a:solidFill>
                <a:prstClr val="black">
                  <a:lumMod val="65000"/>
                  <a:lumOff val="35000"/>
                </a:prstClr>
              </a:solidFill>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7297DBDB-3785-41C9-95AB-C3655EAAD280}" type="datetime1">
              <a:rPr kumimoji="1" lang="ja-JP" altLang="en-US" smtClean="0"/>
              <a:t>2023/11/24</a:t>
            </a:fld>
            <a:endParaRPr kumimoji="1" lang="ja-JP" alt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897D9FC3-4849-4731-94C3-ED8EDB764205}"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hf hdr="0" ftr="0" dt="0"/>
  <p:txStyles>
    <p:titleStyle>
      <a:lvl1pPr algn="l" defTabSz="914400" rtl="0" eaLnBrk="1" latinLnBrk="0" hangingPunct="1">
        <a:spcBef>
          <a:spcPct val="0"/>
        </a:spcBef>
        <a:buNone/>
        <a:defRPr kumimoji="1"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kumimoji="1"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kumimoji="1"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kumimoji="1"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kumimoji="1"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kumimoji="1"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7297DBDB-3785-41C9-95AB-C3655EAAD280}" type="datetime1">
              <a:rPr kumimoji="1" lang="ja-JP" altLang="en-US" smtClean="0"/>
              <a:t>2023/11/24</a:t>
            </a:fld>
            <a:endParaRPr kumimoji="1" lang="ja-JP" alt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897D9FC3-4849-4731-94C3-ED8EDB764205}"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hf hdr="0" ftr="0" dt="0"/>
  <p:txStyles>
    <p:titleStyle>
      <a:lvl1pPr algn="l" defTabSz="914400" rtl="0" eaLnBrk="1" latinLnBrk="0" hangingPunct="1">
        <a:spcBef>
          <a:spcPct val="0"/>
        </a:spcBef>
        <a:buNone/>
        <a:defRPr kumimoji="1"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kumimoji="1"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kumimoji="1"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kumimoji="1"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kumimoji="1"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kumimoji="1"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20.xml"/><Relationship Id="rId7" Type="http://schemas.openxmlformats.org/officeDocument/2006/relationships/image" Target="../media/image16.png"/><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18.emf"/><Relationship Id="rId5" Type="http://schemas.openxmlformats.org/officeDocument/2006/relationships/oleObject" Target="../embeddings/oleObject1.bin"/><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22.xml"/><Relationship Id="rId7" Type="http://schemas.openxmlformats.org/officeDocument/2006/relationships/image" Target="../media/image19.emf"/><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8.emf"/><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95536" y="1371600"/>
            <a:ext cx="8138864" cy="1927225"/>
          </a:xfrm>
        </p:spPr>
        <p:txBody>
          <a:bodyPr>
            <a:noAutofit/>
          </a:bodyPr>
          <a:lstStyle/>
          <a:p>
            <a:pPr marL="182880"/>
            <a:r>
              <a:rPr kumimoji="1" lang="ja-JP" altLang="en-US" sz="2000" dirty="0" smtClean="0">
                <a:latin typeface="HG丸ｺﾞｼｯｸM-PRO" panose="020F0600000000000000" pitchFamily="50" charset="-128"/>
                <a:ea typeface="HG丸ｺﾞｼｯｸM-PRO" panose="020F0600000000000000" pitchFamily="50" charset="-128"/>
              </a:rPr>
              <a:t>避難行動要支援者支援事業</a:t>
            </a:r>
            <a:r>
              <a:rPr kumimoji="1" lang="en-US" altLang="ja-JP" sz="4000" dirty="0" smtClean="0">
                <a:latin typeface="HG丸ｺﾞｼｯｸM-PRO" panose="020F0600000000000000" pitchFamily="50" charset="-128"/>
                <a:ea typeface="HG丸ｺﾞｼｯｸM-PRO" panose="020F0600000000000000" pitchFamily="50" charset="-128"/>
              </a:rPr>
              <a:t/>
            </a:r>
            <a:br>
              <a:rPr kumimoji="1" lang="en-US" altLang="ja-JP" sz="4000" dirty="0" smtClean="0">
                <a:latin typeface="HG丸ｺﾞｼｯｸM-PRO" panose="020F0600000000000000" pitchFamily="50" charset="-128"/>
                <a:ea typeface="HG丸ｺﾞｼｯｸM-PRO" panose="020F0600000000000000" pitchFamily="50" charset="-128"/>
              </a:rPr>
            </a:br>
            <a:r>
              <a:rPr lang="ja-JP" altLang="en-US" sz="4000" dirty="0">
                <a:latin typeface="HG丸ｺﾞｼｯｸM-PRO" panose="020F0600000000000000" pitchFamily="50" charset="-128"/>
                <a:ea typeface="HG丸ｺﾞｼｯｸM-PRO" panose="020F0600000000000000" pitchFamily="50" charset="-128"/>
              </a:rPr>
              <a:t>個別支援計画</a:t>
            </a:r>
            <a:r>
              <a:rPr lang="ja-JP" altLang="en-US" sz="4000" dirty="0" smtClean="0">
                <a:latin typeface="HG丸ｺﾞｼｯｸM-PRO" panose="020F0600000000000000" pitchFamily="50" charset="-128"/>
                <a:ea typeface="HG丸ｺﾞｼｯｸM-PRO" panose="020F0600000000000000" pitchFamily="50" charset="-128"/>
              </a:rPr>
              <a:t>作成支援　説明会</a:t>
            </a:r>
            <a:endParaRPr kumimoji="1" lang="ja-JP" altLang="en-US" sz="4000" dirty="0">
              <a:latin typeface="HG丸ｺﾞｼｯｸM-PRO" panose="020F0600000000000000" pitchFamily="50" charset="-128"/>
              <a:ea typeface="HG丸ｺﾞｼｯｸM-PRO" panose="020F0600000000000000" pitchFamily="50" charset="-128"/>
            </a:endParaRPr>
          </a:p>
        </p:txBody>
      </p:sp>
      <p:sp>
        <p:nvSpPr>
          <p:cNvPr id="3" name="サブタイトル 2"/>
          <p:cNvSpPr>
            <a:spLocks noGrp="1"/>
          </p:cNvSpPr>
          <p:nvPr>
            <p:ph type="subTitle" idx="1"/>
          </p:nvPr>
        </p:nvSpPr>
        <p:spPr/>
        <p:txBody>
          <a:bodyPr/>
          <a:lstStyle/>
          <a:p>
            <a:r>
              <a:rPr lang="ja-JP" altLang="en-US" dirty="0" smtClean="0">
                <a:solidFill>
                  <a:srgbClr val="6076B4">
                    <a:lumMod val="50000"/>
                  </a:srgb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福祉部</a:t>
            </a:r>
            <a:r>
              <a:rPr lang="ja-JP" altLang="en-US" dirty="0">
                <a:solidFill>
                  <a:srgbClr val="6076B4">
                    <a:lumMod val="50000"/>
                  </a:srgb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　福祉</a:t>
            </a:r>
            <a:r>
              <a:rPr lang="ja-JP" altLang="en-US" dirty="0" smtClean="0">
                <a:solidFill>
                  <a:srgbClr val="6076B4">
                    <a:lumMod val="50000"/>
                  </a:srgb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総務課</a:t>
            </a:r>
            <a:endParaRPr kumimoji="1" lang="ja-JP" altLang="en-US" dirty="0">
              <a:latin typeface="HG丸ｺﾞｼｯｸM-PRO" panose="020F0600000000000000" pitchFamily="50" charset="-128"/>
              <a:ea typeface="HG丸ｺﾞｼｯｸM-PRO" panose="020F0600000000000000" pitchFamily="50" charset="-128"/>
            </a:endParaRPr>
          </a:p>
        </p:txBody>
      </p:sp>
      <p:pic>
        <p:nvPicPr>
          <p:cNvPr id="12" name="図 11"/>
          <p:cNvPicPr/>
          <p:nvPr/>
        </p:nvPicPr>
        <p:blipFill>
          <a:blip r:embed="rId3" cstate="print">
            <a:extLst>
              <a:ext uri="{28A0092B-C50C-407E-A947-70E740481C1C}">
                <a14:useLocalDpi xmlns:a14="http://schemas.microsoft.com/office/drawing/2010/main" val="0"/>
              </a:ext>
            </a:extLst>
          </a:blip>
          <a:stretch>
            <a:fillRect/>
          </a:stretch>
        </p:blipFill>
        <p:spPr>
          <a:xfrm>
            <a:off x="4062264" y="4539683"/>
            <a:ext cx="1440160" cy="1384084"/>
          </a:xfrm>
          <a:prstGeom prst="rect">
            <a:avLst/>
          </a:prstGeom>
        </p:spPr>
      </p:pic>
      <p:sp>
        <p:nvSpPr>
          <p:cNvPr id="13" name="雲形吹き出し 12"/>
          <p:cNvSpPr/>
          <p:nvPr/>
        </p:nvSpPr>
        <p:spPr>
          <a:xfrm>
            <a:off x="5438327" y="3691957"/>
            <a:ext cx="1286003" cy="920289"/>
          </a:xfrm>
          <a:prstGeom prst="cloudCallout">
            <a:avLst>
              <a:gd name="adj1" fmla="val -66683"/>
              <a:gd name="adj2" fmla="val 33791"/>
            </a:avLst>
          </a:prstGeom>
          <a:solidFill>
            <a:sysClr val="window" lastClr="FFFFFF"/>
          </a:solidFill>
          <a:ln w="25400" cap="flat" cmpd="sng" algn="ctr">
            <a:solidFill>
              <a:sysClr val="window" lastClr="FFFFFF">
                <a:lumMod val="50000"/>
              </a:sys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050" kern="100">
                <a:effectLst/>
                <a:latin typeface="Century"/>
                <a:ea typeface="ＭＳ 明朝"/>
                <a:cs typeface="Times New Roman"/>
              </a:rPr>
              <a:t> </a:t>
            </a:r>
            <a:endParaRPr lang="ja-JP" sz="1050" kern="100">
              <a:effectLst/>
              <a:latin typeface="Century"/>
              <a:ea typeface="ＭＳ 明朝"/>
              <a:cs typeface="Times New Roman"/>
            </a:endParaRPr>
          </a:p>
        </p:txBody>
      </p:sp>
      <p:pic>
        <p:nvPicPr>
          <p:cNvPr id="14" name="図 13"/>
          <p:cNvPicPr/>
          <p:nvPr/>
        </p:nvPicPr>
        <p:blipFill>
          <a:blip r:embed="rId4" cstate="print">
            <a:extLst>
              <a:ext uri="{28A0092B-C50C-407E-A947-70E740481C1C}">
                <a14:useLocalDpi xmlns:a14="http://schemas.microsoft.com/office/drawing/2010/main" val="0"/>
              </a:ext>
            </a:extLst>
          </a:blip>
          <a:stretch>
            <a:fillRect/>
          </a:stretch>
        </p:blipFill>
        <p:spPr>
          <a:xfrm>
            <a:off x="5690080" y="3827230"/>
            <a:ext cx="824993" cy="621109"/>
          </a:xfrm>
          <a:prstGeom prst="rect">
            <a:avLst/>
          </a:prstGeom>
        </p:spPr>
      </p:pic>
      <p:pic>
        <p:nvPicPr>
          <p:cNvPr id="15" name="図 14"/>
          <p:cNvPicPr/>
          <p:nvPr/>
        </p:nvPicPr>
        <p:blipFill>
          <a:blip r:embed="rId5" cstate="print">
            <a:extLst>
              <a:ext uri="{28A0092B-C50C-407E-A947-70E740481C1C}">
                <a14:useLocalDpi xmlns:a14="http://schemas.microsoft.com/office/drawing/2010/main" val="0"/>
              </a:ext>
            </a:extLst>
          </a:blip>
          <a:stretch>
            <a:fillRect/>
          </a:stretch>
        </p:blipFill>
        <p:spPr>
          <a:xfrm>
            <a:off x="6660232" y="4137785"/>
            <a:ext cx="1584176" cy="1785982"/>
          </a:xfrm>
          <a:prstGeom prst="rect">
            <a:avLst/>
          </a:prstGeom>
        </p:spPr>
      </p:pic>
    </p:spTree>
    <p:extLst>
      <p:ext uri="{BB962C8B-B14F-4D97-AF65-F5344CB8AC3E}">
        <p14:creationId xmlns:p14="http://schemas.microsoft.com/office/powerpoint/2010/main" val="23350634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HG丸ｺﾞｼｯｸM-PRO" panose="020F0600000000000000" pitchFamily="50" charset="-128"/>
                <a:ea typeface="HG丸ｺﾞｼｯｸM-PRO" panose="020F0600000000000000" pitchFamily="50" charset="-128"/>
              </a:rPr>
              <a:t>個別支援計画作成のフロー</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p:txBody>
          <a:bodyPr/>
          <a:lstStyle/>
          <a:p>
            <a:fld id="{897D9FC3-4849-4731-94C3-ED8EDB764205}" type="slidenum">
              <a:rPr kumimoji="1" lang="ja-JP" altLang="en-US" smtClean="0"/>
              <a:t>10</a:t>
            </a:fld>
            <a:endParaRPr kumimoji="1" lang="ja-JP" altLang="en-US"/>
          </a:p>
        </p:txBody>
      </p:sp>
      <p:sp>
        <p:nvSpPr>
          <p:cNvPr id="12" name="テキスト ボックス 11"/>
          <p:cNvSpPr txBox="1"/>
          <p:nvPr/>
        </p:nvSpPr>
        <p:spPr>
          <a:xfrm>
            <a:off x="703689" y="1600200"/>
            <a:ext cx="7488832" cy="369332"/>
          </a:xfrm>
          <a:prstGeom prst="rect">
            <a:avLst/>
          </a:prstGeom>
          <a:noFill/>
          <a:ln>
            <a:solidFill>
              <a:schemeClr val="tx1"/>
            </a:solidFill>
          </a:ln>
        </p:spPr>
        <p:txBody>
          <a:bodyPr wrap="square" rtlCol="0">
            <a:spAutoFit/>
          </a:bodyPr>
          <a:lstStyle/>
          <a:p>
            <a:pPr algn="ctr"/>
            <a:r>
              <a:rPr kumimoji="1" lang="ja-JP" altLang="en-US" dirty="0" smtClean="0">
                <a:latin typeface="HG丸ｺﾞｼｯｸM-PRO" panose="020F0600000000000000" pitchFamily="50" charset="-128"/>
                <a:ea typeface="HG丸ｺﾞｼｯｸM-PRO" panose="020F0600000000000000" pitchFamily="50" charset="-128"/>
              </a:rPr>
              <a:t>避難行動要支援者（同意者）に個別支援計画作成の意思あり</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3" name="テキスト ボックス 12"/>
          <p:cNvSpPr txBox="1"/>
          <p:nvPr/>
        </p:nvSpPr>
        <p:spPr>
          <a:xfrm>
            <a:off x="664568" y="2772830"/>
            <a:ext cx="7488832" cy="369332"/>
          </a:xfrm>
          <a:prstGeom prst="rect">
            <a:avLst/>
          </a:prstGeom>
          <a:noFill/>
          <a:ln>
            <a:solidFill>
              <a:schemeClr val="tx1"/>
            </a:solidFill>
          </a:ln>
        </p:spPr>
        <p:txBody>
          <a:bodyPr wrap="square" rtlCol="0">
            <a:spAutoFit/>
          </a:bodyPr>
          <a:lstStyle/>
          <a:p>
            <a:pPr algn="ctr"/>
            <a:r>
              <a:rPr kumimoji="1" lang="ja-JP" altLang="en-US" dirty="0" smtClean="0">
                <a:latin typeface="HG丸ｺﾞｼｯｸM-PRO" panose="020F0600000000000000" pitchFamily="50" charset="-128"/>
                <a:ea typeface="HG丸ｺﾞｼｯｸM-PRO" panose="020F0600000000000000" pitchFamily="50" charset="-128"/>
              </a:rPr>
              <a:t>本人・家族が作成する</a:t>
            </a:r>
            <a:endParaRPr kumimoji="1" lang="en-US" altLang="ja-JP" dirty="0" smtClean="0">
              <a:latin typeface="HG丸ｺﾞｼｯｸM-PRO" panose="020F0600000000000000" pitchFamily="50" charset="-128"/>
              <a:ea typeface="HG丸ｺﾞｼｯｸM-PRO" panose="020F0600000000000000" pitchFamily="50" charset="-128"/>
            </a:endParaRPr>
          </a:p>
        </p:txBody>
      </p:sp>
      <p:sp>
        <p:nvSpPr>
          <p:cNvPr id="15" name="テキスト ボックス 14"/>
          <p:cNvSpPr txBox="1"/>
          <p:nvPr/>
        </p:nvSpPr>
        <p:spPr>
          <a:xfrm>
            <a:off x="4492603" y="4311798"/>
            <a:ext cx="3550976" cy="369332"/>
          </a:xfrm>
          <a:prstGeom prst="rect">
            <a:avLst/>
          </a:prstGeom>
          <a:noFill/>
          <a:ln>
            <a:solidFill>
              <a:schemeClr val="tx1"/>
            </a:solidFill>
          </a:ln>
        </p:spPr>
        <p:txBody>
          <a:bodyPr wrap="square" rtlCol="0">
            <a:spAutoFit/>
          </a:bodyPr>
          <a:lstStyle/>
          <a:p>
            <a:pPr algn="ctr"/>
            <a:r>
              <a:rPr kumimoji="1" lang="ja-JP" altLang="en-US" dirty="0" smtClean="0">
                <a:latin typeface="HG丸ｺﾞｼｯｸM-PRO" panose="020F0600000000000000" pitchFamily="50" charset="-128"/>
                <a:ea typeface="HG丸ｺﾞｼｯｸM-PRO" panose="020F0600000000000000" pitchFamily="50" charset="-128"/>
              </a:rPr>
              <a:t>作成できない・支援の要請あり</a:t>
            </a:r>
          </a:p>
        </p:txBody>
      </p:sp>
      <p:sp>
        <p:nvSpPr>
          <p:cNvPr id="16" name="テキスト ボックス 15"/>
          <p:cNvSpPr txBox="1"/>
          <p:nvPr/>
        </p:nvSpPr>
        <p:spPr>
          <a:xfrm>
            <a:off x="678161" y="5847219"/>
            <a:ext cx="7459353" cy="369332"/>
          </a:xfrm>
          <a:prstGeom prst="rect">
            <a:avLst/>
          </a:prstGeom>
          <a:noFill/>
          <a:ln>
            <a:solidFill>
              <a:schemeClr val="tx1"/>
            </a:solidFill>
          </a:ln>
        </p:spPr>
        <p:txBody>
          <a:bodyPr wrap="square" rtlCol="0">
            <a:spAutoFit/>
          </a:bodyPr>
          <a:lstStyle/>
          <a:p>
            <a:pPr algn="ctr"/>
            <a:r>
              <a:rPr kumimoji="1" lang="ja-JP" altLang="en-US" dirty="0" smtClean="0">
                <a:latin typeface="HG丸ｺﾞｼｯｸM-PRO" panose="020F0600000000000000" pitchFamily="50" charset="-128"/>
                <a:ea typeface="HG丸ｺﾞｼｯｸM-PRO" panose="020F0600000000000000" pitchFamily="50" charset="-128"/>
              </a:rPr>
              <a:t>市へ提出</a:t>
            </a:r>
          </a:p>
        </p:txBody>
      </p:sp>
      <p:sp>
        <p:nvSpPr>
          <p:cNvPr id="18" name="下矢印 17"/>
          <p:cNvSpPr/>
          <p:nvPr/>
        </p:nvSpPr>
        <p:spPr>
          <a:xfrm>
            <a:off x="4016056" y="2198112"/>
            <a:ext cx="432049" cy="4034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下矢印 19"/>
          <p:cNvSpPr/>
          <p:nvPr/>
        </p:nvSpPr>
        <p:spPr>
          <a:xfrm>
            <a:off x="5938122" y="3267013"/>
            <a:ext cx="432049" cy="7601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下矢印 20"/>
          <p:cNvSpPr/>
          <p:nvPr/>
        </p:nvSpPr>
        <p:spPr>
          <a:xfrm>
            <a:off x="1424644" y="3267014"/>
            <a:ext cx="432049" cy="24660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4492603" y="4305679"/>
            <a:ext cx="3539896" cy="37545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吹き出し 18"/>
          <p:cNvSpPr/>
          <p:nvPr/>
        </p:nvSpPr>
        <p:spPr>
          <a:xfrm>
            <a:off x="251520" y="3624897"/>
            <a:ext cx="3816424" cy="1247138"/>
          </a:xfrm>
          <a:prstGeom prst="wedgeRoundRectCallout">
            <a:avLst>
              <a:gd name="adj1" fmla="val 57157"/>
              <a:gd name="adj2" fmla="val 2063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latin typeface="HG丸ｺﾞｼｯｸM-PRO" panose="020F0600000000000000" pitchFamily="50" charset="-128"/>
                <a:ea typeface="HG丸ｺﾞｼｯｸM-PRO" panose="020F0600000000000000" pitchFamily="50" charset="-128"/>
              </a:rPr>
              <a:t>ケアマネジャーや相談支援専門員さんなどに支援</a:t>
            </a:r>
            <a:r>
              <a:rPr lang="ja-JP" altLang="en-US" dirty="0">
                <a:latin typeface="HG丸ｺﾞｼｯｸM-PRO" panose="020F0600000000000000" pitchFamily="50" charset="-128"/>
                <a:ea typeface="HG丸ｺﾞｼｯｸM-PRO" panose="020F0600000000000000" pitchFamily="50" charset="-128"/>
              </a:rPr>
              <a:t>要請がある方に</a:t>
            </a:r>
            <a:r>
              <a:rPr lang="ja-JP" altLang="en-US" dirty="0" smtClean="0">
                <a:latin typeface="HG丸ｺﾞｼｯｸM-PRO" panose="020F0600000000000000" pitchFamily="50" charset="-128"/>
                <a:ea typeface="HG丸ｺﾞｼｯｸM-PRO" panose="020F0600000000000000" pitchFamily="50" charset="-128"/>
              </a:rPr>
              <a:t>ついてご協力</a:t>
            </a:r>
            <a:r>
              <a:rPr lang="ja-JP" altLang="en-US" dirty="0">
                <a:latin typeface="HG丸ｺﾞｼｯｸM-PRO" panose="020F0600000000000000" pitchFamily="50" charset="-128"/>
                <a:ea typeface="HG丸ｺﾞｼｯｸM-PRO" panose="020F0600000000000000" pitchFamily="50" charset="-128"/>
              </a:rPr>
              <a:t>をお願いします。</a:t>
            </a:r>
            <a:endParaRPr lang="en-US" altLang="ja-JP" dirty="0">
              <a:latin typeface="HG丸ｺﾞｼｯｸM-PRO" panose="020F0600000000000000" pitchFamily="50" charset="-128"/>
              <a:ea typeface="HG丸ｺﾞｼｯｸM-PRO" panose="020F0600000000000000" pitchFamily="50" charset="-128"/>
            </a:endParaRPr>
          </a:p>
          <a:p>
            <a:pPr algn="ctr"/>
            <a:endParaRPr kumimoji="1" lang="ja-JP" altLang="en-US" dirty="0"/>
          </a:p>
        </p:txBody>
      </p:sp>
      <p:sp>
        <p:nvSpPr>
          <p:cNvPr id="24" name="下矢印 23"/>
          <p:cNvSpPr/>
          <p:nvPr/>
        </p:nvSpPr>
        <p:spPr>
          <a:xfrm>
            <a:off x="5938122" y="4872034"/>
            <a:ext cx="432049" cy="7601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806209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20" grpId="0" animBg="1"/>
      <p:bldP spid="21" grpId="0" animBg="1"/>
      <p:bldP spid="3" grpId="0" animBg="1"/>
      <p:bldP spid="19"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897D9FC3-4849-4731-94C3-ED8EDB764205}" type="slidenum">
              <a:rPr kumimoji="1" lang="ja-JP" altLang="en-US" smtClean="0"/>
              <a:t>11</a:t>
            </a:fld>
            <a:endParaRPr kumimoji="1" lang="ja-JP" altLang="en-US"/>
          </a:p>
        </p:txBody>
      </p:sp>
      <p:sp>
        <p:nvSpPr>
          <p:cNvPr id="5" name="テキスト ボックス 4"/>
          <p:cNvSpPr txBox="1"/>
          <p:nvPr/>
        </p:nvSpPr>
        <p:spPr>
          <a:xfrm>
            <a:off x="1059856" y="1732863"/>
            <a:ext cx="2306283" cy="369332"/>
          </a:xfrm>
          <a:prstGeom prst="rect">
            <a:avLst/>
          </a:prstGeom>
          <a:noFill/>
          <a:ln>
            <a:solidFill>
              <a:schemeClr val="tx1"/>
            </a:solidFill>
          </a:ln>
        </p:spPr>
        <p:txBody>
          <a:bodyPr wrap="square" rtlCol="0">
            <a:spAutoFit/>
          </a:bodyPr>
          <a:lstStyle/>
          <a:p>
            <a:pPr algn="ctr"/>
            <a:r>
              <a:rPr kumimoji="1" lang="ja-JP" altLang="en-US" dirty="0" smtClean="0">
                <a:latin typeface="HG丸ｺﾞｼｯｸM-PRO" panose="020F0600000000000000" pitchFamily="50" charset="-128"/>
                <a:ea typeface="HG丸ｺﾞｼｯｸM-PRO" panose="020F0600000000000000" pitchFamily="50" charset="-128"/>
              </a:rPr>
              <a:t>補正の必要あり</a:t>
            </a:r>
            <a:endParaRPr kumimoji="1" lang="en-US" altLang="ja-JP" dirty="0" smtClean="0">
              <a:latin typeface="HG丸ｺﾞｼｯｸM-PRO" panose="020F0600000000000000" pitchFamily="50" charset="-128"/>
              <a:ea typeface="HG丸ｺﾞｼｯｸM-PRO" panose="020F0600000000000000" pitchFamily="50" charset="-128"/>
            </a:endParaRPr>
          </a:p>
        </p:txBody>
      </p:sp>
      <p:sp>
        <p:nvSpPr>
          <p:cNvPr id="6" name="テキスト ボックス 5"/>
          <p:cNvSpPr txBox="1"/>
          <p:nvPr/>
        </p:nvSpPr>
        <p:spPr>
          <a:xfrm>
            <a:off x="814063" y="2854623"/>
            <a:ext cx="2749825" cy="369332"/>
          </a:xfrm>
          <a:prstGeom prst="rect">
            <a:avLst/>
          </a:prstGeom>
          <a:noFill/>
          <a:ln>
            <a:solidFill>
              <a:schemeClr val="tx1"/>
            </a:solidFill>
          </a:ln>
        </p:spPr>
        <p:txBody>
          <a:bodyPr wrap="square" rtlCol="0">
            <a:spAutoFit/>
          </a:bodyPr>
          <a:lstStyle/>
          <a:p>
            <a:pPr algn="ctr"/>
            <a:r>
              <a:rPr kumimoji="1" lang="ja-JP" altLang="en-US" dirty="0" smtClean="0">
                <a:latin typeface="HG丸ｺﾞｼｯｸM-PRO" panose="020F0600000000000000" pitchFamily="50" charset="-128"/>
                <a:ea typeface="HG丸ｺﾞｼｯｸM-PRO" panose="020F0600000000000000" pitchFamily="50" charset="-128"/>
              </a:rPr>
              <a:t>要支援者等に聴き取り</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0" name="下矢印 9"/>
          <p:cNvSpPr/>
          <p:nvPr/>
        </p:nvSpPr>
        <p:spPr>
          <a:xfrm>
            <a:off x="1908718" y="1092996"/>
            <a:ext cx="432049" cy="4034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下矢印 10"/>
          <p:cNvSpPr/>
          <p:nvPr/>
        </p:nvSpPr>
        <p:spPr>
          <a:xfrm>
            <a:off x="1908718" y="2312430"/>
            <a:ext cx="432049" cy="4034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下矢印 12"/>
          <p:cNvSpPr/>
          <p:nvPr/>
        </p:nvSpPr>
        <p:spPr>
          <a:xfrm>
            <a:off x="6659781" y="2330668"/>
            <a:ext cx="432049" cy="14203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5902340" y="1668281"/>
            <a:ext cx="2316495" cy="369332"/>
          </a:xfrm>
          <a:prstGeom prst="rect">
            <a:avLst/>
          </a:prstGeom>
          <a:noFill/>
          <a:ln>
            <a:solidFill>
              <a:schemeClr val="tx1"/>
            </a:solidFill>
          </a:ln>
        </p:spPr>
        <p:txBody>
          <a:bodyPr wrap="square" rtlCol="0">
            <a:spAutoFit/>
          </a:bodyPr>
          <a:lstStyle/>
          <a:p>
            <a:pPr algn="ctr"/>
            <a:r>
              <a:rPr kumimoji="1" lang="ja-JP" altLang="en-US" dirty="0" smtClean="0">
                <a:latin typeface="HG丸ｺﾞｼｯｸM-PRO" panose="020F0600000000000000" pitchFamily="50" charset="-128"/>
                <a:ea typeface="HG丸ｺﾞｼｯｸM-PRO" panose="020F0600000000000000" pitchFamily="50" charset="-128"/>
              </a:rPr>
              <a:t>補正の必要なし</a:t>
            </a:r>
            <a:endParaRPr kumimoji="1" lang="en-US" altLang="ja-JP" dirty="0" smtClean="0">
              <a:latin typeface="HG丸ｺﾞｼｯｸM-PRO" panose="020F0600000000000000" pitchFamily="50" charset="-128"/>
              <a:ea typeface="HG丸ｺﾞｼｯｸM-PRO" panose="020F0600000000000000" pitchFamily="50" charset="-128"/>
            </a:endParaRPr>
          </a:p>
        </p:txBody>
      </p:sp>
      <p:sp>
        <p:nvSpPr>
          <p:cNvPr id="17" name="下矢印 16"/>
          <p:cNvSpPr/>
          <p:nvPr/>
        </p:nvSpPr>
        <p:spPr>
          <a:xfrm>
            <a:off x="6659781" y="1099841"/>
            <a:ext cx="432049" cy="4034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814063" y="3989079"/>
            <a:ext cx="7425004" cy="369332"/>
          </a:xfrm>
          <a:prstGeom prst="rect">
            <a:avLst/>
          </a:prstGeom>
          <a:noFill/>
          <a:ln>
            <a:solidFill>
              <a:schemeClr val="tx1"/>
            </a:solidFill>
          </a:ln>
        </p:spPr>
        <p:txBody>
          <a:bodyPr wrap="square" rtlCol="0">
            <a:spAutoFit/>
          </a:bodyPr>
          <a:lstStyle/>
          <a:p>
            <a:pPr algn="ctr"/>
            <a:r>
              <a:rPr kumimoji="1" lang="ja-JP" altLang="en-US" dirty="0" smtClean="0">
                <a:latin typeface="HG丸ｺﾞｼｯｸM-PRO" panose="020F0600000000000000" pitchFamily="50" charset="-128"/>
                <a:ea typeface="HG丸ｺﾞｼｯｸM-PRO" panose="020F0600000000000000" pitchFamily="50" charset="-128"/>
              </a:rPr>
              <a:t>地域の支援者へ提供</a:t>
            </a:r>
          </a:p>
        </p:txBody>
      </p:sp>
      <p:sp>
        <p:nvSpPr>
          <p:cNvPr id="26" name="テキスト ボックス 25"/>
          <p:cNvSpPr txBox="1"/>
          <p:nvPr/>
        </p:nvSpPr>
        <p:spPr>
          <a:xfrm>
            <a:off x="755575" y="576085"/>
            <a:ext cx="7488832" cy="369332"/>
          </a:xfrm>
          <a:prstGeom prst="rect">
            <a:avLst/>
          </a:prstGeom>
          <a:noFill/>
          <a:ln>
            <a:solidFill>
              <a:schemeClr val="tx1"/>
            </a:solidFill>
          </a:ln>
        </p:spPr>
        <p:txBody>
          <a:bodyPr wrap="square" rtlCol="0">
            <a:spAutoFit/>
          </a:bodyPr>
          <a:lstStyle/>
          <a:p>
            <a:pPr algn="ctr"/>
            <a:r>
              <a:rPr kumimoji="1" lang="ja-JP" altLang="en-US" dirty="0" smtClean="0">
                <a:latin typeface="HG丸ｺﾞｼｯｸM-PRO" panose="020F0600000000000000" pitchFamily="50" charset="-128"/>
                <a:ea typeface="HG丸ｺﾞｼｯｸM-PRO" panose="020F0600000000000000" pitchFamily="50" charset="-128"/>
              </a:rPr>
              <a:t>市へ個別支援計画の提出</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20" name="下矢印 19"/>
          <p:cNvSpPr/>
          <p:nvPr/>
        </p:nvSpPr>
        <p:spPr>
          <a:xfrm>
            <a:off x="4262916" y="4690656"/>
            <a:ext cx="432049" cy="4034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1709429" y="5432851"/>
            <a:ext cx="6013176" cy="830997"/>
          </a:xfrm>
          <a:prstGeom prst="rect">
            <a:avLst/>
          </a:prstGeom>
          <a:noFill/>
          <a:ln>
            <a:solidFill>
              <a:schemeClr val="tx1"/>
            </a:solidFill>
          </a:ln>
        </p:spPr>
        <p:txBody>
          <a:bodyPr wrap="square" rtlCol="0">
            <a:spAutoFit/>
          </a:bodyPr>
          <a:lstStyle/>
          <a:p>
            <a:pPr algn="ctr"/>
            <a:r>
              <a:rPr lang="ja-JP" altLang="en-US" sz="2400" dirty="0">
                <a:latin typeface="HG丸ｺﾞｼｯｸM-PRO" panose="020F0600000000000000" pitchFamily="50" charset="-128"/>
                <a:ea typeface="HG丸ｺﾞｼｯｸM-PRO" panose="020F0600000000000000" pitchFamily="50" charset="-128"/>
              </a:rPr>
              <a:t>個別支援</a:t>
            </a:r>
            <a:r>
              <a:rPr lang="ja-JP" altLang="en-US" sz="2400" dirty="0" smtClean="0">
                <a:latin typeface="HG丸ｺﾞｼｯｸM-PRO" panose="020F0600000000000000" pitchFamily="50" charset="-128"/>
                <a:ea typeface="HG丸ｺﾞｼｯｸM-PRO" panose="020F0600000000000000" pitchFamily="50" charset="-128"/>
              </a:rPr>
              <a:t>計画に基づき、</a:t>
            </a:r>
            <a:endParaRPr lang="en-US" altLang="ja-JP" sz="2400" dirty="0" smtClean="0">
              <a:latin typeface="HG丸ｺﾞｼｯｸM-PRO" panose="020F0600000000000000" pitchFamily="50" charset="-128"/>
              <a:ea typeface="HG丸ｺﾞｼｯｸM-PRO" panose="020F0600000000000000" pitchFamily="50" charset="-128"/>
            </a:endParaRPr>
          </a:p>
          <a:p>
            <a:pPr algn="ctr"/>
            <a:r>
              <a:rPr lang="ja-JP" altLang="en-US" sz="2400" dirty="0" smtClean="0">
                <a:latin typeface="HG丸ｺﾞｼｯｸM-PRO" panose="020F0600000000000000" pitchFamily="50" charset="-128"/>
                <a:ea typeface="HG丸ｺﾞｼｯｸM-PRO" panose="020F0600000000000000" pitchFamily="50" charset="-128"/>
              </a:rPr>
              <a:t>関係者打合せや</a:t>
            </a:r>
            <a:r>
              <a:rPr lang="ja-JP" altLang="en-US" sz="2400" dirty="0">
                <a:latin typeface="HG丸ｺﾞｼｯｸM-PRO" panose="020F0600000000000000" pitchFamily="50" charset="-128"/>
                <a:ea typeface="HG丸ｺﾞｼｯｸM-PRO" panose="020F0600000000000000" pitchFamily="50" charset="-128"/>
              </a:rPr>
              <a:t>避難</a:t>
            </a:r>
            <a:r>
              <a:rPr lang="ja-JP" altLang="en-US" sz="2400" dirty="0" smtClean="0">
                <a:latin typeface="HG丸ｺﾞｼｯｸM-PRO" panose="020F0600000000000000" pitchFamily="50" charset="-128"/>
                <a:ea typeface="HG丸ｺﾞｼｯｸM-PRO" panose="020F0600000000000000" pitchFamily="50" charset="-128"/>
              </a:rPr>
              <a:t>訓練を行う</a:t>
            </a:r>
            <a:endParaRPr kumimoji="1" lang="en-US" altLang="ja-JP" sz="2400" dirty="0" smtClean="0">
              <a:latin typeface="HG丸ｺﾞｼｯｸM-PRO" panose="020F0600000000000000" pitchFamily="50" charset="-128"/>
              <a:ea typeface="HG丸ｺﾞｼｯｸM-PRO" panose="020F0600000000000000" pitchFamily="50" charset="-128"/>
            </a:endParaRPr>
          </a:p>
        </p:txBody>
      </p:sp>
      <p:sp>
        <p:nvSpPr>
          <p:cNvPr id="2" name="正方形/長方形 1"/>
          <p:cNvSpPr/>
          <p:nvPr/>
        </p:nvSpPr>
        <p:spPr>
          <a:xfrm>
            <a:off x="1709428" y="5436230"/>
            <a:ext cx="6013177" cy="82761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下矢印 14"/>
          <p:cNvSpPr/>
          <p:nvPr/>
        </p:nvSpPr>
        <p:spPr>
          <a:xfrm>
            <a:off x="1912052" y="3447910"/>
            <a:ext cx="432049" cy="4034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287080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1" grpId="0" animBg="1"/>
      <p:bldP spid="13" grpId="0" animBg="1"/>
      <p:bldP spid="16" grpId="0" animBg="1"/>
      <p:bldP spid="17" grpId="0" animBg="1"/>
      <p:bldP spid="25" grpId="0" animBg="1"/>
      <p:bldP spid="20" grpId="0" animBg="1"/>
      <p:bldP spid="21" grpId="0" animBg="1"/>
      <p:bldP spid="2"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96304"/>
            <a:ext cx="8229600" cy="990600"/>
          </a:xfrm>
        </p:spPr>
        <p:txBody>
          <a:bodyPr>
            <a:normAutofit/>
          </a:bodyPr>
          <a:lstStyle/>
          <a:p>
            <a:r>
              <a:rPr lang="ja-JP" altLang="en-US" sz="3200" dirty="0" smtClean="0">
                <a:latin typeface="HG丸ｺﾞｼｯｸM-PRO" panose="020F0600000000000000" pitchFamily="50" charset="-128"/>
                <a:ea typeface="HG丸ｺﾞｼｯｸM-PRO" panose="020F0600000000000000" pitchFamily="50" charset="-128"/>
              </a:rPr>
              <a:t>ご協力いただきたいこと</a:t>
            </a:r>
            <a:endParaRPr kumimoji="1" lang="ja-JP" altLang="en-US" sz="3200" dirty="0"/>
          </a:p>
        </p:txBody>
      </p:sp>
      <p:sp>
        <p:nvSpPr>
          <p:cNvPr id="3" name="コンテンツ プレースホルダー 2"/>
          <p:cNvSpPr>
            <a:spLocks noGrp="1"/>
          </p:cNvSpPr>
          <p:nvPr>
            <p:ph idx="1"/>
          </p:nvPr>
        </p:nvSpPr>
        <p:spPr/>
        <p:txBody>
          <a:bodyPr>
            <a:normAutofit/>
          </a:bodyPr>
          <a:lstStyle/>
          <a:p>
            <a:endParaRPr lang="en-US" altLang="ja-JP" dirty="0" smtClean="0">
              <a:latin typeface="HG丸ｺﾞｼｯｸM-PRO" panose="020F0600000000000000" pitchFamily="50" charset="-128"/>
              <a:ea typeface="HG丸ｺﾞｼｯｸM-PRO" panose="020F0600000000000000" pitchFamily="50" charset="-128"/>
            </a:endParaRPr>
          </a:p>
          <a:p>
            <a:endParaRPr lang="en-US" altLang="ja-JP" dirty="0">
              <a:latin typeface="HG丸ｺﾞｼｯｸM-PRO" panose="020F0600000000000000" pitchFamily="50" charset="-128"/>
              <a:ea typeface="HG丸ｺﾞｼｯｸM-PRO" panose="020F0600000000000000" pitchFamily="50" charset="-128"/>
            </a:endParaRPr>
          </a:p>
          <a:p>
            <a:pPr marL="457200" indent="-457200">
              <a:buFont typeface="+mj-lt"/>
              <a:buAutoNum type="arabicPeriod"/>
            </a:pPr>
            <a:r>
              <a:rPr lang="ja-JP" altLang="en-US" dirty="0" smtClean="0">
                <a:latin typeface="HG丸ｺﾞｼｯｸM-PRO" panose="020F0600000000000000" pitchFamily="50" charset="-128"/>
                <a:ea typeface="HG丸ｺﾞｼｯｸM-PRO" panose="020F0600000000000000" pitchFamily="50" charset="-128"/>
              </a:rPr>
              <a:t>登録</a:t>
            </a:r>
            <a:r>
              <a:rPr lang="ja-JP" altLang="en-US" dirty="0">
                <a:latin typeface="HG丸ｺﾞｼｯｸM-PRO" panose="020F0600000000000000" pitchFamily="50" charset="-128"/>
                <a:ea typeface="HG丸ｺﾞｼｯｸM-PRO" panose="020F0600000000000000" pitchFamily="50" charset="-128"/>
              </a:rPr>
              <a:t>情報の確認及び記入</a:t>
            </a:r>
            <a:r>
              <a:rPr lang="ja-JP" altLang="en-US" dirty="0" smtClean="0">
                <a:latin typeface="HG丸ｺﾞｼｯｸM-PRO" panose="020F0600000000000000" pitchFamily="50" charset="-128"/>
                <a:ea typeface="HG丸ｺﾞｼｯｸM-PRO" panose="020F0600000000000000" pitchFamily="50" charset="-128"/>
              </a:rPr>
              <a:t>支援</a:t>
            </a:r>
            <a:endParaRPr lang="en-US" altLang="ja-JP" dirty="0" smtClean="0">
              <a:latin typeface="HG丸ｺﾞｼｯｸM-PRO" panose="020F0600000000000000" pitchFamily="50" charset="-128"/>
              <a:ea typeface="HG丸ｺﾞｼｯｸM-PRO" panose="020F0600000000000000" pitchFamily="50" charset="-128"/>
            </a:endParaRPr>
          </a:p>
          <a:p>
            <a:pPr marL="457200" indent="-457200">
              <a:buFont typeface="+mj-lt"/>
              <a:buAutoNum type="arabicPeriod"/>
            </a:pPr>
            <a:r>
              <a:rPr lang="ja-JP" altLang="en-US" dirty="0" smtClean="0">
                <a:latin typeface="HG丸ｺﾞｼｯｸM-PRO" panose="020F0600000000000000" pitchFamily="50" charset="-128"/>
                <a:ea typeface="HG丸ｺﾞｼｯｸM-PRO" panose="020F0600000000000000" pitchFamily="50" charset="-128"/>
              </a:rPr>
              <a:t>関係者</a:t>
            </a:r>
            <a:r>
              <a:rPr lang="ja-JP" altLang="en-US" dirty="0">
                <a:latin typeface="HG丸ｺﾞｼｯｸM-PRO" panose="020F0600000000000000" pitchFamily="50" charset="-128"/>
                <a:ea typeface="HG丸ｺﾞｼｯｸM-PRO" panose="020F0600000000000000" pitchFamily="50" charset="-128"/>
              </a:rPr>
              <a:t>打合せでの避難行動要支援者の状況説明</a:t>
            </a:r>
            <a:r>
              <a:rPr lang="ja-JP" altLang="en-US" dirty="0" smtClean="0">
                <a:latin typeface="HG丸ｺﾞｼｯｸM-PRO" panose="020F0600000000000000" pitchFamily="50" charset="-128"/>
                <a:ea typeface="HG丸ｺﾞｼｯｸM-PRO" panose="020F0600000000000000" pitchFamily="50" charset="-128"/>
              </a:rPr>
              <a:t>等</a:t>
            </a:r>
            <a:endParaRPr lang="en-US" altLang="ja-JP" dirty="0" smtClean="0">
              <a:latin typeface="HG丸ｺﾞｼｯｸM-PRO" panose="020F0600000000000000" pitchFamily="50" charset="-128"/>
              <a:ea typeface="HG丸ｺﾞｼｯｸM-PRO" panose="020F0600000000000000" pitchFamily="50" charset="-128"/>
            </a:endParaRPr>
          </a:p>
          <a:p>
            <a:pPr marL="457200" indent="-457200">
              <a:buFont typeface="+mj-lt"/>
              <a:buAutoNum type="arabicPeriod"/>
            </a:pPr>
            <a:r>
              <a:rPr lang="ja-JP" altLang="en-US" dirty="0" smtClean="0">
                <a:latin typeface="HG丸ｺﾞｼｯｸM-PRO" panose="020F0600000000000000" pitchFamily="50" charset="-128"/>
                <a:ea typeface="HG丸ｺﾞｼｯｸM-PRO" panose="020F0600000000000000" pitchFamily="50" charset="-128"/>
              </a:rPr>
              <a:t>避難訓練への参加及び、個別支援計画</a:t>
            </a:r>
            <a:r>
              <a:rPr lang="ja-JP" altLang="en-US" dirty="0">
                <a:latin typeface="HG丸ｺﾞｼｯｸM-PRO" panose="020F0600000000000000" pitchFamily="50" charset="-128"/>
                <a:ea typeface="HG丸ｺﾞｼｯｸM-PRO" panose="020F0600000000000000" pitchFamily="50" charset="-128"/>
              </a:rPr>
              <a:t>への助言</a:t>
            </a:r>
            <a:r>
              <a:rPr lang="ja-JP" altLang="en-US" dirty="0" smtClean="0">
                <a:latin typeface="HG丸ｺﾞｼｯｸM-PRO" panose="020F0600000000000000" pitchFamily="50" charset="-128"/>
                <a:ea typeface="HG丸ｺﾞｼｯｸM-PRO" panose="020F0600000000000000" pitchFamily="50" charset="-128"/>
              </a:rPr>
              <a:t>等</a:t>
            </a:r>
            <a:endParaRPr lang="en-US" altLang="ja-JP" dirty="0" smtClean="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p:txBody>
          <a:bodyPr/>
          <a:lstStyle/>
          <a:p>
            <a:fld id="{897D9FC3-4849-4731-94C3-ED8EDB764205}" type="slidenum">
              <a:rPr kumimoji="1" lang="ja-JP" altLang="en-US" smtClean="0"/>
              <a:t>12</a:t>
            </a:fld>
            <a:endParaRPr kumimoji="1" lang="ja-JP" altLang="en-US"/>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152" y="4509120"/>
            <a:ext cx="2450765" cy="1556236"/>
          </a:xfrm>
          <a:prstGeom prst="rect">
            <a:avLst/>
          </a:prstGeom>
        </p:spPr>
      </p:pic>
    </p:spTree>
    <p:extLst>
      <p:ext uri="{BB962C8B-B14F-4D97-AF65-F5344CB8AC3E}">
        <p14:creationId xmlns:p14="http://schemas.microsoft.com/office/powerpoint/2010/main" val="12108315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200" dirty="0" smtClean="0">
                <a:latin typeface="HG丸ｺﾞｼｯｸM-PRO" panose="020F0600000000000000" pitchFamily="50" charset="-128"/>
                <a:ea typeface="HG丸ｺﾞｼｯｸM-PRO" panose="020F0600000000000000" pitchFamily="50" charset="-128"/>
              </a:rPr>
              <a:t>個別支援計画意向確認書</a:t>
            </a:r>
            <a:endParaRPr kumimoji="1" lang="ja-JP" altLang="en-US" sz="3200" dirty="0">
              <a:latin typeface="HG丸ｺﾞｼｯｸM-PRO" panose="020F0600000000000000" pitchFamily="50" charset="-128"/>
              <a:ea typeface="HG丸ｺﾞｼｯｸM-PRO" panose="020F0600000000000000" pitchFamily="50" charset="-128"/>
            </a:endParaRPr>
          </a:p>
        </p:txBody>
      </p:sp>
      <p:sp>
        <p:nvSpPr>
          <p:cNvPr id="14" name="コンテンツ プレースホルダー 13"/>
          <p:cNvSpPr>
            <a:spLocks noGrp="1"/>
          </p:cNvSpPr>
          <p:nvPr>
            <p:ph idx="1"/>
          </p:nvPr>
        </p:nvSpPr>
        <p:spPr>
          <a:xfrm>
            <a:off x="457200" y="1524000"/>
            <a:ext cx="4546848" cy="4876800"/>
          </a:xfrm>
        </p:spPr>
        <p:txBody>
          <a:bodyPr>
            <a:normAutofit/>
          </a:bodyPr>
          <a:lstStyle/>
          <a:p>
            <a:endParaRPr lang="en-US" altLang="ja-JP" sz="2000" dirty="0" smtClean="0">
              <a:latin typeface="HG丸ｺﾞｼｯｸM-PRO" panose="020F0600000000000000" pitchFamily="50" charset="-128"/>
              <a:ea typeface="HG丸ｺﾞｼｯｸM-PRO" panose="020F0600000000000000" pitchFamily="50" charset="-128"/>
            </a:endParaRPr>
          </a:p>
          <a:p>
            <a:r>
              <a:rPr lang="ja-JP" altLang="en-US" sz="2000" dirty="0" smtClean="0">
                <a:latin typeface="HG丸ｺﾞｼｯｸM-PRO" panose="020F0600000000000000" pitchFamily="50" charset="-128"/>
                <a:ea typeface="HG丸ｺﾞｼｯｸM-PRO" panose="020F0600000000000000" pitchFamily="50" charset="-128"/>
              </a:rPr>
              <a:t>要</a:t>
            </a:r>
            <a:r>
              <a:rPr kumimoji="1" lang="ja-JP" altLang="en-US" sz="2000" dirty="0" smtClean="0">
                <a:latin typeface="HG丸ｺﾞｼｯｸM-PRO" panose="020F0600000000000000" pitchFamily="50" charset="-128"/>
                <a:ea typeface="HG丸ｺﾞｼｯｸM-PRO" panose="020F0600000000000000" pitchFamily="50" charset="-128"/>
              </a:rPr>
              <a:t>支援者ご自身で、担当の福祉専門職を記載して</a:t>
            </a:r>
            <a:r>
              <a:rPr lang="ja-JP" altLang="en-US" sz="2000" dirty="0" smtClean="0">
                <a:latin typeface="HG丸ｺﾞｼｯｸM-PRO" panose="020F0600000000000000" pitchFamily="50" charset="-128"/>
                <a:ea typeface="HG丸ｺﾞｼｯｸM-PRO" panose="020F0600000000000000" pitchFamily="50" charset="-128"/>
              </a:rPr>
              <a:t>頂いています</a:t>
            </a:r>
            <a:r>
              <a:rPr kumimoji="1" lang="ja-JP" altLang="en-US" sz="2000" dirty="0" smtClean="0">
                <a:latin typeface="HG丸ｺﾞｼｯｸM-PRO" panose="020F0600000000000000" pitchFamily="50" charset="-128"/>
                <a:ea typeface="HG丸ｺﾞｼｯｸM-PRO" panose="020F0600000000000000" pitchFamily="50" charset="-128"/>
              </a:rPr>
              <a:t>。</a:t>
            </a:r>
            <a:endParaRPr kumimoji="1" lang="en-US" altLang="ja-JP" sz="2000" dirty="0" smtClean="0">
              <a:latin typeface="HG丸ｺﾞｼｯｸM-PRO" panose="020F0600000000000000" pitchFamily="50" charset="-128"/>
              <a:ea typeface="HG丸ｺﾞｼｯｸM-PRO" panose="020F0600000000000000" pitchFamily="50" charset="-128"/>
            </a:endParaRPr>
          </a:p>
          <a:p>
            <a:pPr marL="0" indent="0">
              <a:buNone/>
            </a:pPr>
            <a:endParaRPr kumimoji="1" lang="en-US" altLang="ja-JP" sz="2000" dirty="0" smtClean="0">
              <a:latin typeface="HG丸ｺﾞｼｯｸM-PRO" panose="020F0600000000000000" pitchFamily="50" charset="-128"/>
              <a:ea typeface="HG丸ｺﾞｼｯｸM-PRO" panose="020F0600000000000000" pitchFamily="50" charset="-128"/>
            </a:endParaRPr>
          </a:p>
          <a:p>
            <a:r>
              <a:rPr lang="ja-JP" altLang="en-US" sz="2000" dirty="0" smtClean="0">
                <a:latin typeface="HG丸ｺﾞｼｯｸM-PRO" panose="020F0600000000000000" pitchFamily="50" charset="-128"/>
                <a:ea typeface="HG丸ｺﾞｼｯｸM-PRO" panose="020F0600000000000000" pitchFamily="50" charset="-128"/>
              </a:rPr>
              <a:t>要支援者の希望に基づいて、市から記載の福祉専門職へ依頼を行います。</a:t>
            </a:r>
            <a:endParaRPr kumimoji="1" lang="en-US" altLang="ja-JP" sz="2000" dirty="0" smtClean="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p:txBody>
          <a:bodyPr/>
          <a:lstStyle/>
          <a:p>
            <a:fld id="{897D9FC3-4849-4731-94C3-ED8EDB764205}" type="slidenum">
              <a:rPr kumimoji="1" lang="ja-JP" altLang="en-US" smtClean="0"/>
              <a:t>13</a:t>
            </a:fld>
            <a:endParaRPr kumimoji="1" lang="ja-JP" altLang="en-US"/>
          </a:p>
        </p:txBody>
      </p:sp>
      <p:pic>
        <p:nvPicPr>
          <p:cNvPr id="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1624" y="914255"/>
            <a:ext cx="3456384" cy="5253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正方形/長方形 7"/>
          <p:cNvSpPr/>
          <p:nvPr/>
        </p:nvSpPr>
        <p:spPr>
          <a:xfrm>
            <a:off x="5221624" y="4509120"/>
            <a:ext cx="3465176" cy="165618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182392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200" dirty="0">
                <a:latin typeface="HG丸ｺﾞｼｯｸM-PRO" panose="020F0600000000000000" pitchFamily="50" charset="-128"/>
                <a:ea typeface="HG丸ｺﾞｼｯｸM-PRO" panose="020F0600000000000000" pitchFamily="50" charset="-128"/>
              </a:rPr>
              <a:t>個別支援</a:t>
            </a:r>
            <a:r>
              <a:rPr lang="ja-JP" altLang="en-US" sz="3200" dirty="0" smtClean="0">
                <a:latin typeface="HG丸ｺﾞｼｯｸM-PRO" panose="020F0600000000000000" pitchFamily="50" charset="-128"/>
                <a:ea typeface="HG丸ｺﾞｼｯｸM-PRO" panose="020F0600000000000000" pitchFamily="50" charset="-128"/>
              </a:rPr>
              <a:t>計画登録書</a:t>
            </a:r>
            <a:endParaRPr kumimoji="1" lang="ja-JP" altLang="en-US" sz="3200" dirty="0"/>
          </a:p>
        </p:txBody>
      </p:sp>
      <p:sp>
        <p:nvSpPr>
          <p:cNvPr id="4" name="スライド番号プレースホルダー 3"/>
          <p:cNvSpPr>
            <a:spLocks noGrp="1"/>
          </p:cNvSpPr>
          <p:nvPr>
            <p:ph type="sldNum" sz="quarter" idx="12"/>
          </p:nvPr>
        </p:nvSpPr>
        <p:spPr/>
        <p:txBody>
          <a:bodyPr/>
          <a:lstStyle/>
          <a:p>
            <a:fld id="{897D9FC3-4849-4731-94C3-ED8EDB764205}" type="slidenum">
              <a:rPr kumimoji="1" lang="ja-JP" altLang="en-US" smtClean="0"/>
              <a:t>14</a:t>
            </a:fld>
            <a:endParaRPr kumimoji="1" lang="ja-JP" altLang="en-US"/>
          </a:p>
        </p:txBody>
      </p:sp>
      <p:pic>
        <p:nvPicPr>
          <p:cNvPr id="5"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1543064"/>
            <a:ext cx="6912768" cy="5019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コンテンツ プレースホルダー 4"/>
          <p:cNvPicPr>
            <a:picLocks noChangeAspect="1"/>
          </p:cNvPicPr>
          <p:nvPr/>
        </p:nvPicPr>
        <p:blipFill>
          <a:blip r:embed="rId4"/>
          <a:stretch>
            <a:fillRect/>
          </a:stretch>
        </p:blipFill>
        <p:spPr>
          <a:xfrm>
            <a:off x="2699792" y="1522112"/>
            <a:ext cx="3456384" cy="4955120"/>
          </a:xfrm>
          <a:prstGeom prst="rect">
            <a:avLst/>
          </a:prstGeom>
        </p:spPr>
      </p:pic>
      <p:sp>
        <p:nvSpPr>
          <p:cNvPr id="6" name="角丸四角形 5"/>
          <p:cNvSpPr/>
          <p:nvPr/>
        </p:nvSpPr>
        <p:spPr>
          <a:xfrm>
            <a:off x="2339752" y="2708920"/>
            <a:ext cx="4176464" cy="22322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latin typeface="HG丸ｺﾞｼｯｸM-PRO" panose="020F0600000000000000" pitchFamily="50" charset="-128"/>
                <a:ea typeface="HG丸ｺﾞｼｯｸM-PRO" panose="020F0600000000000000" pitchFamily="50" charset="-128"/>
              </a:rPr>
              <a:t>基本は本人・ご家族に記入していただきますが、記入が難しい</a:t>
            </a:r>
            <a:r>
              <a:rPr lang="ja-JP" altLang="en-US" b="1" dirty="0" smtClean="0">
                <a:latin typeface="HG丸ｺﾞｼｯｸM-PRO" panose="020F0600000000000000" pitchFamily="50" charset="-128"/>
                <a:ea typeface="HG丸ｺﾞｼｯｸM-PRO" panose="020F0600000000000000" pitchFamily="50" charset="-128"/>
              </a:rPr>
              <a:t>方について記入の支援をお願いします。</a:t>
            </a:r>
            <a:endParaRPr kumimoji="1" lang="ja-JP" altLang="en-US"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4379563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200" dirty="0" smtClean="0">
                <a:latin typeface="HG丸ｺﾞｼｯｸM-PRO" panose="020F0600000000000000" pitchFamily="50" charset="-128"/>
                <a:ea typeface="HG丸ｺﾞｼｯｸM-PRO" panose="020F0600000000000000" pitchFamily="50" charset="-128"/>
              </a:rPr>
              <a:t>近隣の支援者登録書</a:t>
            </a:r>
            <a:endParaRPr kumimoji="1" lang="ja-JP" altLang="en-US" sz="3200" dirty="0">
              <a:latin typeface="HG丸ｺﾞｼｯｸM-PRO" panose="020F0600000000000000" pitchFamily="50" charset="-128"/>
              <a:ea typeface="HG丸ｺﾞｼｯｸM-PRO" panose="020F0600000000000000" pitchFamily="50" charset="-128"/>
            </a:endParaRPr>
          </a:p>
        </p:txBody>
      </p:sp>
      <p:pic>
        <p:nvPicPr>
          <p:cNvPr id="5" name="コンテンツ プレースホルダー 4"/>
          <p:cNvPicPr>
            <a:picLocks noGrp="1" noChangeAspect="1"/>
          </p:cNvPicPr>
          <p:nvPr>
            <p:ph idx="1"/>
          </p:nvPr>
        </p:nvPicPr>
        <p:blipFill>
          <a:blip r:embed="rId3"/>
          <a:stretch>
            <a:fillRect/>
          </a:stretch>
        </p:blipFill>
        <p:spPr>
          <a:xfrm>
            <a:off x="5150760" y="890590"/>
            <a:ext cx="3528392" cy="5520660"/>
          </a:xfrm>
          <a:prstGeom prst="rect">
            <a:avLst/>
          </a:prstGeom>
        </p:spPr>
      </p:pic>
      <p:sp>
        <p:nvSpPr>
          <p:cNvPr id="4" name="スライド番号プレースホルダー 3"/>
          <p:cNvSpPr>
            <a:spLocks noGrp="1"/>
          </p:cNvSpPr>
          <p:nvPr>
            <p:ph type="sldNum" sz="quarter" idx="12"/>
          </p:nvPr>
        </p:nvSpPr>
        <p:spPr/>
        <p:txBody>
          <a:bodyPr/>
          <a:lstStyle/>
          <a:p>
            <a:fld id="{897D9FC3-4849-4731-94C3-ED8EDB764205}" type="slidenum">
              <a:rPr kumimoji="1" lang="ja-JP" altLang="en-US" smtClean="0"/>
              <a:t>15</a:t>
            </a:fld>
            <a:endParaRPr kumimoji="1" lang="ja-JP" altLang="en-US"/>
          </a:p>
        </p:txBody>
      </p:sp>
      <p:sp>
        <p:nvSpPr>
          <p:cNvPr id="7" name="コンテンツ プレースホルダー 6"/>
          <p:cNvSpPr>
            <a:spLocks noGrp="1"/>
          </p:cNvSpPr>
          <p:nvPr>
            <p:ph sz="half" idx="4294967295"/>
          </p:nvPr>
        </p:nvSpPr>
        <p:spPr>
          <a:xfrm>
            <a:off x="533399" y="1693200"/>
            <a:ext cx="4038600" cy="4718050"/>
          </a:xfrm>
        </p:spPr>
        <p:txBody>
          <a:bodyPr>
            <a:normAutofit/>
          </a:bodyPr>
          <a:lstStyle/>
          <a:p>
            <a:endParaRPr lang="en-US" altLang="ja-JP" sz="2000" dirty="0" smtClean="0">
              <a:latin typeface="HG丸ｺﾞｼｯｸM-PRO" panose="020F0600000000000000" pitchFamily="50" charset="-128"/>
              <a:ea typeface="HG丸ｺﾞｼｯｸM-PRO" panose="020F0600000000000000" pitchFamily="50" charset="-128"/>
            </a:endParaRPr>
          </a:p>
          <a:p>
            <a:r>
              <a:rPr lang="ja-JP" altLang="en-US" sz="2000" dirty="0" smtClean="0">
                <a:latin typeface="HG丸ｺﾞｼｯｸM-PRO" panose="020F0600000000000000" pitchFamily="50" charset="-128"/>
                <a:ea typeface="HG丸ｺﾞｼｯｸM-PRO" panose="020F0600000000000000" pitchFamily="50" charset="-128"/>
              </a:rPr>
              <a:t>要支援者の地域のつながり等を確認して頂き、災害時に実際に支援してくださる方がいる場合、ご提出ください。（任意）</a:t>
            </a:r>
            <a:endParaRPr lang="en-US" altLang="ja-JP" sz="2000" dirty="0" smtClean="0">
              <a:latin typeface="HG丸ｺﾞｼｯｸM-PRO" panose="020F0600000000000000" pitchFamily="50" charset="-128"/>
              <a:ea typeface="HG丸ｺﾞｼｯｸM-PRO" panose="020F0600000000000000" pitchFamily="50" charset="-128"/>
            </a:endParaRPr>
          </a:p>
          <a:p>
            <a:endParaRPr kumimoji="1" lang="en-US" altLang="ja-JP" sz="2000" dirty="0">
              <a:latin typeface="HG丸ｺﾞｼｯｸM-PRO" panose="020F0600000000000000" pitchFamily="50" charset="-128"/>
              <a:ea typeface="HG丸ｺﾞｼｯｸM-PRO" panose="020F0600000000000000" pitchFamily="50" charset="-128"/>
            </a:endParaRPr>
          </a:p>
          <a:p>
            <a:r>
              <a:rPr lang="ja-JP" altLang="en-US" sz="2000" dirty="0" smtClean="0">
                <a:latin typeface="HG丸ｺﾞｼｯｸM-PRO" panose="020F0600000000000000" pitchFamily="50" charset="-128"/>
                <a:ea typeface="HG丸ｺﾞｼｯｸM-PRO" panose="020F0600000000000000" pitchFamily="50" charset="-128"/>
              </a:rPr>
              <a:t>この用紙は支援</a:t>
            </a:r>
            <a:r>
              <a:rPr lang="ja-JP" altLang="en-US" sz="2000" dirty="0">
                <a:latin typeface="HG丸ｺﾞｼｯｸM-PRO" panose="020F0600000000000000" pitchFamily="50" charset="-128"/>
                <a:ea typeface="HG丸ｺﾞｼｯｸM-PRO" panose="020F0600000000000000" pitchFamily="50" charset="-128"/>
              </a:rPr>
              <a:t>してくださる</a:t>
            </a:r>
            <a:r>
              <a:rPr lang="ja-JP" altLang="en-US" sz="2000" dirty="0" smtClean="0">
                <a:latin typeface="HG丸ｺﾞｼｯｸM-PRO" panose="020F0600000000000000" pitchFamily="50" charset="-128"/>
                <a:ea typeface="HG丸ｺﾞｼｯｸM-PRO" panose="020F0600000000000000" pitchFamily="50" charset="-128"/>
              </a:rPr>
              <a:t>方ご本人の署名が必要です。</a:t>
            </a:r>
            <a:endParaRPr kumimoji="1" lang="ja-JP" altLang="en-US" sz="20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7954887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200" dirty="0" smtClean="0">
                <a:latin typeface="HG丸ｺﾞｼｯｸM-PRO" panose="020F0600000000000000" pitchFamily="50" charset="-128"/>
                <a:ea typeface="HG丸ｺﾞｼｯｸM-PRO" panose="020F0600000000000000" pitchFamily="50" charset="-128"/>
              </a:rPr>
              <a:t>報償費申請</a:t>
            </a:r>
            <a:r>
              <a:rPr lang="ja-JP" altLang="en-US" sz="3200" dirty="0">
                <a:latin typeface="HG丸ｺﾞｼｯｸM-PRO" panose="020F0600000000000000" pitchFamily="50" charset="-128"/>
                <a:ea typeface="HG丸ｺﾞｼｯｸM-PRO" panose="020F0600000000000000" pitchFamily="50" charset="-128"/>
              </a:rPr>
              <a:t>の流れ</a:t>
            </a:r>
            <a:endParaRPr kumimoji="1" lang="ja-JP" altLang="en-US" sz="3200"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670282293"/>
              </p:ext>
            </p:extLst>
          </p:nvPr>
        </p:nvGraphicFramePr>
        <p:xfrm>
          <a:off x="457200" y="1600200"/>
          <a:ext cx="8229600" cy="2620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スライド番号プレースホルダー 3"/>
          <p:cNvSpPr>
            <a:spLocks noGrp="1"/>
          </p:cNvSpPr>
          <p:nvPr>
            <p:ph type="sldNum" sz="quarter" idx="12"/>
          </p:nvPr>
        </p:nvSpPr>
        <p:spPr/>
        <p:txBody>
          <a:bodyPr/>
          <a:lstStyle/>
          <a:p>
            <a:fld id="{897D9FC3-4849-4731-94C3-ED8EDB764205}" type="slidenum">
              <a:rPr kumimoji="1" lang="ja-JP" altLang="en-US" smtClean="0"/>
              <a:t>16</a:t>
            </a:fld>
            <a:endParaRPr kumimoji="1" lang="ja-JP" altLang="en-US"/>
          </a:p>
        </p:txBody>
      </p:sp>
      <p:sp>
        <p:nvSpPr>
          <p:cNvPr id="6" name="正方形/長方形 5"/>
          <p:cNvSpPr/>
          <p:nvPr/>
        </p:nvSpPr>
        <p:spPr>
          <a:xfrm>
            <a:off x="1835696" y="5054632"/>
            <a:ext cx="6173688" cy="830997"/>
          </a:xfrm>
          <a:prstGeom prst="rect">
            <a:avLst/>
          </a:prstGeom>
          <a:ln w="6350">
            <a:solidFill>
              <a:schemeClr val="tx1"/>
            </a:solidFill>
          </a:ln>
        </p:spPr>
        <p:txBody>
          <a:bodyPr wrap="square">
            <a:spAutoFit/>
          </a:bodyPr>
          <a:lstStyle/>
          <a:p>
            <a:r>
              <a:rPr lang="ja-JP" altLang="ja-JP" sz="2400" dirty="0" smtClean="0">
                <a:latin typeface="HG丸ｺﾞｼｯｸM-PRO" panose="020F0600000000000000" pitchFamily="50" charset="-128"/>
                <a:ea typeface="HG丸ｺﾞｼｯｸM-PRO" panose="020F0600000000000000" pitchFamily="50" charset="-128"/>
              </a:rPr>
              <a:t>計画</a:t>
            </a:r>
            <a:r>
              <a:rPr lang="ja-JP" altLang="ja-JP" sz="2400" dirty="0">
                <a:latin typeface="HG丸ｺﾞｼｯｸM-PRO" panose="020F0600000000000000" pitchFamily="50" charset="-128"/>
                <a:ea typeface="HG丸ｺﾞｼｯｸM-PRO" panose="020F0600000000000000" pitchFamily="50" charset="-128"/>
              </a:rPr>
              <a:t>作成を支援する福祉専門職が所属する居宅介護支援事業所又は相談支援事業所</a:t>
            </a:r>
            <a:endParaRPr lang="en-US" altLang="ja-JP" sz="2400" dirty="0">
              <a:latin typeface="HG丸ｺﾞｼｯｸM-PRO" panose="020F0600000000000000" pitchFamily="50" charset="-128"/>
              <a:ea typeface="HG丸ｺﾞｼｯｸM-PRO" panose="020F0600000000000000" pitchFamily="50" charset="-128"/>
            </a:endParaRPr>
          </a:p>
        </p:txBody>
      </p:sp>
      <p:sp>
        <p:nvSpPr>
          <p:cNvPr id="7" name="コンテンツ プレースホルダー 4"/>
          <p:cNvSpPr txBox="1">
            <a:spLocks/>
          </p:cNvSpPr>
          <p:nvPr/>
        </p:nvSpPr>
        <p:spPr>
          <a:xfrm>
            <a:off x="457200" y="1600200"/>
            <a:ext cx="8229600" cy="4876800"/>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kumimoji="1"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kumimoji="1"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kumimoji="1"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kumimoji="1"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kumimoji="1"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9pPr>
          </a:lstStyle>
          <a:p>
            <a:endParaRPr lang="en-US" altLang="ja-JP" sz="2000" dirty="0" smtClean="0">
              <a:latin typeface="HG丸ｺﾞｼｯｸM-PRO" panose="020F0600000000000000" pitchFamily="50" charset="-128"/>
              <a:ea typeface="HG丸ｺﾞｼｯｸM-PRO" panose="020F0600000000000000" pitchFamily="50" charset="-128"/>
            </a:endParaRPr>
          </a:p>
          <a:p>
            <a:endParaRPr lang="en-US" altLang="ja-JP" sz="2000" dirty="0" smtClean="0">
              <a:latin typeface="HG丸ｺﾞｼｯｸM-PRO" panose="020F0600000000000000" pitchFamily="50" charset="-128"/>
              <a:ea typeface="HG丸ｺﾞｼｯｸM-PRO" panose="020F0600000000000000" pitchFamily="50" charset="-128"/>
            </a:endParaRPr>
          </a:p>
          <a:p>
            <a:endParaRPr lang="ja-JP" altLang="ja-JP" sz="1000" dirty="0"/>
          </a:p>
        </p:txBody>
      </p:sp>
      <p:sp>
        <p:nvSpPr>
          <p:cNvPr id="8" name="テキスト ボックス 7"/>
          <p:cNvSpPr txBox="1"/>
          <p:nvPr/>
        </p:nvSpPr>
        <p:spPr>
          <a:xfrm>
            <a:off x="457200" y="4516767"/>
            <a:ext cx="3178696" cy="461665"/>
          </a:xfrm>
          <a:prstGeom prst="rect">
            <a:avLst/>
          </a:prstGeom>
          <a:noFill/>
        </p:spPr>
        <p:txBody>
          <a:bodyPr wrap="square" rtlCol="0">
            <a:spAutoFit/>
          </a:bodyPr>
          <a:lstStyle/>
          <a:p>
            <a:r>
              <a:rPr lang="ja-JP" altLang="en-US" sz="2400" dirty="0" smtClean="0">
                <a:latin typeface="HG丸ｺﾞｼｯｸM-PRO" panose="020F0600000000000000" pitchFamily="50" charset="-128"/>
                <a:ea typeface="HG丸ｺﾞｼｯｸM-PRO" panose="020F0600000000000000" pitchFamily="50" charset="-128"/>
              </a:rPr>
              <a:t>報償費支給</a:t>
            </a:r>
            <a:r>
              <a:rPr kumimoji="1" lang="ja-JP" altLang="en-US" sz="2400" dirty="0" smtClean="0">
                <a:latin typeface="HG丸ｺﾞｼｯｸM-PRO" panose="020F0600000000000000" pitchFamily="50" charset="-128"/>
                <a:ea typeface="HG丸ｺﾞｼｯｸM-PRO" panose="020F0600000000000000" pitchFamily="50" charset="-128"/>
              </a:rPr>
              <a:t>対象者</a:t>
            </a:r>
            <a:r>
              <a:rPr lang="ja-JP" altLang="en-US" sz="2400" dirty="0">
                <a:latin typeface="HG丸ｺﾞｼｯｸM-PRO" panose="020F0600000000000000" pitchFamily="50" charset="-128"/>
                <a:ea typeface="HG丸ｺﾞｼｯｸM-PRO" panose="020F0600000000000000" pitchFamily="50" charset="-128"/>
              </a:rPr>
              <a:t>⇩</a:t>
            </a:r>
            <a:endParaRPr kumimoji="1" lang="ja-JP" altLang="en-US" sz="2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5039703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rmAutofit/>
          </a:bodyPr>
          <a:lstStyle/>
          <a:p>
            <a:r>
              <a:rPr lang="ja-JP" altLang="ja-JP" sz="3200" dirty="0">
                <a:latin typeface="HG丸ｺﾞｼｯｸM-PRO" panose="020F0600000000000000" pitchFamily="50" charset="-128"/>
                <a:ea typeface="HG丸ｺﾞｼｯｸM-PRO" panose="020F0600000000000000" pitchFamily="50" charset="-128"/>
              </a:rPr>
              <a:t>計画作成の支援内容</a:t>
            </a:r>
            <a:endParaRPr kumimoji="1" lang="ja-JP" altLang="en-US" sz="3200" dirty="0">
              <a:latin typeface="HG丸ｺﾞｼｯｸM-PRO" panose="020F0600000000000000" pitchFamily="50" charset="-128"/>
              <a:ea typeface="HG丸ｺﾞｼｯｸM-PRO" panose="020F0600000000000000" pitchFamily="50" charset="-128"/>
            </a:endParaRPr>
          </a:p>
        </p:txBody>
      </p:sp>
      <p:sp>
        <p:nvSpPr>
          <p:cNvPr id="5" name="コンテンツ プレースホルダー 4"/>
          <p:cNvSpPr>
            <a:spLocks noGrp="1"/>
          </p:cNvSpPr>
          <p:nvPr>
            <p:ph idx="1"/>
          </p:nvPr>
        </p:nvSpPr>
        <p:spPr>
          <a:xfrm>
            <a:off x="457200" y="1709928"/>
            <a:ext cx="8229600" cy="4690872"/>
          </a:xfrm>
        </p:spPr>
        <p:txBody>
          <a:bodyPr>
            <a:noAutofit/>
          </a:bodyPr>
          <a:lstStyle/>
          <a:p>
            <a:pPr marL="0" indent="0">
              <a:buNone/>
            </a:pPr>
            <a:r>
              <a:rPr lang="ja-JP" altLang="en-US" sz="1800" dirty="0">
                <a:latin typeface="HG丸ｺﾞｼｯｸM-PRO" panose="020F0600000000000000" pitchFamily="50" charset="-128"/>
                <a:ea typeface="HG丸ｺﾞｼｯｸM-PRO" panose="020F0600000000000000" pitchFamily="50" charset="-128"/>
              </a:rPr>
              <a:t>①</a:t>
            </a:r>
            <a:r>
              <a:rPr lang="ja-JP" altLang="ja-JP" sz="1800" dirty="0" smtClean="0">
                <a:latin typeface="HG丸ｺﾞｼｯｸM-PRO" panose="020F0600000000000000" pitchFamily="50" charset="-128"/>
                <a:ea typeface="HG丸ｺﾞｼｯｸM-PRO" panose="020F0600000000000000" pitchFamily="50" charset="-128"/>
              </a:rPr>
              <a:t>「</a:t>
            </a:r>
            <a:r>
              <a:rPr lang="ja-JP" altLang="ja-JP" sz="1800" dirty="0">
                <a:latin typeface="HG丸ｺﾞｼｯｸM-PRO" panose="020F0600000000000000" pitchFamily="50" charset="-128"/>
                <a:ea typeface="HG丸ｺﾞｼｯｸM-PRO" panose="020F0600000000000000" pitchFamily="50" charset="-128"/>
              </a:rPr>
              <a:t>和泉市避難行動要支援者個別支援計画登録書」の記入</a:t>
            </a:r>
            <a:r>
              <a:rPr lang="ja-JP" altLang="ja-JP" sz="1800" dirty="0" smtClean="0">
                <a:latin typeface="HG丸ｺﾞｼｯｸM-PRO" panose="020F0600000000000000" pitchFamily="50" charset="-128"/>
                <a:ea typeface="HG丸ｺﾞｼｯｸM-PRO" panose="020F0600000000000000" pitchFamily="50" charset="-128"/>
              </a:rPr>
              <a:t>支援</a:t>
            </a:r>
            <a:r>
              <a:rPr lang="ja-JP" altLang="en-US" sz="1800" dirty="0" smtClean="0">
                <a:latin typeface="HG丸ｺﾞｼｯｸM-PRO" panose="020F0600000000000000" pitchFamily="50" charset="-128"/>
                <a:ea typeface="HG丸ｺﾞｼｯｸM-PRO" panose="020F0600000000000000" pitchFamily="50" charset="-128"/>
              </a:rPr>
              <a:t>を行う。</a:t>
            </a:r>
            <a:endParaRPr lang="en-US" altLang="ja-JP" sz="18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1800" dirty="0" smtClean="0">
                <a:latin typeface="HG丸ｺﾞｼｯｸM-PRO" panose="020F0600000000000000" pitchFamily="50" charset="-128"/>
                <a:ea typeface="HG丸ｺﾞｼｯｸM-PRO" panose="020F0600000000000000" pitchFamily="50" charset="-128"/>
              </a:rPr>
              <a:t>         </a:t>
            </a:r>
            <a:r>
              <a:rPr lang="ja-JP" altLang="en-US" sz="1800" dirty="0" smtClean="0">
                <a:solidFill>
                  <a:srgbClr val="FF0000"/>
                </a:solidFill>
                <a:latin typeface="HG丸ｺﾞｼｯｸM-PRO" panose="020F0600000000000000" pitchFamily="50" charset="-128"/>
                <a:ea typeface="HG丸ｺﾞｼｯｸM-PRO" panose="020F0600000000000000" pitchFamily="50" charset="-128"/>
              </a:rPr>
              <a:t>⇒１</a:t>
            </a:r>
            <a:r>
              <a:rPr lang="en-US" altLang="ja-JP" sz="18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1800" dirty="0" smtClean="0">
                <a:solidFill>
                  <a:srgbClr val="FF0000"/>
                </a:solidFill>
                <a:latin typeface="HG丸ｺﾞｼｯｸM-PRO" panose="020F0600000000000000" pitchFamily="50" charset="-128"/>
                <a:ea typeface="HG丸ｺﾞｼｯｸM-PRO" panose="020F0600000000000000" pitchFamily="50" charset="-128"/>
              </a:rPr>
              <a:t>０００円</a:t>
            </a:r>
            <a:endParaRPr lang="en-US" altLang="ja-JP" sz="1800" dirty="0" smtClean="0">
              <a:solidFill>
                <a:srgbClr val="FF0000"/>
              </a:solidFill>
              <a:latin typeface="HG丸ｺﾞｼｯｸM-PRO" panose="020F0600000000000000" pitchFamily="50" charset="-128"/>
              <a:ea typeface="HG丸ｺﾞｼｯｸM-PRO" panose="020F0600000000000000" pitchFamily="50" charset="-128"/>
            </a:endParaRPr>
          </a:p>
          <a:p>
            <a:endParaRPr lang="ja-JP" altLang="ja-JP" sz="1800" dirty="0">
              <a:latin typeface="HG丸ｺﾞｼｯｸM-PRO" panose="020F0600000000000000" pitchFamily="50" charset="-128"/>
              <a:ea typeface="HG丸ｺﾞｼｯｸM-PRO" panose="020F0600000000000000" pitchFamily="50" charset="-128"/>
            </a:endParaRPr>
          </a:p>
          <a:p>
            <a:pPr marL="0" indent="0">
              <a:buNone/>
            </a:pPr>
            <a:r>
              <a:rPr lang="ja-JP" altLang="en-US" sz="1800" dirty="0" smtClean="0">
                <a:latin typeface="HG丸ｺﾞｼｯｸM-PRO" panose="020F0600000000000000" pitchFamily="50" charset="-128"/>
                <a:ea typeface="HG丸ｺﾞｼｯｸM-PRO" panose="020F0600000000000000" pitchFamily="50" charset="-128"/>
              </a:rPr>
              <a:t>②</a:t>
            </a:r>
            <a:r>
              <a:rPr lang="ja-JP" altLang="ja-JP" sz="1800" dirty="0" smtClean="0">
                <a:latin typeface="HG丸ｺﾞｼｯｸM-PRO" panose="020F0600000000000000" pitchFamily="50" charset="-128"/>
                <a:ea typeface="HG丸ｺﾞｼｯｸM-PRO" panose="020F0600000000000000" pitchFamily="50" charset="-128"/>
              </a:rPr>
              <a:t>関係者</a:t>
            </a:r>
            <a:r>
              <a:rPr lang="ja-JP" altLang="ja-JP" sz="1800" dirty="0">
                <a:latin typeface="HG丸ｺﾞｼｯｸM-PRO" panose="020F0600000000000000" pitchFamily="50" charset="-128"/>
                <a:ea typeface="HG丸ｺﾞｼｯｸM-PRO" panose="020F0600000000000000" pitchFamily="50" charset="-128"/>
              </a:rPr>
              <a:t>等とともに</a:t>
            </a:r>
            <a:r>
              <a:rPr lang="ja-JP" altLang="ja-JP" sz="1800" dirty="0" smtClean="0">
                <a:latin typeface="HG丸ｺﾞｼｯｸM-PRO" panose="020F0600000000000000" pitchFamily="50" charset="-128"/>
                <a:ea typeface="HG丸ｺﾞｼｯｸM-PRO" panose="020F0600000000000000" pitchFamily="50" charset="-128"/>
              </a:rPr>
              <a:t>、</a:t>
            </a:r>
            <a:r>
              <a:rPr lang="ja-JP" altLang="en-US" sz="1800" dirty="0" smtClean="0">
                <a:latin typeface="HG丸ｺﾞｼｯｸM-PRO" panose="020F0600000000000000" pitchFamily="50" charset="-128"/>
                <a:ea typeface="HG丸ｺﾞｼｯｸM-PRO" panose="020F0600000000000000" pitchFamily="50" charset="-128"/>
              </a:rPr>
              <a:t>個別支援</a:t>
            </a:r>
            <a:r>
              <a:rPr lang="ja-JP" altLang="ja-JP" sz="1800" dirty="0" smtClean="0">
                <a:latin typeface="HG丸ｺﾞｼｯｸM-PRO" panose="020F0600000000000000" pitchFamily="50" charset="-128"/>
                <a:ea typeface="HG丸ｺﾞｼｯｸM-PRO" panose="020F0600000000000000" pitchFamily="50" charset="-128"/>
              </a:rPr>
              <a:t>計画</a:t>
            </a:r>
            <a:r>
              <a:rPr lang="ja-JP" altLang="ja-JP" sz="1800" dirty="0">
                <a:latin typeface="HG丸ｺﾞｼｯｸM-PRO" panose="020F0600000000000000" pitchFamily="50" charset="-128"/>
                <a:ea typeface="HG丸ｺﾞｼｯｸM-PRO" panose="020F0600000000000000" pitchFamily="50" charset="-128"/>
              </a:rPr>
              <a:t>の内容に基づく災害時の支援内容</a:t>
            </a:r>
            <a:r>
              <a:rPr lang="ja-JP" altLang="ja-JP" sz="1800" dirty="0" smtClean="0">
                <a:latin typeface="HG丸ｺﾞｼｯｸM-PRO" panose="020F0600000000000000" pitchFamily="50" charset="-128"/>
                <a:ea typeface="HG丸ｺﾞｼｯｸM-PRO" panose="020F0600000000000000" pitchFamily="50" charset="-128"/>
              </a:rPr>
              <a:t>に</a:t>
            </a:r>
            <a:endParaRPr lang="en-US" altLang="ja-JP" sz="18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1800" dirty="0">
                <a:latin typeface="HG丸ｺﾞｼｯｸM-PRO" panose="020F0600000000000000" pitchFamily="50" charset="-128"/>
                <a:ea typeface="HG丸ｺﾞｼｯｸM-PRO" panose="020F0600000000000000" pitchFamily="50" charset="-128"/>
              </a:rPr>
              <a:t>　</a:t>
            </a:r>
            <a:r>
              <a:rPr lang="ja-JP" altLang="ja-JP" sz="1800" dirty="0" smtClean="0">
                <a:latin typeface="HG丸ｺﾞｼｯｸM-PRO" panose="020F0600000000000000" pitchFamily="50" charset="-128"/>
                <a:ea typeface="HG丸ｺﾞｼｯｸM-PRO" panose="020F0600000000000000" pitchFamily="50" charset="-128"/>
              </a:rPr>
              <a:t>ついての打合せ</a:t>
            </a:r>
            <a:r>
              <a:rPr lang="ja-JP" altLang="ja-JP" sz="1800" dirty="0">
                <a:latin typeface="HG丸ｺﾞｼｯｸM-PRO" panose="020F0600000000000000" pitchFamily="50" charset="-128"/>
                <a:ea typeface="HG丸ｺﾞｼｯｸM-PRO" panose="020F0600000000000000" pitchFamily="50" charset="-128"/>
              </a:rPr>
              <a:t>を行い、避難行動要支援者の意向、状況等を説明する</a:t>
            </a:r>
            <a:r>
              <a:rPr lang="ja-JP" altLang="ja-JP" sz="1800" dirty="0" smtClean="0">
                <a:latin typeface="HG丸ｺﾞｼｯｸM-PRO" panose="020F0600000000000000" pitchFamily="50" charset="-128"/>
                <a:ea typeface="HG丸ｺﾞｼｯｸM-PRO" panose="020F0600000000000000" pitchFamily="50" charset="-128"/>
              </a:rPr>
              <a:t>。</a:t>
            </a:r>
            <a:r>
              <a:rPr lang="en-US" altLang="ja-JP" sz="1800" dirty="0" smtClean="0">
                <a:latin typeface="HG丸ｺﾞｼｯｸM-PRO" panose="020F0600000000000000" pitchFamily="50" charset="-128"/>
                <a:ea typeface="HG丸ｺﾞｼｯｸM-PRO" panose="020F0600000000000000" pitchFamily="50" charset="-128"/>
              </a:rPr>
              <a:t> </a:t>
            </a:r>
          </a:p>
          <a:p>
            <a:pPr marL="0" indent="0">
              <a:buNone/>
            </a:pPr>
            <a:r>
              <a:rPr lang="ja-JP" altLang="en-US" sz="1800" dirty="0" smtClean="0">
                <a:solidFill>
                  <a:srgbClr val="FF0000"/>
                </a:solidFill>
                <a:latin typeface="HG丸ｺﾞｼｯｸM-PRO" panose="020F0600000000000000" pitchFamily="50" charset="-128"/>
                <a:ea typeface="HG丸ｺﾞｼｯｸM-PRO" panose="020F0600000000000000" pitchFamily="50" charset="-128"/>
              </a:rPr>
              <a:t>         ⇒</a:t>
            </a:r>
            <a:r>
              <a:rPr lang="ja-JP" altLang="en-US" sz="1800" dirty="0">
                <a:solidFill>
                  <a:srgbClr val="FF0000"/>
                </a:solidFill>
                <a:latin typeface="HG丸ｺﾞｼｯｸM-PRO" panose="020F0600000000000000" pitchFamily="50" charset="-128"/>
                <a:ea typeface="HG丸ｺﾞｼｯｸM-PRO" panose="020F0600000000000000" pitchFamily="50" charset="-128"/>
              </a:rPr>
              <a:t>３</a:t>
            </a:r>
            <a:r>
              <a:rPr lang="en-US" altLang="ja-JP" sz="18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1800" dirty="0">
                <a:solidFill>
                  <a:srgbClr val="FF0000"/>
                </a:solidFill>
                <a:latin typeface="HG丸ｺﾞｼｯｸM-PRO" panose="020F0600000000000000" pitchFamily="50" charset="-128"/>
                <a:ea typeface="HG丸ｺﾞｼｯｸM-PRO" panose="020F0600000000000000" pitchFamily="50" charset="-128"/>
              </a:rPr>
              <a:t>０００円</a:t>
            </a: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marL="0" indent="0">
              <a:buNone/>
            </a:pPr>
            <a:endParaRPr lang="ja-JP" altLang="ja-JP" sz="1800" dirty="0">
              <a:latin typeface="HG丸ｺﾞｼｯｸM-PRO" panose="020F0600000000000000" pitchFamily="50" charset="-128"/>
              <a:ea typeface="HG丸ｺﾞｼｯｸM-PRO" panose="020F0600000000000000" pitchFamily="50" charset="-128"/>
            </a:endParaRPr>
          </a:p>
          <a:p>
            <a:pPr marL="0" indent="0">
              <a:buNone/>
            </a:pPr>
            <a:r>
              <a:rPr lang="ja-JP" altLang="en-US" sz="1800" dirty="0" smtClean="0">
                <a:latin typeface="HG丸ｺﾞｼｯｸM-PRO" panose="020F0600000000000000" pitchFamily="50" charset="-128"/>
                <a:ea typeface="HG丸ｺﾞｼｯｸM-PRO" panose="020F0600000000000000" pitchFamily="50" charset="-128"/>
              </a:rPr>
              <a:t>③個別支援</a:t>
            </a:r>
            <a:r>
              <a:rPr lang="ja-JP" altLang="ja-JP" sz="1800" dirty="0" smtClean="0">
                <a:latin typeface="HG丸ｺﾞｼｯｸM-PRO" panose="020F0600000000000000" pitchFamily="50" charset="-128"/>
                <a:ea typeface="HG丸ｺﾞｼｯｸM-PRO" panose="020F0600000000000000" pitchFamily="50" charset="-128"/>
              </a:rPr>
              <a:t>計画</a:t>
            </a:r>
            <a:r>
              <a:rPr lang="ja-JP" altLang="ja-JP" sz="1800" dirty="0">
                <a:latin typeface="HG丸ｺﾞｼｯｸM-PRO" panose="020F0600000000000000" pitchFamily="50" charset="-128"/>
                <a:ea typeface="HG丸ｺﾞｼｯｸM-PRO" panose="020F0600000000000000" pitchFamily="50" charset="-128"/>
              </a:rPr>
              <a:t>の内容に</a:t>
            </a:r>
            <a:r>
              <a:rPr lang="ja-JP" altLang="ja-JP" sz="1800" dirty="0" smtClean="0">
                <a:latin typeface="HG丸ｺﾞｼｯｸM-PRO" panose="020F0600000000000000" pitchFamily="50" charset="-128"/>
                <a:ea typeface="HG丸ｺﾞｼｯｸM-PRO" panose="020F0600000000000000" pitchFamily="50" charset="-128"/>
              </a:rPr>
              <a:t>基づ</a:t>
            </a:r>
            <a:r>
              <a:rPr lang="ja-JP" altLang="en-US" sz="1800" dirty="0" smtClean="0">
                <a:latin typeface="HG丸ｺﾞｼｯｸM-PRO" panose="020F0600000000000000" pitchFamily="50" charset="-128"/>
                <a:ea typeface="HG丸ｺﾞｼｯｸM-PRO" panose="020F0600000000000000" pitchFamily="50" charset="-128"/>
              </a:rPr>
              <a:t>き開催された</a:t>
            </a:r>
            <a:r>
              <a:rPr lang="ja-JP" altLang="ja-JP" sz="1800" dirty="0" smtClean="0">
                <a:latin typeface="HG丸ｺﾞｼｯｸM-PRO" panose="020F0600000000000000" pitchFamily="50" charset="-128"/>
                <a:ea typeface="HG丸ｺﾞｼｯｸM-PRO" panose="020F0600000000000000" pitchFamily="50" charset="-128"/>
              </a:rPr>
              <a:t>避難</a:t>
            </a:r>
            <a:r>
              <a:rPr lang="ja-JP" altLang="ja-JP" sz="1800" dirty="0">
                <a:latin typeface="HG丸ｺﾞｼｯｸM-PRO" panose="020F0600000000000000" pitchFamily="50" charset="-128"/>
                <a:ea typeface="HG丸ｺﾞｼｯｸM-PRO" panose="020F0600000000000000" pitchFamily="50" charset="-128"/>
              </a:rPr>
              <a:t>訓練に</a:t>
            </a:r>
            <a:r>
              <a:rPr lang="ja-JP" altLang="ja-JP" sz="1800" dirty="0" smtClean="0">
                <a:latin typeface="HG丸ｺﾞｼｯｸM-PRO" panose="020F0600000000000000" pitchFamily="50" charset="-128"/>
                <a:ea typeface="HG丸ｺﾞｼｯｸM-PRO" panose="020F0600000000000000" pitchFamily="50" charset="-128"/>
              </a:rPr>
              <a:t>参加、</a:t>
            </a:r>
            <a:r>
              <a:rPr lang="ja-JP" altLang="en-US" sz="1800" dirty="0" smtClean="0">
                <a:latin typeface="HG丸ｺﾞｼｯｸM-PRO" panose="020F0600000000000000" pitchFamily="50" charset="-128"/>
                <a:ea typeface="HG丸ｺﾞｼｯｸM-PRO" panose="020F0600000000000000" pitchFamily="50" charset="-128"/>
              </a:rPr>
              <a:t>具体的な</a:t>
            </a:r>
            <a:endParaRPr lang="en-US" altLang="ja-JP" sz="18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1800" dirty="0">
                <a:latin typeface="HG丸ｺﾞｼｯｸM-PRO" panose="020F0600000000000000" pitchFamily="50" charset="-128"/>
                <a:ea typeface="HG丸ｺﾞｼｯｸM-PRO" panose="020F0600000000000000" pitchFamily="50" charset="-128"/>
              </a:rPr>
              <a:t>　</a:t>
            </a:r>
            <a:r>
              <a:rPr lang="ja-JP" altLang="en-US" sz="1800" dirty="0" smtClean="0">
                <a:latin typeface="HG丸ｺﾞｼｯｸM-PRO" panose="020F0600000000000000" pitchFamily="50" charset="-128"/>
                <a:ea typeface="HG丸ｺﾞｼｯｸM-PRO" panose="020F0600000000000000" pitchFamily="50" charset="-128"/>
              </a:rPr>
              <a:t>支援方法についての</a:t>
            </a:r>
            <a:r>
              <a:rPr lang="ja-JP" altLang="ja-JP" sz="1800" dirty="0" smtClean="0">
                <a:latin typeface="HG丸ｺﾞｼｯｸM-PRO" panose="020F0600000000000000" pitchFamily="50" charset="-128"/>
                <a:ea typeface="HG丸ｺﾞｼｯｸM-PRO" panose="020F0600000000000000" pitchFamily="50" charset="-128"/>
              </a:rPr>
              <a:t>助言</a:t>
            </a:r>
            <a:r>
              <a:rPr lang="ja-JP" altLang="ja-JP" sz="1800" dirty="0">
                <a:latin typeface="HG丸ｺﾞｼｯｸM-PRO" panose="020F0600000000000000" pitchFamily="50" charset="-128"/>
                <a:ea typeface="HG丸ｺﾞｼｯｸM-PRO" panose="020F0600000000000000" pitchFamily="50" charset="-128"/>
              </a:rPr>
              <a:t>等を</a:t>
            </a:r>
            <a:r>
              <a:rPr lang="ja-JP" altLang="ja-JP" sz="1800" dirty="0" smtClean="0">
                <a:latin typeface="HG丸ｺﾞｼｯｸM-PRO" panose="020F0600000000000000" pitchFamily="50" charset="-128"/>
                <a:ea typeface="HG丸ｺﾞｼｯｸM-PRO" panose="020F0600000000000000" pitchFamily="50" charset="-128"/>
              </a:rPr>
              <a:t>行う。</a:t>
            </a:r>
            <a:endParaRPr kumimoji="1" lang="en-US" altLang="ja-JP" sz="1800" dirty="0" smtClean="0"/>
          </a:p>
          <a:p>
            <a:pPr marL="0" indent="0">
              <a:buNone/>
            </a:pPr>
            <a:r>
              <a:rPr lang="ja-JP" altLang="en-US" sz="1800" dirty="0" smtClean="0">
                <a:latin typeface="HG丸ｺﾞｼｯｸM-PRO" panose="020F0600000000000000" pitchFamily="50" charset="-128"/>
                <a:ea typeface="HG丸ｺﾞｼｯｸM-PRO" panose="020F0600000000000000" pitchFamily="50" charset="-128"/>
              </a:rPr>
              <a:t>         </a:t>
            </a:r>
            <a:r>
              <a:rPr lang="ja-JP" altLang="en-US" sz="1800" dirty="0" smtClean="0">
                <a:solidFill>
                  <a:srgbClr val="FF0000"/>
                </a:solidFill>
                <a:latin typeface="HG丸ｺﾞｼｯｸM-PRO" panose="020F0600000000000000" pitchFamily="50" charset="-128"/>
                <a:ea typeface="HG丸ｺﾞｼｯｸM-PRO" panose="020F0600000000000000" pitchFamily="50" charset="-128"/>
              </a:rPr>
              <a:t>⇒３</a:t>
            </a:r>
            <a:r>
              <a:rPr lang="en-US" altLang="ja-JP" sz="18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1800" dirty="0" smtClean="0">
                <a:solidFill>
                  <a:srgbClr val="FF0000"/>
                </a:solidFill>
                <a:latin typeface="HG丸ｺﾞｼｯｸM-PRO" panose="020F0600000000000000" pitchFamily="50" charset="-128"/>
                <a:ea typeface="HG丸ｺﾞｼｯｸM-PRO" panose="020F0600000000000000" pitchFamily="50" charset="-128"/>
              </a:rPr>
              <a:t>０００円</a:t>
            </a:r>
            <a:endParaRPr lang="en-US" altLang="ja-JP" sz="1800" dirty="0" smtClean="0">
              <a:solidFill>
                <a:srgbClr val="FF0000"/>
              </a:solidFill>
              <a:latin typeface="HG丸ｺﾞｼｯｸM-PRO" panose="020F0600000000000000" pitchFamily="50" charset="-128"/>
              <a:ea typeface="HG丸ｺﾞｼｯｸM-PRO" panose="020F0600000000000000" pitchFamily="50" charset="-128"/>
            </a:endParaRPr>
          </a:p>
          <a:p>
            <a:pPr marL="0" indent="0">
              <a:buNone/>
            </a:pPr>
            <a:endParaRPr lang="en-US" altLang="ja-JP" sz="1800" dirty="0">
              <a:latin typeface="HG丸ｺﾞｼｯｸM-PRO" panose="020F0600000000000000" pitchFamily="50" charset="-128"/>
              <a:ea typeface="HG丸ｺﾞｼｯｸM-PRO" panose="020F0600000000000000" pitchFamily="50" charset="-128"/>
            </a:endParaRPr>
          </a:p>
          <a:p>
            <a:pPr marL="0" indent="0" algn="ctr">
              <a:buNone/>
            </a:pPr>
            <a:r>
              <a:rPr lang="ja-JP" altLang="ja-JP" sz="2000" dirty="0" smtClean="0">
                <a:solidFill>
                  <a:srgbClr val="FF0000"/>
                </a:solidFill>
                <a:latin typeface="HG丸ｺﾞｼｯｸM-PRO" panose="020F0600000000000000" pitchFamily="50" charset="-128"/>
                <a:ea typeface="HG丸ｺﾞｼｯｸM-PRO" panose="020F0600000000000000" pitchFamily="50" charset="-128"/>
              </a:rPr>
              <a:t>要支援者</a:t>
            </a:r>
            <a:r>
              <a:rPr lang="ja-JP" altLang="ja-JP" sz="2000" dirty="0">
                <a:solidFill>
                  <a:srgbClr val="FF0000"/>
                </a:solidFill>
                <a:latin typeface="HG丸ｺﾞｼｯｸM-PRO" panose="020F0600000000000000" pitchFamily="50" charset="-128"/>
                <a:ea typeface="HG丸ｺﾞｼｯｸM-PRO" panose="020F0600000000000000" pitchFamily="50" charset="-128"/>
              </a:rPr>
              <a:t>１人につき</a:t>
            </a:r>
            <a:r>
              <a:rPr lang="ja-JP" altLang="ja-JP" sz="20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000" dirty="0">
                <a:solidFill>
                  <a:srgbClr val="FF0000"/>
                </a:solidFill>
                <a:latin typeface="HG丸ｺﾞｼｯｸM-PRO" panose="020F0600000000000000" pitchFamily="50" charset="-128"/>
                <a:ea typeface="HG丸ｺﾞｼｯｸM-PRO" panose="020F0600000000000000" pitchFamily="50" charset="-128"/>
              </a:rPr>
              <a:t>年度</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ごと最大</a:t>
            </a:r>
            <a:r>
              <a:rPr lang="ja-JP" altLang="ja-JP" sz="2000" dirty="0" smtClean="0">
                <a:solidFill>
                  <a:srgbClr val="FF0000"/>
                </a:solidFill>
                <a:latin typeface="HG丸ｺﾞｼｯｸM-PRO" panose="020F0600000000000000" pitchFamily="50" charset="-128"/>
                <a:ea typeface="HG丸ｺﾞｼｯｸM-PRO" panose="020F0600000000000000" pitchFamily="50" charset="-128"/>
              </a:rPr>
              <a:t>７</a:t>
            </a:r>
            <a:r>
              <a:rPr lang="en-US" altLang="ja-JP" sz="2000" dirty="0">
                <a:solidFill>
                  <a:srgbClr val="FF0000"/>
                </a:solidFill>
                <a:latin typeface="HG丸ｺﾞｼｯｸM-PRO" panose="020F0600000000000000" pitchFamily="50" charset="-128"/>
                <a:ea typeface="HG丸ｺﾞｼｯｸM-PRO" panose="020F0600000000000000" pitchFamily="50" charset="-128"/>
              </a:rPr>
              <a:t>,</a:t>
            </a:r>
            <a:r>
              <a:rPr lang="ja-JP" altLang="ja-JP" sz="2000" dirty="0" smtClean="0">
                <a:solidFill>
                  <a:srgbClr val="FF0000"/>
                </a:solidFill>
                <a:latin typeface="HG丸ｺﾞｼｯｸM-PRO" panose="020F0600000000000000" pitchFamily="50" charset="-128"/>
                <a:ea typeface="HG丸ｺﾞｼｯｸM-PRO" panose="020F0600000000000000" pitchFamily="50" charset="-128"/>
              </a:rPr>
              <a:t>０００円</a:t>
            </a:r>
            <a:endParaRPr kumimoji="1" lang="ja-JP" altLang="en-US" sz="2000" dirty="0">
              <a:solidFill>
                <a:srgbClr val="FF0000"/>
              </a:solidFill>
            </a:endParaRPr>
          </a:p>
        </p:txBody>
      </p:sp>
      <p:sp>
        <p:nvSpPr>
          <p:cNvPr id="3" name="スライド番号プレースホルダー 2"/>
          <p:cNvSpPr>
            <a:spLocks noGrp="1"/>
          </p:cNvSpPr>
          <p:nvPr>
            <p:ph type="sldNum" sz="quarter" idx="12"/>
          </p:nvPr>
        </p:nvSpPr>
        <p:spPr/>
        <p:txBody>
          <a:bodyPr/>
          <a:lstStyle/>
          <a:p>
            <a:fld id="{897D9FC3-4849-4731-94C3-ED8EDB764205}" type="slidenum">
              <a:rPr kumimoji="1" lang="ja-JP" altLang="en-US" smtClean="0"/>
              <a:t>17</a:t>
            </a:fld>
            <a:endParaRPr kumimoji="1" lang="ja-JP" altLang="en-US"/>
          </a:p>
        </p:txBody>
      </p:sp>
      <p:sp>
        <p:nvSpPr>
          <p:cNvPr id="2" name="正方形/長方形 1"/>
          <p:cNvSpPr/>
          <p:nvPr/>
        </p:nvSpPr>
        <p:spPr>
          <a:xfrm>
            <a:off x="1475656" y="5229200"/>
            <a:ext cx="6192688" cy="57606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075013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1" end="1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200" dirty="0" smtClean="0">
                <a:latin typeface="HG丸ｺﾞｼｯｸM-PRO" panose="020F0600000000000000" pitchFamily="50" charset="-128"/>
                <a:ea typeface="HG丸ｺﾞｼｯｸM-PRO" panose="020F0600000000000000" pitchFamily="50" charset="-128"/>
              </a:rPr>
              <a:t>記入例</a:t>
            </a:r>
            <a:r>
              <a:rPr kumimoji="1" lang="ja-JP" altLang="en-US" dirty="0" smtClean="0">
                <a:latin typeface="HG丸ｺﾞｼｯｸM-PRO" panose="020F0600000000000000" pitchFamily="50" charset="-128"/>
                <a:ea typeface="HG丸ｺﾞｼｯｸM-PRO" panose="020F0600000000000000" pitchFamily="50" charset="-128"/>
              </a:rPr>
              <a:t>                   </a:t>
            </a:r>
            <a:r>
              <a:rPr lang="en-US" altLang="ja-JP" sz="2000" dirty="0">
                <a:solidFill>
                  <a:schemeClr val="tx1"/>
                </a:solidFill>
                <a:latin typeface="HG丸ｺﾞｼｯｸM-PRO" panose="020F0600000000000000" pitchFamily="50" charset="-128"/>
                <a:ea typeface="HG丸ｺﾞｼｯｸM-PRO" panose="020F0600000000000000" pitchFamily="50" charset="-128"/>
              </a:rPr>
              <a:t>※</a:t>
            </a:r>
            <a:r>
              <a:rPr lang="ja-JP" altLang="en-US" sz="2000" dirty="0">
                <a:solidFill>
                  <a:schemeClr val="tx1"/>
                </a:solidFill>
                <a:latin typeface="HG丸ｺﾞｼｯｸM-PRO" panose="020F0600000000000000" pitchFamily="50" charset="-128"/>
                <a:ea typeface="HG丸ｺﾞｼｯｸM-PRO" panose="020F0600000000000000" pitchFamily="50" charset="-128"/>
              </a:rPr>
              <a:t>詳細については別紙参照</a:t>
            </a: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p:txBody>
          <a:bodyPr/>
          <a:lstStyle/>
          <a:p>
            <a:fld id="{897D9FC3-4849-4731-94C3-ED8EDB764205}" type="slidenum">
              <a:rPr kumimoji="1" lang="ja-JP" altLang="en-US" smtClean="0"/>
              <a:t>18</a:t>
            </a:fld>
            <a:endParaRPr kumimoji="1" lang="ja-JP" altLang="en-US"/>
          </a:p>
        </p:txBody>
      </p:sp>
      <p:pic>
        <p:nvPicPr>
          <p:cNvPr id="6" name="図 5"/>
          <p:cNvPicPr>
            <a:picLocks noChangeAspect="1"/>
          </p:cNvPicPr>
          <p:nvPr/>
        </p:nvPicPr>
        <p:blipFill>
          <a:blip r:embed="rId3"/>
          <a:stretch>
            <a:fillRect/>
          </a:stretch>
        </p:blipFill>
        <p:spPr>
          <a:xfrm>
            <a:off x="2046198" y="1531624"/>
            <a:ext cx="5051604" cy="4796406"/>
          </a:xfrm>
          <a:prstGeom prst="rect">
            <a:avLst/>
          </a:prstGeom>
          <a:ln>
            <a:solidFill>
              <a:schemeClr val="accent1"/>
            </a:solidFill>
          </a:ln>
        </p:spPr>
      </p:pic>
    </p:spTree>
    <p:extLst>
      <p:ext uri="{BB962C8B-B14F-4D97-AF65-F5344CB8AC3E}">
        <p14:creationId xmlns:p14="http://schemas.microsoft.com/office/powerpoint/2010/main" val="1659314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200" dirty="0" smtClean="0">
                <a:latin typeface="HG丸ｺﾞｼｯｸM-PRO" panose="020F0600000000000000" pitchFamily="50" charset="-128"/>
                <a:ea typeface="HG丸ｺﾞｼｯｸM-PRO" panose="020F0600000000000000" pitchFamily="50" charset="-128"/>
              </a:rPr>
              <a:t>記入例</a:t>
            </a:r>
            <a:r>
              <a:rPr lang="ja-JP" altLang="en-US" dirty="0" smtClean="0">
                <a:latin typeface="HG丸ｺﾞｼｯｸM-PRO" panose="020F0600000000000000" pitchFamily="50" charset="-128"/>
                <a:ea typeface="HG丸ｺﾞｼｯｸM-PRO" panose="020F0600000000000000" pitchFamily="50" charset="-128"/>
              </a:rPr>
              <a:t>　</a:t>
            </a:r>
            <a:endParaRPr kumimoji="1" lang="ja-JP" altLang="en-US" dirty="0"/>
          </a:p>
        </p:txBody>
      </p:sp>
      <p:sp>
        <p:nvSpPr>
          <p:cNvPr id="4" name="スライド番号プレースホルダー 3"/>
          <p:cNvSpPr>
            <a:spLocks noGrp="1"/>
          </p:cNvSpPr>
          <p:nvPr>
            <p:ph type="sldNum" sz="quarter" idx="12"/>
          </p:nvPr>
        </p:nvSpPr>
        <p:spPr/>
        <p:txBody>
          <a:bodyPr/>
          <a:lstStyle/>
          <a:p>
            <a:fld id="{897D9FC3-4849-4731-94C3-ED8EDB764205}" type="slidenum">
              <a:rPr kumimoji="1" lang="ja-JP" altLang="en-US" smtClean="0"/>
              <a:t>19</a:t>
            </a:fld>
            <a:endParaRPr kumimoji="1" lang="ja-JP" altLang="en-US"/>
          </a:p>
        </p:txBody>
      </p:sp>
      <p:graphicFrame>
        <p:nvGraphicFramePr>
          <p:cNvPr id="18" name="コンテンツ プレースホルダー 17"/>
          <p:cNvGraphicFramePr>
            <a:graphicFrameLocks noGrp="1"/>
          </p:cNvGraphicFramePr>
          <p:nvPr>
            <p:ph idx="1"/>
            <p:extLst>
              <p:ext uri="{D42A27DB-BD31-4B8C-83A1-F6EECF244321}">
                <p14:modId xmlns:p14="http://schemas.microsoft.com/office/powerpoint/2010/main" val="3678382847"/>
              </p:ext>
            </p:extLst>
          </p:nvPr>
        </p:nvGraphicFramePr>
        <p:xfrm>
          <a:off x="611561" y="1901012"/>
          <a:ext cx="8075240" cy="4054697"/>
        </p:xfrm>
        <a:graphic>
          <a:graphicData uri="http://schemas.openxmlformats.org/drawingml/2006/table">
            <a:tbl>
              <a:tblPr firstRow="1" firstCol="1" bandRow="1"/>
              <a:tblGrid>
                <a:gridCol w="1156375">
                  <a:extLst>
                    <a:ext uri="{9D8B030D-6E8A-4147-A177-3AD203B41FA5}">
                      <a16:colId xmlns:a16="http://schemas.microsoft.com/office/drawing/2014/main" xmlns="" val="20000"/>
                    </a:ext>
                  </a:extLst>
                </a:gridCol>
                <a:gridCol w="1095958">
                  <a:extLst>
                    <a:ext uri="{9D8B030D-6E8A-4147-A177-3AD203B41FA5}">
                      <a16:colId xmlns:a16="http://schemas.microsoft.com/office/drawing/2014/main" xmlns="" val="20001"/>
                    </a:ext>
                  </a:extLst>
                </a:gridCol>
                <a:gridCol w="3975664">
                  <a:extLst>
                    <a:ext uri="{9D8B030D-6E8A-4147-A177-3AD203B41FA5}">
                      <a16:colId xmlns:a16="http://schemas.microsoft.com/office/drawing/2014/main" xmlns="" val="20002"/>
                    </a:ext>
                  </a:extLst>
                </a:gridCol>
                <a:gridCol w="1847243">
                  <a:extLst>
                    <a:ext uri="{9D8B030D-6E8A-4147-A177-3AD203B41FA5}">
                      <a16:colId xmlns:a16="http://schemas.microsoft.com/office/drawing/2014/main" xmlns="" val="20003"/>
                    </a:ext>
                  </a:extLst>
                </a:gridCol>
              </a:tblGrid>
              <a:tr h="408363">
                <a:tc gridSpan="2">
                  <a:txBody>
                    <a:bodyPr/>
                    <a:lstStyle/>
                    <a:p>
                      <a:pPr algn="just">
                        <a:spcAft>
                          <a:spcPts val="0"/>
                        </a:spcAft>
                      </a:pPr>
                      <a:r>
                        <a:rPr lang="ja-JP" sz="16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避難行動要支援者氏名</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hMerge="1">
                  <a:txBody>
                    <a:bodyPr/>
                    <a:lstStyle/>
                    <a:p>
                      <a:endParaRPr kumimoji="1" lang="ja-JP" altLang="en-US"/>
                    </a:p>
                  </a:txBody>
                  <a:tcPr/>
                </a:tc>
                <a:tc>
                  <a:txBody>
                    <a:bodyPr/>
                    <a:lstStyle/>
                    <a:p>
                      <a:pPr algn="just">
                        <a:spcAft>
                          <a:spcPts val="0"/>
                        </a:spcAft>
                      </a:pPr>
                      <a:r>
                        <a:rPr lang="ja-JP" sz="16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避難行動要支援者住所</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just">
                        <a:spcAft>
                          <a:spcPts val="0"/>
                        </a:spcAft>
                      </a:pPr>
                      <a:r>
                        <a:rPr lang="ja-JP" sz="16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担当福祉専門職名</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xmlns="" val="10000"/>
                  </a:ext>
                </a:extLst>
              </a:tr>
              <a:tr h="294419">
                <a:tc gridSpan="2">
                  <a:txBody>
                    <a:bodyPr/>
                    <a:lstStyle/>
                    <a:p>
                      <a:pPr algn="just">
                        <a:spcAft>
                          <a:spcPts val="0"/>
                        </a:spcAft>
                      </a:pPr>
                      <a:r>
                        <a:rPr lang="en-US" sz="1600" b="1" kern="100" dirty="0">
                          <a:solidFill>
                            <a:srgbClr val="FF0000"/>
                          </a:solidFill>
                          <a:effectLst/>
                          <a:latin typeface="HG創英角ｺﾞｼｯｸUB" panose="020B0909000000000000" pitchFamily="49" charset="-128"/>
                          <a:ea typeface="ＭＳ 明朝" panose="02020609040205080304" pitchFamily="17" charset="-128"/>
                          <a:cs typeface="Cambria Math" panose="02040503050406030204" pitchFamily="18" charset="0"/>
                        </a:rPr>
                        <a:t>△△</a:t>
                      </a:r>
                      <a:r>
                        <a:rPr lang="ja-JP" sz="1600" b="1" kern="100" dirty="0">
                          <a:solidFill>
                            <a:srgbClr val="FF0000"/>
                          </a:solidFill>
                          <a:effectLst/>
                          <a:latin typeface="Century" panose="02040604050505020304" pitchFamily="18" charset="0"/>
                          <a:ea typeface="HG創英角ｺﾞｼｯｸUB" panose="020B0909000000000000" pitchFamily="49" charset="-128"/>
                          <a:cs typeface="Cambria Math" panose="02040503050406030204" pitchFamily="18" charset="0"/>
                        </a:rPr>
                        <a:t>　</a:t>
                      </a:r>
                      <a:r>
                        <a:rPr lang="en-US" sz="1600" b="1" kern="100" dirty="0">
                          <a:solidFill>
                            <a:srgbClr val="FF0000"/>
                          </a:solidFill>
                          <a:effectLst/>
                          <a:latin typeface="Century" panose="02040604050505020304" pitchFamily="18" charset="0"/>
                          <a:ea typeface="HG創英角ｺﾞｼｯｸUB" panose="020B0909000000000000" pitchFamily="49" charset="-128"/>
                          <a:cs typeface="Cambria Math" panose="02040503050406030204" pitchFamily="18" charset="0"/>
                        </a:rPr>
                        <a:t>□□</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just">
                        <a:spcAft>
                          <a:spcPts val="0"/>
                        </a:spcAft>
                      </a:pPr>
                      <a:r>
                        <a:rPr lang="ja-JP" sz="1600" b="1" kern="100" dirty="0">
                          <a:solidFill>
                            <a:srgbClr val="FF0000"/>
                          </a:solidFill>
                          <a:effectLst/>
                          <a:latin typeface="Century" panose="02040604050505020304" pitchFamily="18" charset="0"/>
                          <a:ea typeface="HG創英角ｺﾞｼｯｸUB" panose="020B0909000000000000" pitchFamily="49" charset="-128"/>
                          <a:cs typeface="Times New Roman" panose="02020603050405020304" pitchFamily="18" charset="0"/>
                        </a:rPr>
                        <a:t>和泉市府中町〇丁目〇―〇</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spcAft>
                          <a:spcPts val="0"/>
                        </a:spcAft>
                      </a:pPr>
                      <a:r>
                        <a:rPr lang="en-US" sz="1600" b="1" kern="100" dirty="0">
                          <a:solidFill>
                            <a:srgbClr val="FF0000"/>
                          </a:solidFill>
                          <a:effectLst/>
                          <a:latin typeface="HG創英角ｺﾞｼｯｸUB" panose="020B0909000000000000" pitchFamily="49" charset="-128"/>
                          <a:ea typeface="ＭＳ 明朝" panose="02020609040205080304" pitchFamily="17" charset="-128"/>
                          <a:cs typeface="Times New Roman" panose="02020603050405020304" pitchFamily="18" charset="0"/>
                        </a:rPr>
                        <a:t>××</a:t>
                      </a:r>
                      <a:r>
                        <a:rPr lang="ja-JP" sz="1600" b="1" kern="100" dirty="0">
                          <a:solidFill>
                            <a:srgbClr val="FF0000"/>
                          </a:solidFill>
                          <a:effectLst/>
                          <a:latin typeface="Century" panose="02040604050505020304" pitchFamily="18" charset="0"/>
                          <a:ea typeface="HG創英角ｺﾞｼｯｸUB" panose="020B0909000000000000" pitchFamily="49" charset="-128"/>
                          <a:cs typeface="Times New Roman" panose="02020603050405020304" pitchFamily="18" charset="0"/>
                        </a:rPr>
                        <a:t>　〇〇</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220520">
                <a:tc gridSpan="4">
                  <a:txBody>
                    <a:bodyPr/>
                    <a:lstStyle/>
                    <a:p>
                      <a:pPr algn="just">
                        <a:spcAft>
                          <a:spcPts val="0"/>
                        </a:spcAft>
                      </a:pPr>
                      <a:r>
                        <a:rPr lang="ja-JP" sz="1600" dirty="0" smtClean="0">
                          <a:solidFill>
                            <a:srgbClr val="000000"/>
                          </a:solidFill>
                          <a:effectLst/>
                          <a:latin typeface="Century" panose="02040604050505020304" pitchFamily="18" charset="0"/>
                          <a:ea typeface="ＭＳ 明朝" panose="02020609040205080304" pitchFamily="17" charset="-128"/>
                        </a:rPr>
                        <a:t>【</a:t>
                      </a:r>
                      <a:r>
                        <a:rPr lang="ja-JP" sz="1600" dirty="0">
                          <a:solidFill>
                            <a:srgbClr val="000000"/>
                          </a:solidFill>
                          <a:effectLst/>
                          <a:latin typeface="Century" panose="02040604050505020304" pitchFamily="18" charset="0"/>
                          <a:ea typeface="ＭＳ 明朝" panose="02020609040205080304" pitchFamily="17" charset="-128"/>
                        </a:rPr>
                        <a:t>申請（請求）区分】当てはまるものに〇をしてください。複数選択可。</a:t>
                      </a:r>
                      <a:r>
                        <a:rPr lang="ja-JP" sz="1600" dirty="0">
                          <a:effectLst/>
                          <a:latin typeface="Century" panose="02040604050505020304" pitchFamily="18" charset="0"/>
                        </a:rPr>
                        <a:t> </a:t>
                      </a:r>
                      <a:r>
                        <a:rPr lang="en-US" sz="16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 </a:t>
                      </a:r>
                      <a:endParaRPr lang="en-US" sz="1600" kern="100" dirty="0" smtClean="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endParaRPr lang="en-US" altLang="ja-JP" sz="1600" kern="100" dirty="0" smtClean="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ja-JP" sz="1600" kern="0" dirty="0" smtClean="0">
                          <a:solidFill>
                            <a:srgbClr val="000000"/>
                          </a:solidFill>
                          <a:effectLst/>
                          <a:latin typeface="Century" panose="02040604050505020304" pitchFamily="18" charset="0"/>
                          <a:ea typeface="ＭＳ 明朝" panose="02020609040205080304" pitchFamily="17" charset="-128"/>
                          <a:cs typeface="ＭＳ Ｐゴシック" panose="020B0600070205080204" pitchFamily="50" charset="-128"/>
                        </a:rPr>
                        <a:t>①登録情報の確認及び記入支援　　②関係者打合せでの避難行動要支援者の状況説明等</a:t>
                      </a:r>
                      <a:endParaRPr lang="ja-JP" altLang="ja-JP" sz="160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ja-JP" sz="1600" kern="0" dirty="0" smtClean="0">
                          <a:solidFill>
                            <a:srgbClr val="000000"/>
                          </a:solidFill>
                          <a:effectLst/>
                          <a:latin typeface="Century" panose="02040604050505020304" pitchFamily="18" charset="0"/>
                          <a:ea typeface="ＭＳ 明朝" panose="02020609040205080304" pitchFamily="17" charset="-128"/>
                          <a:cs typeface="ＭＳ Ｐゴシック" panose="020B0600070205080204" pitchFamily="50" charset="-128"/>
                        </a:rPr>
                        <a:t>③地域で実施される避難訓練</a:t>
                      </a:r>
                      <a:r>
                        <a:rPr lang="ja-JP" altLang="ja-JP" sz="1600" kern="100" dirty="0" smtClean="0">
                          <a:effectLst/>
                          <a:latin typeface="Century" panose="02040604050505020304" pitchFamily="18" charset="0"/>
                          <a:ea typeface="ＭＳ 明朝" panose="02020609040205080304" pitchFamily="17" charset="-128"/>
                          <a:cs typeface="Times New Roman" panose="02020603050405020304" pitchFamily="18" charset="0"/>
                        </a:rPr>
                        <a:t>での助言等</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10002"/>
                  </a:ext>
                </a:extLst>
              </a:tr>
              <a:tr h="314787">
                <a:tc rowSpan="3">
                  <a:txBody>
                    <a:bodyPr/>
                    <a:lstStyle/>
                    <a:p>
                      <a:pPr marL="71755" marR="71755" algn="ctr">
                        <a:lnSpc>
                          <a:spcPct val="115000"/>
                        </a:lnSpc>
                        <a:spcAft>
                          <a:spcPts val="0"/>
                        </a:spcAft>
                      </a:pPr>
                      <a:r>
                        <a:rPr lang="ja-JP" sz="1600">
                          <a:effectLst/>
                          <a:latin typeface="Century" panose="02040604050505020304" pitchFamily="18" charset="0"/>
                        </a:rPr>
                        <a:t/>
                      </a:r>
                      <a:br>
                        <a:rPr lang="ja-JP" sz="1600">
                          <a:effectLst/>
                          <a:latin typeface="Century" panose="02040604050505020304" pitchFamily="18" charset="0"/>
                        </a:rPr>
                      </a:br>
                      <a:r>
                        <a:rPr lang="ja-JP" sz="1600" kern="1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①の場合は記入不要。</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p>
                      <a:pPr marL="71755" marR="71755" algn="ctr">
                        <a:lnSpc>
                          <a:spcPct val="115000"/>
                        </a:lnSpc>
                        <a:spcAft>
                          <a:spcPts val="0"/>
                        </a:spcAft>
                      </a:pPr>
                      <a:r>
                        <a:rPr lang="ja-JP" sz="1600" kern="10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実績記入欄</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just">
                        <a:lnSpc>
                          <a:spcPct val="115000"/>
                        </a:lnSpc>
                        <a:spcAft>
                          <a:spcPts val="0"/>
                        </a:spcAft>
                      </a:pPr>
                      <a:r>
                        <a:rPr lang="ja-JP" sz="16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日時・場所</a:t>
                      </a:r>
                      <a:r>
                        <a:rPr lang="ja-JP" sz="1600" kern="100" dirty="0" smtClean="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a:t>
                      </a:r>
                      <a:r>
                        <a:rPr lang="en-US" sz="1600" b="1" kern="100" dirty="0" smtClean="0">
                          <a:solidFill>
                            <a:srgbClr val="FF0000"/>
                          </a:solidFill>
                          <a:effectLst/>
                          <a:latin typeface="HGP創英角ｺﾞｼｯｸUB" panose="020B0900000000000000" pitchFamily="50" charset="-128"/>
                          <a:ea typeface="ＭＳ 明朝" panose="02020609040205080304" pitchFamily="17" charset="-128"/>
                          <a:cs typeface="Times New Roman" panose="02020603050405020304" pitchFamily="18" charset="0"/>
                        </a:rPr>
                        <a:t>8/5</a:t>
                      </a:r>
                      <a:r>
                        <a:rPr lang="ja-JP" sz="1600" b="1" kern="100" dirty="0" smtClean="0">
                          <a:solidFill>
                            <a:srgbClr val="FF0000"/>
                          </a:solidFill>
                          <a:effectLst/>
                          <a:latin typeface="Century" panose="02040604050505020304" pitchFamily="18" charset="0"/>
                          <a:ea typeface="HGP創英角ｺﾞｼｯｸUB" panose="020B0900000000000000" pitchFamily="50" charset="-128"/>
                          <a:cs typeface="Times New Roman" panose="02020603050405020304" pitchFamily="18" charset="0"/>
                        </a:rPr>
                        <a:t>（土）</a:t>
                      </a:r>
                      <a:r>
                        <a:rPr lang="en-US" sz="1600" b="1" kern="100" dirty="0" smtClean="0">
                          <a:solidFill>
                            <a:srgbClr val="FF0000"/>
                          </a:solidFill>
                          <a:effectLst/>
                          <a:latin typeface="Century" panose="02040604050505020304" pitchFamily="18" charset="0"/>
                          <a:ea typeface="HGP創英角ｺﾞｼｯｸUB" panose="020B0900000000000000" pitchFamily="50" charset="-128"/>
                          <a:cs typeface="Times New Roman" panose="02020603050405020304" pitchFamily="18" charset="0"/>
                        </a:rPr>
                        <a:t>13</a:t>
                      </a:r>
                      <a:r>
                        <a:rPr lang="ja-JP" sz="1600" b="1" kern="100" dirty="0" smtClean="0">
                          <a:solidFill>
                            <a:srgbClr val="FF0000"/>
                          </a:solidFill>
                          <a:effectLst/>
                          <a:latin typeface="Century" panose="02040604050505020304" pitchFamily="18" charset="0"/>
                          <a:ea typeface="HGP創英角ｺﾞｼｯｸUB" panose="020B0900000000000000" pitchFamily="50" charset="-128"/>
                          <a:cs typeface="Times New Roman" panose="02020603050405020304" pitchFamily="18" charset="0"/>
                        </a:rPr>
                        <a:t>：</a:t>
                      </a:r>
                      <a:r>
                        <a:rPr lang="en-US" sz="1600" b="1" kern="100" dirty="0" smtClean="0">
                          <a:solidFill>
                            <a:srgbClr val="FF0000"/>
                          </a:solidFill>
                          <a:effectLst/>
                          <a:latin typeface="Century" panose="02040604050505020304" pitchFamily="18" charset="0"/>
                          <a:ea typeface="HGP創英角ｺﾞｼｯｸUB" panose="020B0900000000000000" pitchFamily="50" charset="-128"/>
                          <a:cs typeface="Times New Roman" panose="02020603050405020304" pitchFamily="18" charset="0"/>
                        </a:rPr>
                        <a:t>00</a:t>
                      </a:r>
                      <a:r>
                        <a:rPr lang="ja-JP" sz="1600" b="1" kern="100" dirty="0" smtClean="0">
                          <a:solidFill>
                            <a:srgbClr val="FF0000"/>
                          </a:solidFill>
                          <a:effectLst/>
                          <a:latin typeface="Century" panose="02040604050505020304" pitchFamily="18" charset="0"/>
                          <a:ea typeface="HGP創英角ｺﾞｼｯｸUB" panose="020B0900000000000000" pitchFamily="50" charset="-128"/>
                          <a:cs typeface="Times New Roman" panose="02020603050405020304" pitchFamily="18" charset="0"/>
                        </a:rPr>
                        <a:t>～</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10003"/>
                  </a:ext>
                </a:extLst>
              </a:tr>
              <a:tr h="504927">
                <a:tc vMerge="1">
                  <a:txBody>
                    <a:bodyPr/>
                    <a:lstStyle/>
                    <a:p>
                      <a:endParaRPr kumimoji="1" lang="ja-JP" altLang="en-US"/>
                    </a:p>
                  </a:txBody>
                  <a:tcPr/>
                </a:tc>
                <a:tc gridSpan="3">
                  <a:txBody>
                    <a:bodyPr/>
                    <a:lstStyle/>
                    <a:p>
                      <a:pPr algn="just">
                        <a:lnSpc>
                          <a:spcPct val="115000"/>
                        </a:lnSpc>
                        <a:spcAft>
                          <a:spcPts val="0"/>
                        </a:spcAft>
                      </a:pPr>
                      <a:r>
                        <a:rPr lang="ja-JP" sz="16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参加者：</a:t>
                      </a:r>
                      <a:r>
                        <a:rPr lang="ja-JP" sz="1600" b="1" kern="100" dirty="0">
                          <a:solidFill>
                            <a:srgbClr val="FF0000"/>
                          </a:solidFill>
                          <a:effectLst/>
                          <a:latin typeface="Century" panose="02040604050505020304" pitchFamily="18" charset="0"/>
                          <a:ea typeface="HGP創英角ｺﾞｼｯｸUB" panose="020B0900000000000000" pitchFamily="50" charset="-128"/>
                          <a:cs typeface="Times New Roman" panose="02020603050405020304" pitchFamily="18" charset="0"/>
                        </a:rPr>
                        <a:t>〇〇自治会長、</a:t>
                      </a:r>
                      <a:r>
                        <a:rPr lang="en-US" sz="1600" b="1" kern="100" dirty="0">
                          <a:solidFill>
                            <a:srgbClr val="FF0000"/>
                          </a:solidFill>
                          <a:effectLst/>
                          <a:latin typeface="HG創英角ｺﾞｼｯｸUB" panose="020B0909000000000000" pitchFamily="49" charset="-128"/>
                          <a:ea typeface="ＭＳ 明朝" panose="02020609040205080304" pitchFamily="17" charset="-128"/>
                          <a:cs typeface="Cambria Math" panose="02040503050406030204" pitchFamily="18" charset="0"/>
                        </a:rPr>
                        <a:t>△△</a:t>
                      </a:r>
                      <a:r>
                        <a:rPr lang="ja-JP" sz="1600" b="1" kern="100" dirty="0">
                          <a:solidFill>
                            <a:srgbClr val="FF0000"/>
                          </a:solidFill>
                          <a:effectLst/>
                          <a:latin typeface="Century" panose="02040604050505020304" pitchFamily="18" charset="0"/>
                          <a:ea typeface="HG創英角ｺﾞｼｯｸUB" panose="020B0909000000000000" pitchFamily="49" charset="-128"/>
                          <a:cs typeface="Cambria Math" panose="02040503050406030204" pitchFamily="18" charset="0"/>
                        </a:rPr>
                        <a:t>　</a:t>
                      </a:r>
                      <a:r>
                        <a:rPr lang="en-US" sz="1600" b="1" kern="100" dirty="0">
                          <a:solidFill>
                            <a:srgbClr val="FF0000"/>
                          </a:solidFill>
                          <a:effectLst/>
                          <a:latin typeface="Century" panose="02040604050505020304" pitchFamily="18" charset="0"/>
                          <a:ea typeface="HG創英角ｺﾞｼｯｸUB" panose="020B0909000000000000" pitchFamily="49" charset="-128"/>
                          <a:cs typeface="Cambria Math" panose="02040503050406030204" pitchFamily="18" charset="0"/>
                        </a:rPr>
                        <a:t>△△(</a:t>
                      </a:r>
                      <a:r>
                        <a:rPr lang="ja-JP" sz="1600" b="1" kern="100" dirty="0">
                          <a:solidFill>
                            <a:srgbClr val="FF0000"/>
                          </a:solidFill>
                          <a:effectLst/>
                          <a:latin typeface="Century" panose="02040604050505020304" pitchFamily="18" charset="0"/>
                          <a:ea typeface="HG創英角ｺﾞｼｯｸUB" panose="020B0909000000000000" pitchFamily="49" charset="-128"/>
                          <a:cs typeface="Cambria Math" panose="02040503050406030204" pitchFamily="18" charset="0"/>
                        </a:rPr>
                        <a:t>要支援者</a:t>
                      </a:r>
                      <a:r>
                        <a:rPr lang="en-US" sz="1600" b="1" kern="100" dirty="0">
                          <a:solidFill>
                            <a:srgbClr val="FF0000"/>
                          </a:solidFill>
                          <a:effectLst/>
                          <a:latin typeface="Century" panose="02040604050505020304" pitchFamily="18" charset="0"/>
                          <a:ea typeface="HG創英角ｺﾞｼｯｸUB" panose="020B0909000000000000" pitchFamily="49" charset="-128"/>
                          <a:cs typeface="Cambria Math" panose="02040503050406030204" pitchFamily="18" charset="0"/>
                        </a:rPr>
                        <a:t>)</a:t>
                      </a:r>
                      <a:r>
                        <a:rPr lang="ja-JP" sz="1600" b="1" kern="100" dirty="0" err="1">
                          <a:solidFill>
                            <a:srgbClr val="FF0000"/>
                          </a:solidFill>
                          <a:effectLst/>
                          <a:latin typeface="Century" panose="02040604050505020304" pitchFamily="18" charset="0"/>
                          <a:ea typeface="HG創英角ｺﾞｼｯｸUB" panose="020B0909000000000000" pitchFamily="49" charset="-128"/>
                          <a:cs typeface="Cambria Math" panose="02040503050406030204" pitchFamily="18" charset="0"/>
                        </a:rPr>
                        <a:t>、</a:t>
                      </a:r>
                      <a:r>
                        <a:rPr lang="en-US" sz="1600" b="1" kern="100" dirty="0">
                          <a:solidFill>
                            <a:srgbClr val="FF0000"/>
                          </a:solidFill>
                          <a:effectLst/>
                          <a:latin typeface="Century" panose="02040604050505020304" pitchFamily="18" charset="0"/>
                          <a:ea typeface="HG創英角ｺﾞｼｯｸUB" panose="020B0909000000000000" pitchFamily="49" charset="-128"/>
                          <a:cs typeface="Cambria Math" panose="02040503050406030204" pitchFamily="18" charset="0"/>
                        </a:rPr>
                        <a:t>△△</a:t>
                      </a:r>
                      <a:r>
                        <a:rPr lang="ja-JP" sz="1600" b="1" kern="100" dirty="0">
                          <a:solidFill>
                            <a:srgbClr val="FF0000"/>
                          </a:solidFill>
                          <a:effectLst/>
                          <a:latin typeface="Century" panose="02040604050505020304" pitchFamily="18" charset="0"/>
                          <a:ea typeface="HG創英角ｺﾞｼｯｸUB" panose="020B0909000000000000" pitchFamily="49" charset="-128"/>
                          <a:cs typeface="Cambria Math" panose="02040503050406030204" pitchFamily="18" charset="0"/>
                        </a:rPr>
                        <a:t>　</a:t>
                      </a:r>
                      <a:r>
                        <a:rPr lang="en-US" sz="1600" b="1" kern="100" dirty="0">
                          <a:solidFill>
                            <a:srgbClr val="FF0000"/>
                          </a:solidFill>
                          <a:effectLst/>
                          <a:latin typeface="Century" panose="02040604050505020304" pitchFamily="18" charset="0"/>
                          <a:ea typeface="HG創英角ｺﾞｼｯｸUB" panose="020B0909000000000000" pitchFamily="49" charset="-128"/>
                          <a:cs typeface="Cambria Math" panose="02040503050406030204" pitchFamily="18" charset="0"/>
                        </a:rPr>
                        <a:t>×(</a:t>
                      </a:r>
                      <a:r>
                        <a:rPr lang="ja-JP" sz="1600" b="1" kern="100" dirty="0">
                          <a:solidFill>
                            <a:srgbClr val="FF0000"/>
                          </a:solidFill>
                          <a:effectLst/>
                          <a:latin typeface="Century" panose="02040604050505020304" pitchFamily="18" charset="0"/>
                          <a:ea typeface="HG創英角ｺﾞｼｯｸUB" panose="020B0909000000000000" pitchFamily="49" charset="-128"/>
                          <a:cs typeface="Cambria Math" panose="02040503050406030204" pitchFamily="18" charset="0"/>
                        </a:rPr>
                        <a:t>家族</a:t>
                      </a:r>
                      <a:r>
                        <a:rPr lang="en-US" sz="1600" b="1" kern="100" dirty="0">
                          <a:solidFill>
                            <a:srgbClr val="FF0000"/>
                          </a:solidFill>
                          <a:effectLst/>
                          <a:latin typeface="Century" panose="02040604050505020304" pitchFamily="18" charset="0"/>
                          <a:ea typeface="HG創英角ｺﾞｼｯｸUB" panose="020B0909000000000000" pitchFamily="49" charset="-128"/>
                          <a:cs typeface="Cambria Math" panose="02040503050406030204" pitchFamily="18" charset="0"/>
                        </a:rPr>
                        <a:t>)</a:t>
                      </a:r>
                      <a:r>
                        <a:rPr lang="ja-JP" sz="1600" b="1" kern="100" dirty="0">
                          <a:solidFill>
                            <a:srgbClr val="FF0000"/>
                          </a:solidFill>
                          <a:effectLst/>
                          <a:latin typeface="Century" panose="02040604050505020304" pitchFamily="18" charset="0"/>
                          <a:ea typeface="HG創英角ｺﾞｼｯｸUB" panose="020B0909000000000000" pitchFamily="49" charset="-128"/>
                          <a:cs typeface="Cambria Math" panose="02040503050406030204" pitchFamily="18" charset="0"/>
                        </a:rPr>
                        <a:t>〇〇　〇〇</a:t>
                      </a:r>
                      <a:r>
                        <a:rPr lang="en-US" sz="1600" b="1" kern="100" dirty="0">
                          <a:solidFill>
                            <a:srgbClr val="FF0000"/>
                          </a:solidFill>
                          <a:effectLst/>
                          <a:latin typeface="Century" panose="02040604050505020304" pitchFamily="18" charset="0"/>
                          <a:ea typeface="HG創英角ｺﾞｼｯｸUB" panose="020B0909000000000000" pitchFamily="49" charset="-128"/>
                          <a:cs typeface="Cambria Math" panose="02040503050406030204" pitchFamily="18" charset="0"/>
                        </a:rPr>
                        <a:t>(</a:t>
                      </a:r>
                      <a:r>
                        <a:rPr lang="ja-JP" sz="1600" b="1" kern="100" dirty="0">
                          <a:solidFill>
                            <a:srgbClr val="FF0000"/>
                          </a:solidFill>
                          <a:effectLst/>
                          <a:latin typeface="Century" panose="02040604050505020304" pitchFamily="18" charset="0"/>
                          <a:ea typeface="HG創英角ｺﾞｼｯｸUB" panose="020B0909000000000000" pitchFamily="49" charset="-128"/>
                          <a:cs typeface="Cambria Math" panose="02040503050406030204" pitchFamily="18" charset="0"/>
                        </a:rPr>
                        <a:t>福祉専門職</a:t>
                      </a:r>
                      <a:r>
                        <a:rPr lang="en-US" sz="1600" kern="100" dirty="0">
                          <a:solidFill>
                            <a:srgbClr val="000000"/>
                          </a:solidFill>
                          <a:effectLst/>
                          <a:latin typeface="Cambria Math" panose="02040503050406030204" pitchFamily="18" charset="0"/>
                          <a:ea typeface="ＭＳ 明朝" panose="02020609040205080304" pitchFamily="17" charset="-128"/>
                          <a:cs typeface="Cambria Math" panose="02040503050406030204" pitchFamily="18" charset="0"/>
                        </a:rPr>
                        <a:t>)</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10004"/>
                  </a:ext>
                </a:extLst>
              </a:tr>
              <a:tr h="1159154">
                <a:tc vMerge="1">
                  <a:txBody>
                    <a:bodyPr/>
                    <a:lstStyle/>
                    <a:p>
                      <a:endParaRPr kumimoji="1" lang="ja-JP" altLang="en-US"/>
                    </a:p>
                  </a:txBody>
                  <a:tcPr/>
                </a:tc>
                <a:tc gridSpan="3">
                  <a:txBody>
                    <a:bodyPr/>
                    <a:lstStyle/>
                    <a:p>
                      <a:pPr algn="just">
                        <a:spcAft>
                          <a:spcPts val="0"/>
                        </a:spcAft>
                      </a:pPr>
                      <a:r>
                        <a:rPr lang="ja-JP" sz="16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活動の内容：</a:t>
                      </a:r>
                      <a:r>
                        <a:rPr lang="ja-JP" sz="1600" kern="100" dirty="0">
                          <a:solidFill>
                            <a:srgbClr val="FF0000"/>
                          </a:solidFill>
                          <a:effectLst/>
                          <a:latin typeface="Century" panose="02040604050505020304" pitchFamily="18" charset="0"/>
                          <a:ea typeface="HGS創英角ｺﾞｼｯｸUB" panose="020B0900000000000000" pitchFamily="50" charset="-128"/>
                          <a:cs typeface="Times New Roman" panose="02020603050405020304" pitchFamily="18" charset="0"/>
                        </a:rPr>
                        <a:t>校区で行われた避難訓練に参加し、実際に指定避難所までの道を歩くことで、段差などの車いすでの移動が難しい場所を確認した。また、そういった場合に、要支援への関わり方などを助言、安全な道を地域の人と確認した。</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ct val="115000"/>
                        </a:lnSpc>
                        <a:spcAft>
                          <a:spcPts val="0"/>
                        </a:spcAft>
                      </a:pPr>
                      <a:r>
                        <a:rPr lang="en-US" sz="16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 </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10005"/>
                  </a:ext>
                </a:extLst>
              </a:tr>
            </a:tbl>
          </a:graphicData>
        </a:graphic>
      </p:graphicFrame>
      <p:sp>
        <p:nvSpPr>
          <p:cNvPr id="23" name="正方形/長方形 22"/>
          <p:cNvSpPr/>
          <p:nvPr/>
        </p:nvSpPr>
        <p:spPr>
          <a:xfrm>
            <a:off x="1637552" y="3775971"/>
            <a:ext cx="7067128" cy="2232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540566" y="3094888"/>
            <a:ext cx="453768" cy="39055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305435" y="1489050"/>
            <a:ext cx="2954655" cy="369332"/>
          </a:xfrm>
          <a:prstGeom prst="rect">
            <a:avLst/>
          </a:prstGeom>
        </p:spPr>
        <p:txBody>
          <a:bodyPr wrap="none">
            <a:spAutoFit/>
          </a:bodyPr>
          <a:lstStyle/>
          <a:p>
            <a:r>
              <a:rPr lang="ja-JP" altLang="ja-JP"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４　</a:t>
            </a:r>
            <a:r>
              <a:rPr lang="ja-JP" altLang="ja-JP" kern="100" dirty="0">
                <a:solidFill>
                  <a:srgbClr val="000000"/>
                </a:solidFill>
                <a:ea typeface="ＭＳ 明朝" panose="02020609040205080304" pitchFamily="17" charset="-128"/>
                <a:cs typeface="Times New Roman" panose="02020603050405020304" pitchFamily="18" charset="0"/>
              </a:rPr>
              <a:t>申請（請求）</a:t>
            </a:r>
            <a:r>
              <a:rPr lang="ja-JP" altLang="ja-JP"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内容詳細</a:t>
            </a:r>
            <a:endParaRPr lang="ja-JP" altLang="en-US" dirty="0"/>
          </a:p>
        </p:txBody>
      </p:sp>
    </p:spTree>
    <p:extLst>
      <p:ext uri="{BB962C8B-B14F-4D97-AF65-F5344CB8AC3E}">
        <p14:creationId xmlns:p14="http://schemas.microsoft.com/office/powerpoint/2010/main" val="38912947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title"/>
          </p:nvPr>
        </p:nvSpPr>
        <p:spPr/>
        <p:txBody>
          <a:bodyPr>
            <a:normAutofit/>
          </a:bodyPr>
          <a:lstStyle/>
          <a:p>
            <a:r>
              <a:rPr kumimoji="1" lang="ja-JP" altLang="en-US" sz="32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避難行動要支援者支援事業とは</a:t>
            </a:r>
            <a:endParaRPr kumimoji="1" lang="ja-JP" altLang="en-US" sz="18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 name="コンテンツ プレースホルダー 2"/>
          <p:cNvSpPr txBox="1">
            <a:spLocks noGrp="1"/>
          </p:cNvSpPr>
          <p:nvPr>
            <p:ph idx="1"/>
          </p:nvPr>
        </p:nvSpPr>
        <p:spPr>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a:buNone/>
            </a:pPr>
            <a:endParaRPr lang="en-US" altLang="ja-JP" sz="2800" dirty="0" smtClean="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None/>
            </a:pPr>
            <a:r>
              <a:rPr lang="ja-JP" altLang="en-US" sz="28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災害が起きた時に自力で避難することが難しい身体の不自由な方や高齢者などの被害を地域における助け合いにより減らそうとするものです。</a:t>
            </a:r>
            <a:endParaRPr lang="ja-JP" altLang="en-US" sz="28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897D9FC3-4849-4731-94C3-ED8EDB764205}" type="slidenum">
              <a:rPr kumimoji="1" lang="ja-JP" altLang="en-US" smtClean="0"/>
              <a:t>2</a:t>
            </a:fld>
            <a:endParaRPr kumimoji="1" lang="ja-JP" altLang="en-US"/>
          </a:p>
        </p:txBody>
      </p:sp>
      <p:pic>
        <p:nvPicPr>
          <p:cNvPr id="1026" name="Picture 2" descr="C:\Users\LG68044\Desktop\避難.png\避難.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5128" y="4411030"/>
            <a:ext cx="2448272" cy="2041562"/>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9952" y="3691390"/>
            <a:ext cx="1760260" cy="1751459"/>
          </a:xfrm>
          <a:prstGeom prst="rect">
            <a:avLst/>
          </a:prstGeom>
        </p:spPr>
      </p:pic>
    </p:spTree>
    <p:extLst>
      <p:ext uri="{BB962C8B-B14F-4D97-AF65-F5344CB8AC3E}">
        <p14:creationId xmlns:p14="http://schemas.microsoft.com/office/powerpoint/2010/main" val="17057705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rmAutofit/>
          </a:bodyPr>
          <a:lstStyle/>
          <a:p>
            <a:r>
              <a:rPr lang="ja-JP" altLang="en-US" sz="3200" dirty="0" smtClean="0">
                <a:latin typeface="HG丸ｺﾞｼｯｸM-PRO" panose="020F0600000000000000" pitchFamily="50" charset="-128"/>
                <a:ea typeface="HG丸ｺﾞｼｯｸM-PRO" panose="020F0600000000000000" pitchFamily="50" charset="-128"/>
              </a:rPr>
              <a:t>①登録情報の確認及び記入支援の場合</a:t>
            </a:r>
            <a:endParaRPr kumimoji="1" lang="ja-JP" altLang="en-US" sz="3200" dirty="0">
              <a:latin typeface="HG丸ｺﾞｼｯｸM-PRO" panose="020F0600000000000000" pitchFamily="50" charset="-128"/>
              <a:ea typeface="HG丸ｺﾞｼｯｸM-PRO" panose="020F0600000000000000" pitchFamily="50" charset="-128"/>
            </a:endParaRPr>
          </a:p>
        </p:txBody>
      </p:sp>
      <p:sp>
        <p:nvSpPr>
          <p:cNvPr id="5" name="コンテンツ プレースホルダー 4"/>
          <p:cNvSpPr>
            <a:spLocks noGrp="1"/>
          </p:cNvSpPr>
          <p:nvPr>
            <p:ph idx="1"/>
          </p:nvPr>
        </p:nvSpPr>
        <p:spPr/>
        <p:txBody>
          <a:bodyPr>
            <a:noAutofit/>
          </a:bodyPr>
          <a:lstStyle/>
          <a:p>
            <a:pPr marL="0" indent="0">
              <a:buNone/>
            </a:pPr>
            <a:r>
              <a:rPr lang="ja-JP" altLang="en-US" sz="1800" dirty="0" smtClean="0">
                <a:latin typeface="HG丸ｺﾞｼｯｸM-PRO" panose="020F0600000000000000" pitchFamily="50" charset="-128"/>
                <a:ea typeface="HG丸ｺﾞｼｯｸM-PRO" panose="020F0600000000000000" pitchFamily="50" charset="-128"/>
              </a:rPr>
              <a:t>提出</a:t>
            </a:r>
            <a:r>
              <a:rPr lang="ja-JP" altLang="en-US" sz="1800" dirty="0">
                <a:latin typeface="HG丸ｺﾞｼｯｸM-PRO" panose="020F0600000000000000" pitchFamily="50" charset="-128"/>
                <a:ea typeface="HG丸ｺﾞｼｯｸM-PRO" panose="020F0600000000000000" pitchFamily="50" charset="-128"/>
              </a:rPr>
              <a:t>して</a:t>
            </a:r>
            <a:r>
              <a:rPr lang="ja-JP" altLang="en-US" sz="1800" dirty="0" smtClean="0">
                <a:latin typeface="HG丸ｺﾞｼｯｸM-PRO" panose="020F0600000000000000" pitchFamily="50" charset="-128"/>
                <a:ea typeface="HG丸ｺﾞｼｯｸM-PRO" panose="020F0600000000000000" pitchFamily="50" charset="-128"/>
              </a:rPr>
              <a:t>いただく書類</a:t>
            </a:r>
            <a:endParaRPr lang="en-US" altLang="ja-JP" sz="18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1800" dirty="0">
                <a:latin typeface="HG丸ｺﾞｼｯｸM-PRO" panose="020F0600000000000000" pitchFamily="50" charset="-128"/>
                <a:ea typeface="HG丸ｺﾞｼｯｸM-PRO" panose="020F0600000000000000" pitchFamily="50" charset="-128"/>
              </a:rPr>
              <a:t>●「報償交付申請書兼請求書</a:t>
            </a:r>
            <a:r>
              <a:rPr lang="ja-JP" altLang="en-US" sz="1800" dirty="0" smtClean="0">
                <a:latin typeface="HG丸ｺﾞｼｯｸM-PRO" panose="020F0600000000000000" pitchFamily="50" charset="-128"/>
                <a:ea typeface="HG丸ｺﾞｼｯｸM-PRO" panose="020F0600000000000000" pitchFamily="50" charset="-128"/>
              </a:rPr>
              <a:t>」</a:t>
            </a:r>
            <a:endParaRPr lang="en-US" altLang="ja-JP" sz="18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1800" dirty="0" smtClean="0">
                <a:latin typeface="HG丸ｺﾞｼｯｸM-PRO" panose="020F0600000000000000" pitchFamily="50" charset="-128"/>
                <a:ea typeface="HG丸ｺﾞｼｯｸM-PRO" panose="020F0600000000000000" pitchFamily="50" charset="-128"/>
              </a:rPr>
              <a:t>●「和泉市避難行動要支援者　個別支援計画登録書」又は「個別支援計画」</a:t>
            </a:r>
            <a:endParaRPr lang="en-US" altLang="ja-JP" sz="18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1800" dirty="0">
                <a:latin typeface="HG丸ｺﾞｼｯｸM-PRO" panose="020F0600000000000000" pitchFamily="50" charset="-128"/>
                <a:ea typeface="HG丸ｺﾞｼｯｸM-PRO" panose="020F0600000000000000" pitchFamily="50" charset="-128"/>
              </a:rPr>
              <a:t>（</a:t>
            </a:r>
            <a:r>
              <a:rPr lang="ja-JP" altLang="en-US" sz="1800" dirty="0" smtClean="0">
                <a:latin typeface="HG丸ｺﾞｼｯｸM-PRO" panose="020F0600000000000000" pitchFamily="50" charset="-128"/>
                <a:ea typeface="HG丸ｺﾞｼｯｸM-PRO" panose="020F0600000000000000" pitchFamily="50" charset="-128"/>
              </a:rPr>
              <a:t>「</a:t>
            </a:r>
            <a:r>
              <a:rPr lang="ja-JP" altLang="en-US" sz="1800" dirty="0">
                <a:latin typeface="HG丸ｺﾞｼｯｸM-PRO" panose="020F0600000000000000" pitchFamily="50" charset="-128"/>
                <a:ea typeface="HG丸ｺﾞｼｯｸM-PRO" panose="020F0600000000000000" pitchFamily="50" charset="-128"/>
              </a:rPr>
              <a:t>和泉市避難行動要支援者　近隣の</a:t>
            </a:r>
            <a:r>
              <a:rPr lang="ja-JP" altLang="en-US" sz="1800" dirty="0" smtClean="0">
                <a:latin typeface="HG丸ｺﾞｼｯｸM-PRO" panose="020F0600000000000000" pitchFamily="50" charset="-128"/>
                <a:ea typeface="HG丸ｺﾞｼｯｸM-PRO" panose="020F0600000000000000" pitchFamily="50" charset="-128"/>
              </a:rPr>
              <a:t>支援者登録書」）</a:t>
            </a:r>
            <a:endParaRPr kumimoji="1" lang="ja-JP" altLang="en-US" sz="1800" dirty="0">
              <a:solidFill>
                <a:srgbClr val="FF0000"/>
              </a:solidFill>
            </a:endParaRPr>
          </a:p>
        </p:txBody>
      </p:sp>
      <p:sp>
        <p:nvSpPr>
          <p:cNvPr id="3" name="スライド番号プレースホルダー 2"/>
          <p:cNvSpPr>
            <a:spLocks noGrp="1"/>
          </p:cNvSpPr>
          <p:nvPr>
            <p:ph type="sldNum" sz="quarter" idx="12"/>
          </p:nvPr>
        </p:nvSpPr>
        <p:spPr/>
        <p:txBody>
          <a:bodyPr/>
          <a:lstStyle/>
          <a:p>
            <a:fld id="{897D9FC3-4849-4731-94C3-ED8EDB764205}" type="slidenum">
              <a:rPr kumimoji="1" lang="ja-JP" altLang="en-US" smtClean="0"/>
              <a:t>20</a:t>
            </a:fld>
            <a:endParaRPr kumimoji="1" lang="ja-JP" altLang="en-US"/>
          </a:p>
        </p:txBody>
      </p:sp>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7784" y="3391693"/>
            <a:ext cx="3716782" cy="2698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オブジェクト 8"/>
          <p:cNvGraphicFramePr>
            <a:graphicFrameLocks/>
          </p:cNvGraphicFramePr>
          <p:nvPr>
            <p:extLst>
              <p:ext uri="{D42A27DB-BD31-4B8C-83A1-F6EECF244321}">
                <p14:modId xmlns:p14="http://schemas.microsoft.com/office/powerpoint/2010/main" val="2824346003"/>
              </p:ext>
            </p:extLst>
          </p:nvPr>
        </p:nvGraphicFramePr>
        <p:xfrm>
          <a:off x="415692" y="3391693"/>
          <a:ext cx="1922975" cy="2664296"/>
        </p:xfrm>
        <a:graphic>
          <a:graphicData uri="http://schemas.openxmlformats.org/presentationml/2006/ole">
            <mc:AlternateContent xmlns:mc="http://schemas.openxmlformats.org/markup-compatibility/2006">
              <mc:Choice xmlns:v="urn:schemas-microsoft-com:vml" Requires="v">
                <p:oleObj spid="_x0000_s1066" name="Acrobat Document" r:id="rId5" imgW="5666809" imgH="8019712" progId="AcroExch.Document.DC">
                  <p:embed/>
                </p:oleObj>
              </mc:Choice>
              <mc:Fallback>
                <p:oleObj name="Acrobat Document" r:id="rId5" imgW="5666809" imgH="8019712" progId="AcroExch.Document.DC">
                  <p:embed/>
                  <p:pic>
                    <p:nvPicPr>
                      <p:cNvPr id="0" name=""/>
                      <p:cNvPicPr/>
                      <p:nvPr/>
                    </p:nvPicPr>
                    <p:blipFill>
                      <a:blip r:embed="rId6"/>
                      <a:stretch>
                        <a:fillRect/>
                      </a:stretch>
                    </p:blipFill>
                    <p:spPr>
                      <a:xfrm>
                        <a:off x="415692" y="3391693"/>
                        <a:ext cx="1922975" cy="2664296"/>
                      </a:xfrm>
                      <a:prstGeom prst="rect">
                        <a:avLst/>
                      </a:prstGeom>
                      <a:ln>
                        <a:solidFill>
                          <a:schemeClr val="tx1"/>
                        </a:solidFill>
                      </a:ln>
                    </p:spPr>
                  </p:pic>
                </p:oleObj>
              </mc:Fallback>
            </mc:AlternateContent>
          </a:graphicData>
        </a:graphic>
      </p:graphicFrame>
      <p:pic>
        <p:nvPicPr>
          <p:cNvPr id="7" name="コンテンツ プレースホルダー 4"/>
          <p:cNvPicPr>
            <a:picLocks/>
          </p:cNvPicPr>
          <p:nvPr/>
        </p:nvPicPr>
        <p:blipFill>
          <a:blip r:embed="rId7"/>
          <a:stretch>
            <a:fillRect/>
          </a:stretch>
        </p:blipFill>
        <p:spPr>
          <a:xfrm>
            <a:off x="6876256" y="3371447"/>
            <a:ext cx="1692000" cy="2700000"/>
          </a:xfrm>
          <a:prstGeom prst="rect">
            <a:avLst/>
          </a:prstGeom>
        </p:spPr>
      </p:pic>
      <p:pic>
        <p:nvPicPr>
          <p:cNvPr id="8" name="コンテンツ プレースホルダー 4"/>
          <p:cNvPicPr>
            <a:picLocks noChangeAspect="1"/>
          </p:cNvPicPr>
          <p:nvPr/>
        </p:nvPicPr>
        <p:blipFill>
          <a:blip r:embed="rId8"/>
          <a:stretch>
            <a:fillRect/>
          </a:stretch>
        </p:blipFill>
        <p:spPr>
          <a:xfrm>
            <a:off x="3414116" y="3695795"/>
            <a:ext cx="1993148" cy="2857405"/>
          </a:xfrm>
          <a:prstGeom prst="rect">
            <a:avLst/>
          </a:prstGeom>
        </p:spPr>
      </p:pic>
    </p:spTree>
    <p:extLst>
      <p:ext uri="{BB962C8B-B14F-4D97-AF65-F5344CB8AC3E}">
        <p14:creationId xmlns:p14="http://schemas.microsoft.com/office/powerpoint/2010/main" val="21854839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200" dirty="0" smtClean="0">
                <a:latin typeface="HG丸ｺﾞｼｯｸM-PRO" panose="020F0600000000000000" pitchFamily="50" charset="-128"/>
                <a:ea typeface="HG丸ｺﾞｼｯｸM-PRO" panose="020F0600000000000000" pitchFamily="50" charset="-128"/>
              </a:rPr>
              <a:t>記入例</a:t>
            </a:r>
            <a:endParaRPr kumimoji="1" lang="ja-JP" altLang="en-US" sz="3200" dirty="0"/>
          </a:p>
        </p:txBody>
      </p:sp>
      <p:sp>
        <p:nvSpPr>
          <p:cNvPr id="4" name="スライド番号プレースホルダー 3"/>
          <p:cNvSpPr>
            <a:spLocks noGrp="1"/>
          </p:cNvSpPr>
          <p:nvPr>
            <p:ph type="sldNum" sz="quarter" idx="12"/>
          </p:nvPr>
        </p:nvSpPr>
        <p:spPr/>
        <p:txBody>
          <a:bodyPr/>
          <a:lstStyle/>
          <a:p>
            <a:fld id="{897D9FC3-4849-4731-94C3-ED8EDB764205}" type="slidenum">
              <a:rPr kumimoji="1" lang="ja-JP" altLang="en-US" smtClean="0"/>
              <a:t>21</a:t>
            </a:fld>
            <a:endParaRPr kumimoji="1" lang="ja-JP" altLang="en-US"/>
          </a:p>
        </p:txBody>
      </p:sp>
      <p:graphicFrame>
        <p:nvGraphicFramePr>
          <p:cNvPr id="18" name="コンテンツ プレースホルダー 17"/>
          <p:cNvGraphicFramePr>
            <a:graphicFrameLocks noGrp="1"/>
          </p:cNvGraphicFramePr>
          <p:nvPr>
            <p:ph idx="1"/>
            <p:extLst>
              <p:ext uri="{D42A27DB-BD31-4B8C-83A1-F6EECF244321}">
                <p14:modId xmlns:p14="http://schemas.microsoft.com/office/powerpoint/2010/main" val="4125933276"/>
              </p:ext>
            </p:extLst>
          </p:nvPr>
        </p:nvGraphicFramePr>
        <p:xfrm>
          <a:off x="457201" y="1700808"/>
          <a:ext cx="8229600" cy="4379936"/>
        </p:xfrm>
        <a:graphic>
          <a:graphicData uri="http://schemas.openxmlformats.org/drawingml/2006/table">
            <a:tbl>
              <a:tblPr firstRow="1" firstCol="1" bandRow="1"/>
              <a:tblGrid>
                <a:gridCol w="1178480">
                  <a:extLst>
                    <a:ext uri="{9D8B030D-6E8A-4147-A177-3AD203B41FA5}">
                      <a16:colId xmlns:a16="http://schemas.microsoft.com/office/drawing/2014/main" xmlns="" val="20000"/>
                    </a:ext>
                  </a:extLst>
                </a:gridCol>
                <a:gridCol w="992103">
                  <a:extLst>
                    <a:ext uri="{9D8B030D-6E8A-4147-A177-3AD203B41FA5}">
                      <a16:colId xmlns:a16="http://schemas.microsoft.com/office/drawing/2014/main" xmlns="" val="20001"/>
                    </a:ext>
                  </a:extLst>
                </a:gridCol>
                <a:gridCol w="4176464">
                  <a:extLst>
                    <a:ext uri="{9D8B030D-6E8A-4147-A177-3AD203B41FA5}">
                      <a16:colId xmlns:a16="http://schemas.microsoft.com/office/drawing/2014/main" xmlns="" val="20002"/>
                    </a:ext>
                  </a:extLst>
                </a:gridCol>
                <a:gridCol w="1882553">
                  <a:extLst>
                    <a:ext uri="{9D8B030D-6E8A-4147-A177-3AD203B41FA5}">
                      <a16:colId xmlns:a16="http://schemas.microsoft.com/office/drawing/2014/main" xmlns="" val="20003"/>
                    </a:ext>
                  </a:extLst>
                </a:gridCol>
              </a:tblGrid>
              <a:tr h="453577">
                <a:tc gridSpan="2">
                  <a:txBody>
                    <a:bodyPr/>
                    <a:lstStyle/>
                    <a:p>
                      <a:pPr algn="just">
                        <a:spcAft>
                          <a:spcPts val="0"/>
                        </a:spcAft>
                      </a:pPr>
                      <a:r>
                        <a:rPr lang="ja-JP" sz="16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避難行動要支援者氏名</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hMerge="1">
                  <a:txBody>
                    <a:bodyPr/>
                    <a:lstStyle/>
                    <a:p>
                      <a:endParaRPr kumimoji="1" lang="ja-JP" altLang="en-US"/>
                    </a:p>
                  </a:txBody>
                  <a:tcPr/>
                </a:tc>
                <a:tc>
                  <a:txBody>
                    <a:bodyPr/>
                    <a:lstStyle/>
                    <a:p>
                      <a:pPr algn="just">
                        <a:spcAft>
                          <a:spcPts val="0"/>
                        </a:spcAft>
                      </a:pPr>
                      <a:r>
                        <a:rPr lang="ja-JP" sz="16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避難行動要支援者住所</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just">
                        <a:spcAft>
                          <a:spcPts val="0"/>
                        </a:spcAft>
                      </a:pPr>
                      <a:r>
                        <a:rPr lang="ja-JP" sz="16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担当福祉専門職名</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xmlns="" val="10000"/>
                  </a:ext>
                </a:extLst>
              </a:tr>
              <a:tr h="327017">
                <a:tc gridSpan="2">
                  <a:txBody>
                    <a:bodyPr/>
                    <a:lstStyle/>
                    <a:p>
                      <a:pPr algn="just">
                        <a:spcAft>
                          <a:spcPts val="0"/>
                        </a:spcAft>
                      </a:pPr>
                      <a:r>
                        <a:rPr lang="en-US" sz="1600" b="1" kern="100" dirty="0">
                          <a:solidFill>
                            <a:srgbClr val="FF0000"/>
                          </a:solidFill>
                          <a:effectLst/>
                          <a:latin typeface="HG創英角ｺﾞｼｯｸUB" panose="020B0909000000000000" pitchFamily="49" charset="-128"/>
                          <a:ea typeface="ＭＳ 明朝" panose="02020609040205080304" pitchFamily="17" charset="-128"/>
                          <a:cs typeface="Cambria Math" panose="02040503050406030204" pitchFamily="18" charset="0"/>
                        </a:rPr>
                        <a:t>△△</a:t>
                      </a:r>
                      <a:r>
                        <a:rPr lang="ja-JP" sz="1600" b="1" kern="100" dirty="0">
                          <a:solidFill>
                            <a:srgbClr val="FF0000"/>
                          </a:solidFill>
                          <a:effectLst/>
                          <a:latin typeface="Century" panose="02040604050505020304" pitchFamily="18" charset="0"/>
                          <a:ea typeface="HG創英角ｺﾞｼｯｸUB" panose="020B0909000000000000" pitchFamily="49" charset="-128"/>
                          <a:cs typeface="Cambria Math" panose="02040503050406030204" pitchFamily="18" charset="0"/>
                        </a:rPr>
                        <a:t>　</a:t>
                      </a:r>
                      <a:r>
                        <a:rPr lang="en-US" sz="1600" b="1" kern="100" dirty="0">
                          <a:solidFill>
                            <a:srgbClr val="FF0000"/>
                          </a:solidFill>
                          <a:effectLst/>
                          <a:latin typeface="Century" panose="02040604050505020304" pitchFamily="18" charset="0"/>
                          <a:ea typeface="HG創英角ｺﾞｼｯｸUB" panose="020B0909000000000000" pitchFamily="49" charset="-128"/>
                          <a:cs typeface="Cambria Math" panose="02040503050406030204" pitchFamily="18" charset="0"/>
                        </a:rPr>
                        <a:t>□□</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just">
                        <a:spcAft>
                          <a:spcPts val="0"/>
                        </a:spcAft>
                      </a:pPr>
                      <a:r>
                        <a:rPr lang="ja-JP" sz="1600" b="1" kern="100" dirty="0">
                          <a:solidFill>
                            <a:srgbClr val="FF0000"/>
                          </a:solidFill>
                          <a:effectLst/>
                          <a:latin typeface="Century" panose="02040604050505020304" pitchFamily="18" charset="0"/>
                          <a:ea typeface="HG創英角ｺﾞｼｯｸUB" panose="020B0909000000000000" pitchFamily="49" charset="-128"/>
                          <a:cs typeface="Times New Roman" panose="02020603050405020304" pitchFamily="18" charset="0"/>
                        </a:rPr>
                        <a:t>和泉市府中町〇丁目〇―〇</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spcAft>
                          <a:spcPts val="0"/>
                        </a:spcAft>
                      </a:pPr>
                      <a:r>
                        <a:rPr lang="en-US" sz="1600" b="1" kern="100" dirty="0">
                          <a:solidFill>
                            <a:srgbClr val="FF0000"/>
                          </a:solidFill>
                          <a:effectLst/>
                          <a:latin typeface="HG創英角ｺﾞｼｯｸUB" panose="020B0909000000000000" pitchFamily="49" charset="-128"/>
                          <a:ea typeface="ＭＳ 明朝" panose="02020609040205080304" pitchFamily="17" charset="-128"/>
                          <a:cs typeface="Times New Roman" panose="02020603050405020304" pitchFamily="18" charset="0"/>
                        </a:rPr>
                        <a:t>××</a:t>
                      </a:r>
                      <a:r>
                        <a:rPr lang="ja-JP" sz="1600" b="1" kern="100" dirty="0">
                          <a:solidFill>
                            <a:srgbClr val="FF0000"/>
                          </a:solidFill>
                          <a:effectLst/>
                          <a:latin typeface="Century" panose="02040604050505020304" pitchFamily="18" charset="0"/>
                          <a:ea typeface="HG創英角ｺﾞｼｯｸUB" panose="020B0909000000000000" pitchFamily="49" charset="-128"/>
                          <a:cs typeface="Times New Roman" panose="02020603050405020304" pitchFamily="18" charset="0"/>
                        </a:rPr>
                        <a:t>　〇〇</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355656">
                <a:tc gridSpan="4">
                  <a:txBody>
                    <a:bodyPr/>
                    <a:lstStyle/>
                    <a:p>
                      <a:pPr algn="just">
                        <a:spcAft>
                          <a:spcPts val="0"/>
                        </a:spcAft>
                      </a:pPr>
                      <a:r>
                        <a:rPr lang="ja-JP" sz="1600" dirty="0" smtClean="0">
                          <a:solidFill>
                            <a:srgbClr val="000000"/>
                          </a:solidFill>
                          <a:effectLst/>
                          <a:latin typeface="Century" panose="02040604050505020304" pitchFamily="18" charset="0"/>
                          <a:ea typeface="ＭＳ 明朝" panose="02020609040205080304" pitchFamily="17" charset="-128"/>
                        </a:rPr>
                        <a:t>【</a:t>
                      </a:r>
                      <a:r>
                        <a:rPr lang="ja-JP" sz="1600" dirty="0">
                          <a:solidFill>
                            <a:srgbClr val="000000"/>
                          </a:solidFill>
                          <a:effectLst/>
                          <a:latin typeface="Century" panose="02040604050505020304" pitchFamily="18" charset="0"/>
                          <a:ea typeface="ＭＳ 明朝" panose="02020609040205080304" pitchFamily="17" charset="-128"/>
                        </a:rPr>
                        <a:t>申請（請求）区分】当てはまるものに〇をしてください。複数選択可。</a:t>
                      </a:r>
                      <a:r>
                        <a:rPr lang="ja-JP" sz="1600" dirty="0">
                          <a:effectLst/>
                          <a:latin typeface="Century" panose="02040604050505020304" pitchFamily="18" charset="0"/>
                        </a:rPr>
                        <a:t> </a:t>
                      </a:r>
                      <a:r>
                        <a:rPr lang="en-US" sz="16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 </a:t>
                      </a:r>
                      <a:endParaRPr lang="en-US" sz="1600" kern="100" dirty="0" smtClean="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endParaRPr lang="en-US" altLang="ja-JP" sz="1600" kern="100" dirty="0" smtClean="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ja-JP" sz="1600" kern="0" dirty="0" smtClean="0">
                          <a:solidFill>
                            <a:srgbClr val="000000"/>
                          </a:solidFill>
                          <a:effectLst/>
                          <a:latin typeface="Century" panose="02040604050505020304" pitchFamily="18" charset="0"/>
                          <a:ea typeface="ＭＳ 明朝" panose="02020609040205080304" pitchFamily="17" charset="-128"/>
                          <a:cs typeface="ＭＳ Ｐゴシック" panose="020B0600070205080204" pitchFamily="50" charset="-128"/>
                        </a:rPr>
                        <a:t>①登録情報の確認及び記入支援　　②関係者打合せでの避難行動要支援者の状況説明等</a:t>
                      </a:r>
                      <a:endParaRPr lang="ja-JP" altLang="ja-JP" sz="160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ja-JP" sz="1600" kern="0" dirty="0" smtClean="0">
                          <a:solidFill>
                            <a:srgbClr val="000000"/>
                          </a:solidFill>
                          <a:effectLst/>
                          <a:latin typeface="Century" panose="02040604050505020304" pitchFamily="18" charset="0"/>
                          <a:ea typeface="ＭＳ 明朝" panose="02020609040205080304" pitchFamily="17" charset="-128"/>
                          <a:cs typeface="ＭＳ Ｐゴシック" panose="020B0600070205080204" pitchFamily="50" charset="-128"/>
                        </a:rPr>
                        <a:t>③地域で実施される避難訓練</a:t>
                      </a:r>
                      <a:r>
                        <a:rPr lang="ja-JP" altLang="ja-JP" sz="1600" kern="100" dirty="0" smtClean="0">
                          <a:effectLst/>
                          <a:latin typeface="Century" panose="02040604050505020304" pitchFamily="18" charset="0"/>
                          <a:ea typeface="ＭＳ 明朝" panose="02020609040205080304" pitchFamily="17" charset="-128"/>
                          <a:cs typeface="Times New Roman" panose="02020603050405020304" pitchFamily="18" charset="0"/>
                        </a:rPr>
                        <a:t>での助言等</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10002"/>
                  </a:ext>
                </a:extLst>
              </a:tr>
              <a:tr h="349640">
                <a:tc rowSpan="3">
                  <a:txBody>
                    <a:bodyPr/>
                    <a:lstStyle/>
                    <a:p>
                      <a:pPr marL="71755" marR="71755" algn="ctr">
                        <a:lnSpc>
                          <a:spcPct val="115000"/>
                        </a:lnSpc>
                        <a:spcAft>
                          <a:spcPts val="0"/>
                        </a:spcAft>
                      </a:pPr>
                      <a:r>
                        <a:rPr lang="ja-JP" sz="1600" dirty="0">
                          <a:effectLst/>
                          <a:latin typeface="Century" panose="02040604050505020304" pitchFamily="18" charset="0"/>
                        </a:rPr>
                        <a:t/>
                      </a:r>
                      <a:br>
                        <a:rPr lang="ja-JP" sz="1600" dirty="0">
                          <a:effectLst/>
                          <a:latin typeface="Century" panose="02040604050505020304" pitchFamily="18" charset="0"/>
                        </a:rPr>
                      </a:br>
                      <a:r>
                        <a:rPr lang="ja-JP" sz="16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①の場合は記入不要。</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71755" marR="71755" algn="ctr">
                        <a:lnSpc>
                          <a:spcPct val="115000"/>
                        </a:lnSpc>
                        <a:spcAft>
                          <a:spcPts val="0"/>
                        </a:spcAft>
                      </a:pPr>
                      <a:r>
                        <a:rPr lang="ja-JP" sz="16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実績記入欄</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just">
                        <a:lnSpc>
                          <a:spcPct val="115000"/>
                        </a:lnSpc>
                        <a:spcAft>
                          <a:spcPts val="0"/>
                        </a:spcAft>
                      </a:pPr>
                      <a:r>
                        <a:rPr lang="ja-JP" sz="16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日時・場所</a:t>
                      </a:r>
                      <a:r>
                        <a:rPr lang="ja-JP" sz="1600" kern="100" dirty="0" smtClean="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a:t>
                      </a:r>
                      <a:r>
                        <a:rPr lang="en-US" sz="1600" b="1" kern="100" dirty="0" smtClean="0">
                          <a:solidFill>
                            <a:srgbClr val="FF0000"/>
                          </a:solidFill>
                          <a:effectLst/>
                          <a:latin typeface="HGP創英角ｺﾞｼｯｸUB" panose="020B0900000000000000" pitchFamily="50" charset="-128"/>
                          <a:ea typeface="ＭＳ 明朝" panose="02020609040205080304" pitchFamily="17" charset="-128"/>
                          <a:cs typeface="Times New Roman" panose="02020603050405020304" pitchFamily="18" charset="0"/>
                        </a:rPr>
                        <a:t>8/5</a:t>
                      </a:r>
                      <a:r>
                        <a:rPr lang="ja-JP" sz="1600" b="1" kern="100" dirty="0" smtClean="0">
                          <a:solidFill>
                            <a:srgbClr val="FF0000"/>
                          </a:solidFill>
                          <a:effectLst/>
                          <a:latin typeface="Century" panose="02040604050505020304" pitchFamily="18" charset="0"/>
                          <a:ea typeface="HGP創英角ｺﾞｼｯｸUB" panose="020B0900000000000000" pitchFamily="50" charset="-128"/>
                          <a:cs typeface="Times New Roman" panose="02020603050405020304" pitchFamily="18" charset="0"/>
                        </a:rPr>
                        <a:t>（土）</a:t>
                      </a:r>
                      <a:r>
                        <a:rPr lang="en-US" sz="1600" b="1" kern="100" dirty="0" smtClean="0">
                          <a:solidFill>
                            <a:srgbClr val="FF0000"/>
                          </a:solidFill>
                          <a:effectLst/>
                          <a:latin typeface="Century" panose="02040604050505020304" pitchFamily="18" charset="0"/>
                          <a:ea typeface="HGP創英角ｺﾞｼｯｸUB" panose="020B0900000000000000" pitchFamily="50" charset="-128"/>
                          <a:cs typeface="Times New Roman" panose="02020603050405020304" pitchFamily="18" charset="0"/>
                        </a:rPr>
                        <a:t>13</a:t>
                      </a:r>
                      <a:r>
                        <a:rPr lang="ja-JP" sz="1600" b="1" kern="100" dirty="0" smtClean="0">
                          <a:solidFill>
                            <a:srgbClr val="FF0000"/>
                          </a:solidFill>
                          <a:effectLst/>
                          <a:latin typeface="Century" panose="02040604050505020304" pitchFamily="18" charset="0"/>
                          <a:ea typeface="HGP創英角ｺﾞｼｯｸUB" panose="020B0900000000000000" pitchFamily="50" charset="-128"/>
                          <a:cs typeface="Times New Roman" panose="02020603050405020304" pitchFamily="18" charset="0"/>
                        </a:rPr>
                        <a:t>：</a:t>
                      </a:r>
                      <a:r>
                        <a:rPr lang="en-US" sz="1600" b="1" kern="100" dirty="0" smtClean="0">
                          <a:solidFill>
                            <a:srgbClr val="FF0000"/>
                          </a:solidFill>
                          <a:effectLst/>
                          <a:latin typeface="Century" panose="02040604050505020304" pitchFamily="18" charset="0"/>
                          <a:ea typeface="HGP創英角ｺﾞｼｯｸUB" panose="020B0900000000000000" pitchFamily="50" charset="-128"/>
                          <a:cs typeface="Times New Roman" panose="02020603050405020304" pitchFamily="18" charset="0"/>
                        </a:rPr>
                        <a:t>00</a:t>
                      </a:r>
                      <a:r>
                        <a:rPr lang="ja-JP" sz="1600" b="1" kern="100" dirty="0" smtClean="0">
                          <a:solidFill>
                            <a:srgbClr val="FF0000"/>
                          </a:solidFill>
                          <a:effectLst/>
                          <a:latin typeface="Century" panose="02040604050505020304" pitchFamily="18" charset="0"/>
                          <a:ea typeface="HGP創英角ｺﾞｼｯｸUB" panose="020B0900000000000000" pitchFamily="50" charset="-128"/>
                          <a:cs typeface="Times New Roman" panose="02020603050405020304" pitchFamily="18" charset="0"/>
                        </a:rPr>
                        <a:t>～</a:t>
                      </a:r>
                      <a:r>
                        <a:rPr lang="ja-JP" altLang="en-US" sz="1600" b="1" kern="100" dirty="0" smtClean="0">
                          <a:solidFill>
                            <a:srgbClr val="FF0000"/>
                          </a:solidFill>
                          <a:effectLst/>
                          <a:latin typeface="Century" panose="02040604050505020304" pitchFamily="18" charset="0"/>
                          <a:ea typeface="HGP創英角ｺﾞｼｯｸUB" panose="020B0900000000000000" pitchFamily="50" charset="-128"/>
                          <a:cs typeface="Times New Roman" panose="02020603050405020304" pitchFamily="18" charset="0"/>
                        </a:rPr>
                        <a:t>　　△△（要支援者）</a:t>
                      </a:r>
                      <a:r>
                        <a:rPr lang="ja-JP" altLang="en-US" sz="1600" b="1" kern="100" dirty="0" err="1" smtClean="0">
                          <a:solidFill>
                            <a:srgbClr val="FF0000"/>
                          </a:solidFill>
                          <a:effectLst/>
                          <a:latin typeface="Century" panose="02040604050505020304" pitchFamily="18" charset="0"/>
                          <a:ea typeface="HGP創英角ｺﾞｼｯｸUB" panose="020B0900000000000000" pitchFamily="50" charset="-128"/>
                          <a:cs typeface="Times New Roman" panose="02020603050405020304" pitchFamily="18" charset="0"/>
                        </a:rPr>
                        <a:t>さん</a:t>
                      </a:r>
                      <a:r>
                        <a:rPr lang="ja-JP" altLang="en-US" sz="1600" b="1" kern="100" dirty="0" smtClean="0">
                          <a:solidFill>
                            <a:srgbClr val="FF0000"/>
                          </a:solidFill>
                          <a:effectLst/>
                          <a:latin typeface="Century" panose="02040604050505020304" pitchFamily="18" charset="0"/>
                          <a:ea typeface="HGP創英角ｺﾞｼｯｸUB" panose="020B0900000000000000" pitchFamily="50" charset="-128"/>
                          <a:cs typeface="Times New Roman" panose="02020603050405020304" pitchFamily="18" charset="0"/>
                        </a:rPr>
                        <a:t>宅</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10003"/>
                  </a:ext>
                </a:extLst>
              </a:tr>
              <a:tr h="394430">
                <a:tc vMerge="1">
                  <a:txBody>
                    <a:bodyPr/>
                    <a:lstStyle/>
                    <a:p>
                      <a:endParaRPr kumimoji="1" lang="ja-JP" altLang="en-US"/>
                    </a:p>
                  </a:txBody>
                  <a:tcPr/>
                </a:tc>
                <a:tc gridSpan="3">
                  <a:txBody>
                    <a:bodyPr/>
                    <a:lstStyle/>
                    <a:p>
                      <a:pPr algn="just">
                        <a:lnSpc>
                          <a:spcPct val="115000"/>
                        </a:lnSpc>
                        <a:spcAft>
                          <a:spcPts val="0"/>
                        </a:spcAft>
                      </a:pPr>
                      <a:r>
                        <a:rPr lang="ja-JP" sz="16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参加者：</a:t>
                      </a:r>
                      <a:r>
                        <a:rPr lang="ja-JP" sz="1600" b="1" kern="100" dirty="0">
                          <a:solidFill>
                            <a:srgbClr val="FF0000"/>
                          </a:solidFill>
                          <a:effectLst/>
                          <a:latin typeface="Century" panose="02040604050505020304" pitchFamily="18" charset="0"/>
                          <a:ea typeface="HGP創英角ｺﾞｼｯｸUB" panose="020B0900000000000000" pitchFamily="50" charset="-128"/>
                          <a:cs typeface="Times New Roman" panose="02020603050405020304" pitchFamily="18" charset="0"/>
                        </a:rPr>
                        <a:t>〇〇自治会長、</a:t>
                      </a:r>
                      <a:r>
                        <a:rPr lang="en-US" sz="1600" b="1" kern="100" dirty="0">
                          <a:solidFill>
                            <a:srgbClr val="FF0000"/>
                          </a:solidFill>
                          <a:effectLst/>
                          <a:latin typeface="HG創英角ｺﾞｼｯｸUB" panose="020B0909000000000000" pitchFamily="49" charset="-128"/>
                          <a:ea typeface="ＭＳ 明朝" panose="02020609040205080304" pitchFamily="17" charset="-128"/>
                          <a:cs typeface="Cambria Math" panose="02040503050406030204" pitchFamily="18" charset="0"/>
                        </a:rPr>
                        <a:t>△△</a:t>
                      </a:r>
                      <a:r>
                        <a:rPr lang="ja-JP" sz="1600" b="1" kern="100" dirty="0">
                          <a:solidFill>
                            <a:srgbClr val="FF0000"/>
                          </a:solidFill>
                          <a:effectLst/>
                          <a:latin typeface="Century" panose="02040604050505020304" pitchFamily="18" charset="0"/>
                          <a:ea typeface="HG創英角ｺﾞｼｯｸUB" panose="020B0909000000000000" pitchFamily="49" charset="-128"/>
                          <a:cs typeface="Cambria Math" panose="02040503050406030204" pitchFamily="18" charset="0"/>
                        </a:rPr>
                        <a:t>　</a:t>
                      </a:r>
                      <a:r>
                        <a:rPr lang="en-US" sz="1600" b="1" kern="100" dirty="0">
                          <a:solidFill>
                            <a:srgbClr val="FF0000"/>
                          </a:solidFill>
                          <a:effectLst/>
                          <a:latin typeface="Century" panose="02040604050505020304" pitchFamily="18" charset="0"/>
                          <a:ea typeface="HG創英角ｺﾞｼｯｸUB" panose="020B0909000000000000" pitchFamily="49" charset="-128"/>
                          <a:cs typeface="Cambria Math" panose="02040503050406030204" pitchFamily="18" charset="0"/>
                        </a:rPr>
                        <a:t>△△(</a:t>
                      </a:r>
                      <a:r>
                        <a:rPr lang="ja-JP" sz="1600" b="1" kern="100" dirty="0">
                          <a:solidFill>
                            <a:srgbClr val="FF0000"/>
                          </a:solidFill>
                          <a:effectLst/>
                          <a:latin typeface="Century" panose="02040604050505020304" pitchFamily="18" charset="0"/>
                          <a:ea typeface="HG創英角ｺﾞｼｯｸUB" panose="020B0909000000000000" pitchFamily="49" charset="-128"/>
                          <a:cs typeface="Cambria Math" panose="02040503050406030204" pitchFamily="18" charset="0"/>
                        </a:rPr>
                        <a:t>要支援者</a:t>
                      </a:r>
                      <a:r>
                        <a:rPr lang="en-US" sz="1600" b="1" kern="100" dirty="0">
                          <a:solidFill>
                            <a:srgbClr val="FF0000"/>
                          </a:solidFill>
                          <a:effectLst/>
                          <a:latin typeface="Century" panose="02040604050505020304" pitchFamily="18" charset="0"/>
                          <a:ea typeface="HG創英角ｺﾞｼｯｸUB" panose="020B0909000000000000" pitchFamily="49" charset="-128"/>
                          <a:cs typeface="Cambria Math" panose="02040503050406030204" pitchFamily="18" charset="0"/>
                        </a:rPr>
                        <a:t>)</a:t>
                      </a:r>
                      <a:r>
                        <a:rPr lang="ja-JP" sz="1600" b="1" kern="100" dirty="0" err="1" smtClean="0">
                          <a:solidFill>
                            <a:srgbClr val="FF0000"/>
                          </a:solidFill>
                          <a:effectLst/>
                          <a:latin typeface="Century" panose="02040604050505020304" pitchFamily="18" charset="0"/>
                          <a:ea typeface="HG創英角ｺﾞｼｯｸUB" panose="020B0909000000000000" pitchFamily="49" charset="-128"/>
                          <a:cs typeface="Cambria Math" panose="02040503050406030204" pitchFamily="18" charset="0"/>
                        </a:rPr>
                        <a:t>、</a:t>
                      </a:r>
                      <a:r>
                        <a:rPr lang="ja-JP" sz="1600" b="1" kern="100" dirty="0" smtClean="0">
                          <a:solidFill>
                            <a:srgbClr val="FF0000"/>
                          </a:solidFill>
                          <a:effectLst/>
                          <a:latin typeface="Century" panose="02040604050505020304" pitchFamily="18" charset="0"/>
                          <a:ea typeface="HG創英角ｺﾞｼｯｸUB" panose="020B0909000000000000" pitchFamily="49" charset="-128"/>
                          <a:cs typeface="Cambria Math" panose="02040503050406030204" pitchFamily="18" charset="0"/>
                        </a:rPr>
                        <a:t>〇〇</a:t>
                      </a:r>
                      <a:r>
                        <a:rPr lang="ja-JP" sz="1600" b="1" kern="100" dirty="0">
                          <a:solidFill>
                            <a:srgbClr val="FF0000"/>
                          </a:solidFill>
                          <a:effectLst/>
                          <a:latin typeface="Century" panose="02040604050505020304" pitchFamily="18" charset="0"/>
                          <a:ea typeface="HG創英角ｺﾞｼｯｸUB" panose="020B0909000000000000" pitchFamily="49" charset="-128"/>
                          <a:cs typeface="Cambria Math" panose="02040503050406030204" pitchFamily="18" charset="0"/>
                        </a:rPr>
                        <a:t>　〇〇</a:t>
                      </a:r>
                      <a:r>
                        <a:rPr lang="en-US" sz="1600" b="1" kern="100" dirty="0">
                          <a:solidFill>
                            <a:srgbClr val="FF0000"/>
                          </a:solidFill>
                          <a:effectLst/>
                          <a:latin typeface="Century" panose="02040604050505020304" pitchFamily="18" charset="0"/>
                          <a:ea typeface="HG創英角ｺﾞｼｯｸUB" panose="020B0909000000000000" pitchFamily="49" charset="-128"/>
                          <a:cs typeface="Cambria Math" panose="02040503050406030204" pitchFamily="18" charset="0"/>
                        </a:rPr>
                        <a:t>(</a:t>
                      </a:r>
                      <a:r>
                        <a:rPr lang="ja-JP" sz="1600" b="1" kern="100" dirty="0">
                          <a:solidFill>
                            <a:srgbClr val="FF0000"/>
                          </a:solidFill>
                          <a:effectLst/>
                          <a:latin typeface="Century" panose="02040604050505020304" pitchFamily="18" charset="0"/>
                          <a:ea typeface="HG創英角ｺﾞｼｯｸUB" panose="020B0909000000000000" pitchFamily="49" charset="-128"/>
                          <a:cs typeface="Cambria Math" panose="02040503050406030204" pitchFamily="18" charset="0"/>
                        </a:rPr>
                        <a:t>福祉専門職</a:t>
                      </a:r>
                      <a:r>
                        <a:rPr lang="en-US" sz="1600" kern="100" dirty="0">
                          <a:solidFill>
                            <a:srgbClr val="000000"/>
                          </a:solidFill>
                          <a:effectLst/>
                          <a:latin typeface="Cambria Math" panose="02040503050406030204" pitchFamily="18" charset="0"/>
                          <a:ea typeface="ＭＳ 明朝" panose="02020609040205080304" pitchFamily="17" charset="-128"/>
                          <a:cs typeface="Cambria Math" panose="02040503050406030204" pitchFamily="18" charset="0"/>
                        </a:rPr>
                        <a:t>)</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10004"/>
                  </a:ext>
                </a:extLst>
              </a:tr>
              <a:tr h="1287496">
                <a:tc vMerge="1">
                  <a:txBody>
                    <a:bodyPr/>
                    <a:lstStyle/>
                    <a:p>
                      <a:endParaRPr kumimoji="1" lang="ja-JP" altLang="en-US"/>
                    </a:p>
                  </a:txBody>
                  <a:tcPr/>
                </a:tc>
                <a:tc gridSpan="3">
                  <a:txBody>
                    <a:bodyPr/>
                    <a:lstStyle/>
                    <a:p>
                      <a:pPr algn="just">
                        <a:spcAft>
                          <a:spcPts val="0"/>
                        </a:spcAft>
                      </a:pPr>
                      <a:r>
                        <a:rPr lang="ja-JP" sz="16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活動の内容</a:t>
                      </a:r>
                      <a:r>
                        <a:rPr lang="ja-JP" sz="1600" kern="100" dirty="0" smtClean="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a:t>
                      </a:r>
                      <a:endParaRPr lang="en-US" altLang="ja-JP" sz="1600" kern="100" dirty="0" smtClean="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en-US" sz="1600" kern="100" dirty="0" smtClean="0">
                          <a:solidFill>
                            <a:srgbClr val="FF0000"/>
                          </a:solidFill>
                          <a:effectLst/>
                          <a:latin typeface="HGS創英角ｺﾞｼｯｸUB" panose="020B0900000000000000" pitchFamily="50" charset="-128"/>
                          <a:ea typeface="HGS創英角ｺﾞｼｯｸUB" panose="020B0900000000000000" pitchFamily="50" charset="-128"/>
                          <a:cs typeface="Times New Roman" panose="02020603050405020304" pitchFamily="18" charset="0"/>
                        </a:rPr>
                        <a:t>要支援者宅で関係者間での打ち合わせを行ったあと、</a:t>
                      </a:r>
                      <a:r>
                        <a:rPr lang="ja-JP" sz="1600" kern="100" dirty="0" smtClean="0">
                          <a:solidFill>
                            <a:srgbClr val="FF0000"/>
                          </a:solidFill>
                          <a:effectLst/>
                          <a:latin typeface="Century" panose="02040604050505020304" pitchFamily="18" charset="0"/>
                          <a:ea typeface="HGS創英角ｺﾞｼｯｸUB" panose="020B0900000000000000" pitchFamily="50" charset="-128"/>
                          <a:cs typeface="Times New Roman" panose="02020603050405020304" pitchFamily="18" charset="0"/>
                        </a:rPr>
                        <a:t>校区で行われた避難訓練に参加し、実際に指定避難所までの道を歩くことで、段差などの車いすでの移動が難しい場所を確認した。また、</a:t>
                      </a:r>
                      <a:r>
                        <a:rPr lang="ja-JP" altLang="en-US" sz="1600" kern="100" dirty="0" smtClean="0">
                          <a:solidFill>
                            <a:srgbClr val="FF0000"/>
                          </a:solidFill>
                          <a:effectLst/>
                          <a:latin typeface="Century" panose="02040604050505020304" pitchFamily="18" charset="0"/>
                          <a:ea typeface="HGS創英角ｺﾞｼｯｸUB" panose="020B0900000000000000" pitchFamily="50" charset="-128"/>
                          <a:cs typeface="Times New Roman" panose="02020603050405020304" pitchFamily="18" charset="0"/>
                        </a:rPr>
                        <a:t>その際に</a:t>
                      </a:r>
                      <a:r>
                        <a:rPr lang="ja-JP" sz="1600" kern="100" dirty="0" smtClean="0">
                          <a:solidFill>
                            <a:srgbClr val="FF0000"/>
                          </a:solidFill>
                          <a:effectLst/>
                          <a:latin typeface="Century" panose="02040604050505020304" pitchFamily="18" charset="0"/>
                          <a:ea typeface="HGS創英角ｺﾞｼｯｸUB" panose="020B0900000000000000" pitchFamily="50" charset="-128"/>
                          <a:cs typeface="Times New Roman" panose="02020603050405020304" pitchFamily="18" charset="0"/>
                        </a:rPr>
                        <a:t>、要支援への関わり方などを助言、安全な道を</a:t>
                      </a:r>
                      <a:r>
                        <a:rPr lang="ja-JP" altLang="ja-JP" sz="1600" b="1" kern="100" dirty="0" smtClean="0">
                          <a:solidFill>
                            <a:srgbClr val="FF0000"/>
                          </a:solidFill>
                          <a:effectLst/>
                          <a:latin typeface="Century" panose="02040604050505020304" pitchFamily="18" charset="0"/>
                          <a:ea typeface="HGP創英角ｺﾞｼｯｸUB" panose="020B0900000000000000" pitchFamily="50" charset="-128"/>
                          <a:cs typeface="Times New Roman" panose="02020603050405020304" pitchFamily="18" charset="0"/>
                        </a:rPr>
                        <a:t>〇〇自治会長</a:t>
                      </a:r>
                      <a:r>
                        <a:rPr lang="ja-JP" sz="1600" kern="100" dirty="0" smtClean="0">
                          <a:solidFill>
                            <a:srgbClr val="FF0000"/>
                          </a:solidFill>
                          <a:effectLst/>
                          <a:latin typeface="Century" panose="02040604050505020304" pitchFamily="18" charset="0"/>
                          <a:ea typeface="HGS創英角ｺﾞｼｯｸUB" panose="020B0900000000000000" pitchFamily="50" charset="-128"/>
                          <a:cs typeface="Times New Roman" panose="02020603050405020304" pitchFamily="18" charset="0"/>
                        </a:rPr>
                        <a:t>と確認</a:t>
                      </a:r>
                      <a:r>
                        <a:rPr lang="ja-JP" altLang="en-US" sz="1600" kern="100" dirty="0" smtClean="0">
                          <a:solidFill>
                            <a:srgbClr val="FF0000"/>
                          </a:solidFill>
                          <a:effectLst/>
                          <a:latin typeface="Century" panose="02040604050505020304" pitchFamily="18" charset="0"/>
                          <a:ea typeface="HGS創英角ｺﾞｼｯｸUB" panose="020B0900000000000000" pitchFamily="50" charset="-128"/>
                          <a:cs typeface="Times New Roman" panose="02020603050405020304" pitchFamily="18" charset="0"/>
                        </a:rPr>
                        <a:t>を行った。</a:t>
                      </a:r>
                      <a:endParaRPr lang="ja-JP" sz="160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ct val="115000"/>
                        </a:lnSpc>
                        <a:spcAft>
                          <a:spcPts val="0"/>
                        </a:spcAft>
                      </a:pPr>
                      <a:r>
                        <a:rPr lang="en-US" sz="1600" kern="100" dirty="0" smtClean="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 </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10005"/>
                  </a:ext>
                </a:extLst>
              </a:tr>
            </a:tbl>
          </a:graphicData>
        </a:graphic>
      </p:graphicFrame>
      <p:sp>
        <p:nvSpPr>
          <p:cNvPr id="21" name="Rectangle 15"/>
          <p:cNvSpPr>
            <a:spLocks noChangeArrowheads="1"/>
          </p:cNvSpPr>
          <p:nvPr/>
        </p:nvSpPr>
        <p:spPr bwMode="auto">
          <a:xfrm>
            <a:off x="1782763" y="27447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0" name="円/楕円 9"/>
          <p:cNvSpPr/>
          <p:nvPr/>
        </p:nvSpPr>
        <p:spPr>
          <a:xfrm>
            <a:off x="3563888" y="3060492"/>
            <a:ext cx="453768" cy="39055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356885" y="3299913"/>
            <a:ext cx="453768" cy="39055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1572589" y="3766750"/>
            <a:ext cx="7200800" cy="228770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593060" y="6231263"/>
            <a:ext cx="7957880" cy="523220"/>
          </a:xfrm>
          <a:prstGeom prst="rect">
            <a:avLst/>
          </a:prstGeom>
        </p:spPr>
        <p:txBody>
          <a:bodyPr wrap="square">
            <a:spAutoFit/>
          </a:bodyPr>
          <a:lstStyle/>
          <a:p>
            <a:r>
              <a:rPr lang="ja-JP" altLang="en-US" sz="1400" dirty="0">
                <a:latin typeface="HG丸ｺﾞｼｯｸM-PRO" panose="020F0600000000000000" pitchFamily="50" charset="-128"/>
                <a:ea typeface="HG丸ｺﾞｼｯｸM-PRO" panose="020F0600000000000000" pitchFamily="50" charset="-128"/>
              </a:rPr>
              <a:t>「報償交付申請書兼請求書」の実績記入欄については、参加者について漏れなく記載すること</a:t>
            </a:r>
            <a:r>
              <a:rPr lang="ja-JP" altLang="en-US" sz="1400" dirty="0" smtClean="0">
                <a:latin typeface="HG丸ｺﾞｼｯｸM-PRO" panose="020F0600000000000000" pitchFamily="50" charset="-128"/>
                <a:ea typeface="HG丸ｺﾞｼｯｸM-PRO" panose="020F0600000000000000" pitchFamily="50" charset="-128"/>
              </a:rPr>
              <a:t>。</a:t>
            </a:r>
            <a:endParaRPr lang="en-US" altLang="ja-JP" sz="1100" dirty="0" smtClean="0">
              <a:latin typeface="HG丸ｺﾞｼｯｸM-PRO" panose="020F0600000000000000" pitchFamily="50" charset="-128"/>
              <a:ea typeface="HG丸ｺﾞｼｯｸM-PRO" panose="020F0600000000000000" pitchFamily="50" charset="-128"/>
            </a:endParaRPr>
          </a:p>
          <a:p>
            <a:r>
              <a:rPr lang="ja-JP" altLang="en-US" sz="14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1400" dirty="0">
                <a:solidFill>
                  <a:srgbClr val="FF0000"/>
                </a:solidFill>
                <a:latin typeface="HG丸ｺﾞｼｯｸM-PRO" panose="020F0600000000000000" pitchFamily="50" charset="-128"/>
                <a:ea typeface="HG丸ｺﾞｼｯｸM-PRO" panose="020F0600000000000000" pitchFamily="50" charset="-128"/>
              </a:rPr>
              <a:t>要支援者本人と、福祉専門職、その他地域の支援者を一人以上含む）</a:t>
            </a:r>
            <a:endParaRPr lang="ja-JP" altLang="en-US" sz="1400" dirty="0">
              <a:solidFill>
                <a:srgbClr val="FF0000"/>
              </a:solidFill>
            </a:endParaRPr>
          </a:p>
        </p:txBody>
      </p:sp>
    </p:spTree>
    <p:extLst>
      <p:ext uri="{BB962C8B-B14F-4D97-AF65-F5344CB8AC3E}">
        <p14:creationId xmlns:p14="http://schemas.microsoft.com/office/powerpoint/2010/main" val="37469877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93081" y="572216"/>
            <a:ext cx="8229600" cy="2028928"/>
          </a:xfrm>
        </p:spPr>
        <p:txBody>
          <a:bodyPr>
            <a:normAutofit/>
          </a:bodyPr>
          <a:lstStyle/>
          <a:p>
            <a:r>
              <a:rPr lang="ja-JP" altLang="en-US" sz="3200" dirty="0">
                <a:latin typeface="HG丸ｺﾞｼｯｸM-PRO" panose="020F0600000000000000" pitchFamily="50" charset="-128"/>
                <a:ea typeface="HG丸ｺﾞｼｯｸM-PRO" panose="020F0600000000000000" pitchFamily="50" charset="-128"/>
              </a:rPr>
              <a:t>②関係者打合せで</a:t>
            </a:r>
            <a:r>
              <a:rPr lang="ja-JP" altLang="en-US" sz="3200" dirty="0" smtClean="0">
                <a:latin typeface="HG丸ｺﾞｼｯｸM-PRO" panose="020F0600000000000000" pitchFamily="50" charset="-128"/>
                <a:ea typeface="HG丸ｺﾞｼｯｸM-PRO" panose="020F0600000000000000" pitchFamily="50" charset="-128"/>
              </a:rPr>
              <a:t>の</a:t>
            </a:r>
            <a:r>
              <a:rPr lang="en-US" altLang="ja-JP" sz="3200" dirty="0" smtClean="0">
                <a:latin typeface="HG丸ｺﾞｼｯｸM-PRO" panose="020F0600000000000000" pitchFamily="50" charset="-128"/>
                <a:ea typeface="HG丸ｺﾞｼｯｸM-PRO" panose="020F0600000000000000" pitchFamily="50" charset="-128"/>
              </a:rPr>
              <a:t/>
            </a:r>
            <a:br>
              <a:rPr lang="en-US" altLang="ja-JP" sz="3200" dirty="0" smtClean="0">
                <a:latin typeface="HG丸ｺﾞｼｯｸM-PRO" panose="020F0600000000000000" pitchFamily="50" charset="-128"/>
                <a:ea typeface="HG丸ｺﾞｼｯｸM-PRO" panose="020F0600000000000000" pitchFamily="50" charset="-128"/>
              </a:rPr>
            </a:br>
            <a:r>
              <a:rPr lang="ja-JP" altLang="en-US" sz="3200" dirty="0">
                <a:latin typeface="HG丸ｺﾞｼｯｸM-PRO" panose="020F0600000000000000" pitchFamily="50" charset="-128"/>
                <a:ea typeface="HG丸ｺﾞｼｯｸM-PRO" panose="020F0600000000000000" pitchFamily="50" charset="-128"/>
              </a:rPr>
              <a:t>　</a:t>
            </a:r>
            <a:r>
              <a:rPr lang="ja-JP" altLang="en-US" sz="3200" dirty="0" smtClean="0">
                <a:latin typeface="HG丸ｺﾞｼｯｸM-PRO" panose="020F0600000000000000" pitchFamily="50" charset="-128"/>
                <a:ea typeface="HG丸ｺﾞｼｯｸM-PRO" panose="020F0600000000000000" pitchFamily="50" charset="-128"/>
              </a:rPr>
              <a:t>避難</a:t>
            </a:r>
            <a:r>
              <a:rPr lang="ja-JP" altLang="en-US" sz="3200" dirty="0">
                <a:latin typeface="HG丸ｺﾞｼｯｸM-PRO" panose="020F0600000000000000" pitchFamily="50" charset="-128"/>
                <a:ea typeface="HG丸ｺﾞｼｯｸM-PRO" panose="020F0600000000000000" pitchFamily="50" charset="-128"/>
              </a:rPr>
              <a:t>行動要支援者の状況説明</a:t>
            </a:r>
            <a:r>
              <a:rPr lang="ja-JP" altLang="en-US" sz="3200" dirty="0" smtClean="0">
                <a:latin typeface="HG丸ｺﾞｼｯｸM-PRO" panose="020F0600000000000000" pitchFamily="50" charset="-128"/>
                <a:ea typeface="HG丸ｺﾞｼｯｸM-PRO" panose="020F0600000000000000" pitchFamily="50" charset="-128"/>
              </a:rPr>
              <a:t>等</a:t>
            </a:r>
            <a:r>
              <a:rPr lang="en-US" altLang="ja-JP" sz="3200" dirty="0" smtClean="0">
                <a:latin typeface="HG丸ｺﾞｼｯｸM-PRO" panose="020F0600000000000000" pitchFamily="50" charset="-128"/>
                <a:ea typeface="HG丸ｺﾞｼｯｸM-PRO" panose="020F0600000000000000" pitchFamily="50" charset="-128"/>
              </a:rPr>
              <a:t/>
            </a:r>
            <a:br>
              <a:rPr lang="en-US" altLang="ja-JP" sz="3200" dirty="0" smtClean="0">
                <a:latin typeface="HG丸ｺﾞｼｯｸM-PRO" panose="020F0600000000000000" pitchFamily="50" charset="-128"/>
                <a:ea typeface="HG丸ｺﾞｼｯｸM-PRO" panose="020F0600000000000000" pitchFamily="50" charset="-128"/>
              </a:rPr>
            </a:br>
            <a:r>
              <a:rPr lang="ja-JP" altLang="en-US" sz="3200" dirty="0">
                <a:latin typeface="HG丸ｺﾞｼｯｸM-PRO" panose="020F0600000000000000" pitchFamily="50" charset="-128"/>
                <a:ea typeface="HG丸ｺﾞｼｯｸM-PRO" panose="020F0600000000000000" pitchFamily="50" charset="-128"/>
              </a:rPr>
              <a:t>③地域で実施される避難訓練での助言</a:t>
            </a:r>
            <a:r>
              <a:rPr lang="ja-JP" altLang="en-US" sz="3200" dirty="0" smtClean="0">
                <a:latin typeface="HG丸ｺﾞｼｯｸM-PRO" panose="020F0600000000000000" pitchFamily="50" charset="-128"/>
                <a:ea typeface="HG丸ｺﾞｼｯｸM-PRO" panose="020F0600000000000000" pitchFamily="50" charset="-128"/>
              </a:rPr>
              <a:t>等</a:t>
            </a:r>
            <a:endParaRPr kumimoji="1" lang="ja-JP" altLang="en-US" sz="3600" dirty="0">
              <a:latin typeface="HG丸ｺﾞｼｯｸM-PRO" panose="020F0600000000000000" pitchFamily="50" charset="-128"/>
              <a:ea typeface="HG丸ｺﾞｼｯｸM-PRO" panose="020F0600000000000000" pitchFamily="50" charset="-128"/>
            </a:endParaRPr>
          </a:p>
        </p:txBody>
      </p:sp>
      <p:sp>
        <p:nvSpPr>
          <p:cNvPr id="5" name="コンテンツ プレースホルダー 4"/>
          <p:cNvSpPr>
            <a:spLocks noGrp="1"/>
          </p:cNvSpPr>
          <p:nvPr>
            <p:ph idx="1"/>
          </p:nvPr>
        </p:nvSpPr>
        <p:spPr>
          <a:xfrm>
            <a:off x="457200" y="2658336"/>
            <a:ext cx="8229600" cy="3456384"/>
          </a:xfrm>
        </p:spPr>
        <p:txBody>
          <a:bodyPr>
            <a:noAutofit/>
          </a:bodyPr>
          <a:lstStyle/>
          <a:p>
            <a:pPr marL="0" indent="0">
              <a:buNone/>
            </a:pPr>
            <a:r>
              <a:rPr lang="ja-JP" altLang="en-US" sz="1800" dirty="0">
                <a:latin typeface="HG丸ｺﾞｼｯｸM-PRO" panose="020F0600000000000000" pitchFamily="50" charset="-128"/>
                <a:ea typeface="HG丸ｺﾞｼｯｸM-PRO" panose="020F0600000000000000" pitchFamily="50" charset="-128"/>
              </a:rPr>
              <a:t>提出していただく</a:t>
            </a:r>
            <a:r>
              <a:rPr lang="ja-JP" altLang="en-US" sz="1800" dirty="0" smtClean="0">
                <a:latin typeface="HG丸ｺﾞｼｯｸM-PRO" panose="020F0600000000000000" pitchFamily="50" charset="-128"/>
                <a:ea typeface="HG丸ｺﾞｼｯｸM-PRO" panose="020F0600000000000000" pitchFamily="50" charset="-128"/>
              </a:rPr>
              <a:t>書類</a:t>
            </a:r>
            <a:endParaRPr lang="en-US" altLang="ja-JP" sz="18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1800" dirty="0">
                <a:latin typeface="HG丸ｺﾞｼｯｸM-PRO" panose="020F0600000000000000" pitchFamily="50" charset="-128"/>
                <a:ea typeface="HG丸ｺﾞｼｯｸM-PRO" panose="020F0600000000000000" pitchFamily="50" charset="-128"/>
              </a:rPr>
              <a:t>●「報償交付申請書兼請求書」  </a:t>
            </a:r>
            <a:endParaRPr lang="en-US" altLang="ja-JP" sz="1800" dirty="0">
              <a:latin typeface="HG丸ｺﾞｼｯｸM-PRO" panose="020F0600000000000000" pitchFamily="50" charset="-128"/>
              <a:ea typeface="HG丸ｺﾞｼｯｸM-PRO" panose="020F0600000000000000" pitchFamily="50" charset="-128"/>
            </a:endParaRPr>
          </a:p>
          <a:p>
            <a:pPr marL="0" indent="0">
              <a:buNone/>
            </a:pPr>
            <a:r>
              <a:rPr lang="ja-JP" altLang="en-US" sz="1800" dirty="0">
                <a:latin typeface="HG丸ｺﾞｼｯｸM-PRO" panose="020F0600000000000000" pitchFamily="50" charset="-128"/>
                <a:ea typeface="HG丸ｺﾞｼｯｸM-PRO" panose="020F0600000000000000" pitchFamily="50" charset="-128"/>
              </a:rPr>
              <a:t>（</a:t>
            </a:r>
            <a:r>
              <a:rPr lang="ja-JP" altLang="ja-JP" sz="1800" dirty="0" smtClean="0">
                <a:latin typeface="HG丸ｺﾞｼｯｸM-PRO" panose="020F0600000000000000" pitchFamily="50" charset="-128"/>
                <a:ea typeface="HG丸ｺﾞｼｯｸM-PRO" panose="020F0600000000000000" pitchFamily="50" charset="-128"/>
              </a:rPr>
              <a:t>「</a:t>
            </a:r>
            <a:r>
              <a:rPr lang="ja-JP" altLang="ja-JP" sz="1800" dirty="0">
                <a:latin typeface="HG丸ｺﾞｼｯｸM-PRO" panose="020F0600000000000000" pitchFamily="50" charset="-128"/>
                <a:ea typeface="HG丸ｺﾞｼｯｸM-PRO" panose="020F0600000000000000" pitchFamily="50" charset="-128"/>
              </a:rPr>
              <a:t>和泉市避難行動要支援者登録変更届</a:t>
            </a:r>
            <a:r>
              <a:rPr lang="ja-JP" altLang="ja-JP" sz="1800" dirty="0" smtClean="0">
                <a:latin typeface="HG丸ｺﾞｼｯｸM-PRO" panose="020F0600000000000000" pitchFamily="50" charset="-128"/>
                <a:ea typeface="HG丸ｺﾞｼｯｸM-PRO" panose="020F0600000000000000" pitchFamily="50" charset="-128"/>
              </a:rPr>
              <a:t>」</a:t>
            </a:r>
            <a:r>
              <a:rPr lang="ja-JP" altLang="en-US" sz="1800" dirty="0" smtClean="0">
                <a:latin typeface="HG丸ｺﾞｼｯｸM-PRO" panose="020F0600000000000000" pitchFamily="50" charset="-128"/>
                <a:ea typeface="HG丸ｺﾞｼｯｸM-PRO" panose="020F0600000000000000" pitchFamily="50" charset="-128"/>
              </a:rPr>
              <a:t>）</a:t>
            </a:r>
            <a:endParaRPr lang="en-US" altLang="ja-JP" sz="18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1800" dirty="0" smtClean="0">
                <a:latin typeface="HG丸ｺﾞｼｯｸM-PRO" panose="020F0600000000000000" pitchFamily="50" charset="-128"/>
                <a:ea typeface="HG丸ｺﾞｼｯｸM-PRO" panose="020F0600000000000000" pitchFamily="50" charset="-128"/>
              </a:rPr>
              <a:t>（</a:t>
            </a:r>
            <a:r>
              <a:rPr lang="ja-JP" altLang="en-US" sz="1800" dirty="0">
                <a:latin typeface="HG丸ｺﾞｼｯｸM-PRO" panose="020F0600000000000000" pitchFamily="50" charset="-128"/>
                <a:ea typeface="HG丸ｺﾞｼｯｸM-PRO" panose="020F0600000000000000" pitchFamily="50" charset="-128"/>
              </a:rPr>
              <a:t>「和泉市避難行動要支援者　近隣の支援者登録書」）</a:t>
            </a:r>
            <a:endParaRPr lang="ja-JP" altLang="en-US" sz="1800" dirty="0">
              <a:solidFill>
                <a:srgbClr val="FF0000"/>
              </a:solidFill>
            </a:endParaRPr>
          </a:p>
          <a:p>
            <a:pPr marL="0" indent="0">
              <a:buNone/>
            </a:pPr>
            <a:r>
              <a:rPr lang="ja-JP" altLang="en-US" sz="1800" dirty="0" smtClean="0">
                <a:latin typeface="HG丸ｺﾞｼｯｸM-PRO" panose="020F0600000000000000" pitchFamily="50" charset="-128"/>
                <a:ea typeface="HG丸ｺﾞｼｯｸM-PRO" panose="020F0600000000000000" pitchFamily="50" charset="-128"/>
              </a:rPr>
              <a:t>  </a:t>
            </a:r>
            <a:endParaRPr lang="en-US" altLang="ja-JP" sz="1800" dirty="0" smtClean="0">
              <a:latin typeface="HG丸ｺﾞｼｯｸM-PRO" panose="020F0600000000000000" pitchFamily="50" charset="-128"/>
              <a:ea typeface="HG丸ｺﾞｼｯｸM-PRO" panose="020F0600000000000000" pitchFamily="50" charset="-128"/>
            </a:endParaRPr>
          </a:p>
        </p:txBody>
      </p:sp>
      <p:sp>
        <p:nvSpPr>
          <p:cNvPr id="3" name="スライド番号プレースホルダー 2"/>
          <p:cNvSpPr>
            <a:spLocks noGrp="1"/>
          </p:cNvSpPr>
          <p:nvPr>
            <p:ph type="sldNum" sz="quarter" idx="12"/>
          </p:nvPr>
        </p:nvSpPr>
        <p:spPr/>
        <p:txBody>
          <a:bodyPr/>
          <a:lstStyle/>
          <a:p>
            <a:fld id="{897D9FC3-4849-4731-94C3-ED8EDB764205}" type="slidenum">
              <a:rPr kumimoji="1" lang="ja-JP" altLang="en-US" smtClean="0"/>
              <a:t>22</a:t>
            </a:fld>
            <a:endParaRPr kumimoji="1" lang="ja-JP" altLang="en-US"/>
          </a:p>
        </p:txBody>
      </p:sp>
      <p:sp>
        <p:nvSpPr>
          <p:cNvPr id="7" name="タイトル 3"/>
          <p:cNvSpPr txBox="1">
            <a:spLocks/>
          </p:cNvSpPr>
          <p:nvPr/>
        </p:nvSpPr>
        <p:spPr>
          <a:xfrm>
            <a:off x="457200" y="2132856"/>
            <a:ext cx="8229600" cy="1599456"/>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dirty="0" smtClean="0">
                <a:latin typeface="HG丸ｺﾞｼｯｸM-PRO" panose="020F0600000000000000" pitchFamily="50" charset="-128"/>
                <a:ea typeface="HG丸ｺﾞｼｯｸM-PRO" panose="020F0600000000000000" pitchFamily="50" charset="-128"/>
              </a:rPr>
              <a:t/>
            </a:r>
            <a:br>
              <a:rPr lang="ja-JP" altLang="en-US" dirty="0" smtClean="0">
                <a:latin typeface="HG丸ｺﾞｼｯｸM-PRO" panose="020F0600000000000000" pitchFamily="50" charset="-128"/>
                <a:ea typeface="HG丸ｺﾞｼｯｸM-PRO" panose="020F0600000000000000" pitchFamily="50" charset="-128"/>
              </a:rPr>
            </a:br>
            <a:endParaRPr lang="ja-JP" altLang="en-US" dirty="0">
              <a:latin typeface="HG丸ｺﾞｼｯｸM-PRO" panose="020F0600000000000000" pitchFamily="50" charset="-128"/>
              <a:ea typeface="HG丸ｺﾞｼｯｸM-PRO" panose="020F0600000000000000" pitchFamily="50" charset="-128"/>
            </a:endParaRPr>
          </a:p>
        </p:txBody>
      </p:sp>
      <p:graphicFrame>
        <p:nvGraphicFramePr>
          <p:cNvPr id="8" name="オブジェクト 7"/>
          <p:cNvGraphicFramePr>
            <a:graphicFrameLocks/>
          </p:cNvGraphicFramePr>
          <p:nvPr>
            <p:extLst>
              <p:ext uri="{D42A27DB-BD31-4B8C-83A1-F6EECF244321}">
                <p14:modId xmlns:p14="http://schemas.microsoft.com/office/powerpoint/2010/main" val="3639000056"/>
              </p:ext>
            </p:extLst>
          </p:nvPr>
        </p:nvGraphicFramePr>
        <p:xfrm>
          <a:off x="1110361" y="4257792"/>
          <a:ext cx="1700043" cy="2376000"/>
        </p:xfrm>
        <a:graphic>
          <a:graphicData uri="http://schemas.openxmlformats.org/presentationml/2006/ole">
            <mc:AlternateContent xmlns:mc="http://schemas.openxmlformats.org/markup-compatibility/2006">
              <mc:Choice xmlns:v="urn:schemas-microsoft-com:vml" Requires="v">
                <p:oleObj spid="_x0000_s2126" name="Acrobat Document" r:id="rId4" imgW="5666809" imgH="8019712" progId="AcroExch.Document.DC">
                  <p:embed/>
                </p:oleObj>
              </mc:Choice>
              <mc:Fallback>
                <p:oleObj name="Acrobat Document" r:id="rId4" imgW="5666809" imgH="8019712" progId="AcroExch.Document.DC">
                  <p:embed/>
                  <p:pic>
                    <p:nvPicPr>
                      <p:cNvPr id="0" name=""/>
                      <p:cNvPicPr/>
                      <p:nvPr/>
                    </p:nvPicPr>
                    <p:blipFill>
                      <a:blip r:embed="rId5"/>
                      <a:stretch>
                        <a:fillRect/>
                      </a:stretch>
                    </p:blipFill>
                    <p:spPr>
                      <a:xfrm>
                        <a:off x="1110361" y="4257792"/>
                        <a:ext cx="1700043" cy="2376000"/>
                      </a:xfrm>
                      <a:prstGeom prst="rect">
                        <a:avLst/>
                      </a:prstGeom>
                      <a:ln>
                        <a:solidFill>
                          <a:schemeClr val="tx1"/>
                        </a:solidFill>
                      </a:ln>
                    </p:spPr>
                  </p:pic>
                </p:oleObj>
              </mc:Fallback>
            </mc:AlternateContent>
          </a:graphicData>
        </a:graphic>
      </p:graphicFrame>
      <p:graphicFrame>
        <p:nvGraphicFramePr>
          <p:cNvPr id="11" name="オブジェクト 10"/>
          <p:cNvGraphicFramePr>
            <a:graphicFrameLocks/>
          </p:cNvGraphicFramePr>
          <p:nvPr>
            <p:extLst>
              <p:ext uri="{D42A27DB-BD31-4B8C-83A1-F6EECF244321}">
                <p14:modId xmlns:p14="http://schemas.microsoft.com/office/powerpoint/2010/main" val="3836614513"/>
              </p:ext>
            </p:extLst>
          </p:nvPr>
        </p:nvGraphicFramePr>
        <p:xfrm>
          <a:off x="3347864" y="4257792"/>
          <a:ext cx="1699200" cy="2376000"/>
        </p:xfrm>
        <a:graphic>
          <a:graphicData uri="http://schemas.openxmlformats.org/presentationml/2006/ole">
            <mc:AlternateContent xmlns:mc="http://schemas.openxmlformats.org/markup-compatibility/2006">
              <mc:Choice xmlns:v="urn:schemas-microsoft-com:vml" Requires="v">
                <p:oleObj spid="_x0000_s2127" name="Acrobat Document" r:id="rId6" imgW="5666809" imgH="8019712" progId="AcroExch.Document.DC">
                  <p:embed/>
                </p:oleObj>
              </mc:Choice>
              <mc:Fallback>
                <p:oleObj name="Acrobat Document" r:id="rId6" imgW="5666809" imgH="8019712" progId="AcroExch.Document.DC">
                  <p:embed/>
                  <p:pic>
                    <p:nvPicPr>
                      <p:cNvPr id="0" name=""/>
                      <p:cNvPicPr/>
                      <p:nvPr/>
                    </p:nvPicPr>
                    <p:blipFill>
                      <a:blip r:embed="rId7"/>
                      <a:stretch>
                        <a:fillRect/>
                      </a:stretch>
                    </p:blipFill>
                    <p:spPr>
                      <a:xfrm>
                        <a:off x="3347864" y="4257792"/>
                        <a:ext cx="1699200" cy="2376000"/>
                      </a:xfrm>
                      <a:prstGeom prst="rect">
                        <a:avLst/>
                      </a:prstGeom>
                      <a:ln>
                        <a:solidFill>
                          <a:schemeClr val="tx1"/>
                        </a:solidFill>
                      </a:ln>
                    </p:spPr>
                  </p:pic>
                </p:oleObj>
              </mc:Fallback>
            </mc:AlternateContent>
          </a:graphicData>
        </a:graphic>
      </p:graphicFrame>
      <p:pic>
        <p:nvPicPr>
          <p:cNvPr id="9" name="コンテンツ プレースホルダー 4"/>
          <p:cNvPicPr>
            <a:picLocks/>
          </p:cNvPicPr>
          <p:nvPr/>
        </p:nvPicPr>
        <p:blipFill>
          <a:blip r:embed="rId8"/>
          <a:stretch>
            <a:fillRect/>
          </a:stretch>
        </p:blipFill>
        <p:spPr>
          <a:xfrm>
            <a:off x="5724128" y="4257792"/>
            <a:ext cx="1699200" cy="2376000"/>
          </a:xfrm>
          <a:prstGeom prst="rect">
            <a:avLst/>
          </a:prstGeom>
        </p:spPr>
      </p:pic>
    </p:spTree>
    <p:extLst>
      <p:ext uri="{BB962C8B-B14F-4D97-AF65-F5344CB8AC3E}">
        <p14:creationId xmlns:p14="http://schemas.microsoft.com/office/powerpoint/2010/main" val="28015233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200" dirty="0">
                <a:latin typeface="HG丸ｺﾞｼｯｸM-PRO" panose="020F0600000000000000" pitchFamily="50" charset="-128"/>
                <a:ea typeface="HG丸ｺﾞｼｯｸM-PRO" panose="020F0600000000000000" pitchFamily="50" charset="-128"/>
              </a:rPr>
              <a:t>関係</a:t>
            </a:r>
            <a:r>
              <a:rPr kumimoji="1" lang="ja-JP" altLang="en-US" sz="3200" dirty="0" smtClean="0">
                <a:latin typeface="HG丸ｺﾞｼｯｸM-PRO" panose="020F0600000000000000" pitchFamily="50" charset="-128"/>
                <a:ea typeface="HG丸ｺﾞｼｯｸM-PRO" panose="020F0600000000000000" pitchFamily="50" charset="-128"/>
              </a:rPr>
              <a:t>資料について</a:t>
            </a:r>
            <a:endParaRPr kumimoji="1" lang="ja-JP" altLang="en-US" sz="3200"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p:txBody>
          <a:bodyPr/>
          <a:lstStyle/>
          <a:p>
            <a:r>
              <a:rPr kumimoji="1" lang="ja-JP" altLang="en-US" dirty="0" smtClean="0">
                <a:latin typeface="HG丸ｺﾞｼｯｸM-PRO" panose="020F0600000000000000" pitchFamily="50" charset="-128"/>
                <a:ea typeface="HG丸ｺﾞｼｯｸM-PRO" panose="020F0600000000000000" pitchFamily="50" charset="-128"/>
              </a:rPr>
              <a:t>和泉市ホームページ内でも公開しています。</a:t>
            </a:r>
            <a:endParaRPr kumimoji="1" lang="en-US" altLang="ja-JP" dirty="0" smtClean="0">
              <a:latin typeface="HG丸ｺﾞｼｯｸM-PRO" panose="020F0600000000000000" pitchFamily="50" charset="-128"/>
              <a:ea typeface="HG丸ｺﾞｼｯｸM-PRO" panose="020F0600000000000000" pitchFamily="50" charset="-128"/>
            </a:endParaRPr>
          </a:p>
          <a:p>
            <a:pPr marL="0" indent="0">
              <a:buNone/>
            </a:pPr>
            <a:r>
              <a:rPr kumimoji="1" lang="ja-JP" altLang="en-US" sz="1800" dirty="0" smtClean="0">
                <a:latin typeface="HG丸ｺﾞｼｯｸM-PRO" panose="020F0600000000000000" pitchFamily="50" charset="-128"/>
                <a:ea typeface="HG丸ｺﾞｼｯｸM-PRO" panose="020F0600000000000000" pitchFamily="50" charset="-128"/>
              </a:rPr>
              <a:t>　</a:t>
            </a:r>
            <a:endParaRPr kumimoji="1" lang="en-US" altLang="ja-JP" sz="18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1800" dirty="0">
                <a:latin typeface="HG丸ｺﾞｼｯｸM-PRO" panose="020F0600000000000000" pitchFamily="50" charset="-128"/>
                <a:ea typeface="HG丸ｺﾞｼｯｸM-PRO" panose="020F0600000000000000" pitchFamily="50" charset="-128"/>
              </a:rPr>
              <a:t>　</a:t>
            </a:r>
            <a:r>
              <a:rPr kumimoji="1" lang="ja-JP" altLang="en-US" sz="1800" dirty="0" smtClean="0">
                <a:latin typeface="HG丸ｺﾞｼｯｸM-PRO" panose="020F0600000000000000" pitchFamily="50" charset="-128"/>
                <a:ea typeface="HG丸ｺﾞｼｯｸM-PRO" panose="020F0600000000000000" pitchFamily="50" charset="-128"/>
              </a:rPr>
              <a:t>福祉総務課内＞業務・その他＞「個別支援計画の作成について」</a:t>
            </a:r>
            <a:endParaRPr kumimoji="1" lang="en-US" altLang="ja-JP" sz="1800" dirty="0" smtClean="0">
              <a:latin typeface="HG丸ｺﾞｼｯｸM-PRO" panose="020F0600000000000000" pitchFamily="50" charset="-128"/>
              <a:ea typeface="HG丸ｺﾞｼｯｸM-PRO" panose="020F0600000000000000" pitchFamily="50" charset="-128"/>
            </a:endParaRPr>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897D9FC3-4849-4731-94C3-ED8EDB764205}" type="slidenum">
              <a:rPr kumimoji="1" lang="ja-JP" altLang="en-US" smtClean="0"/>
              <a:t>23</a:t>
            </a:fld>
            <a:endParaRPr kumimoji="1" lang="ja-JP" altLang="en-US"/>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3054684"/>
            <a:ext cx="6084168" cy="3498516"/>
          </a:xfrm>
          <a:prstGeom prst="rect">
            <a:avLst/>
          </a:prstGeom>
        </p:spPr>
      </p:pic>
      <p:sp>
        <p:nvSpPr>
          <p:cNvPr id="6" name="正方形/長方形 5"/>
          <p:cNvSpPr/>
          <p:nvPr/>
        </p:nvSpPr>
        <p:spPr>
          <a:xfrm>
            <a:off x="3635896" y="4941168"/>
            <a:ext cx="792088" cy="36004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268022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1700808"/>
            <a:ext cx="7622232" cy="1143000"/>
          </a:xfrm>
        </p:spPr>
        <p:txBody>
          <a:bodyPr>
            <a:normAutofit fontScale="90000"/>
          </a:bodyPr>
          <a:lstStyle/>
          <a:p>
            <a:pPr marL="0" indent="0">
              <a:buNone/>
            </a:pPr>
            <a:r>
              <a:rPr kumimoji="1" lang="ja-JP" altLang="en-US" dirty="0" smtClean="0">
                <a:latin typeface="HG丸ｺﾞｼｯｸM-PRO" panose="020F0600000000000000" pitchFamily="50" charset="-128"/>
                <a:ea typeface="HG丸ｺﾞｼｯｸM-PRO" panose="020F0600000000000000" pitchFamily="50" charset="-128"/>
              </a:rPr>
              <a:t>ご清聴ありがとう</a:t>
            </a:r>
            <a:r>
              <a:rPr kumimoji="1" lang="en-US" altLang="ja-JP" dirty="0" smtClean="0">
                <a:latin typeface="HG丸ｺﾞｼｯｸM-PRO" panose="020F0600000000000000" pitchFamily="50" charset="-128"/>
                <a:ea typeface="HG丸ｺﾞｼｯｸM-PRO" panose="020F0600000000000000" pitchFamily="50" charset="-128"/>
              </a:rPr>
              <a:t/>
            </a:r>
            <a:br>
              <a:rPr kumimoji="1" lang="en-US" altLang="ja-JP" dirty="0" smtClean="0">
                <a:latin typeface="HG丸ｺﾞｼｯｸM-PRO" panose="020F0600000000000000" pitchFamily="50" charset="-128"/>
                <a:ea typeface="HG丸ｺﾞｼｯｸM-PRO" panose="020F0600000000000000" pitchFamily="50" charset="-128"/>
              </a:rPr>
            </a:br>
            <a:r>
              <a:rPr kumimoji="1" lang="ja-JP" altLang="en-US" dirty="0" smtClean="0">
                <a:latin typeface="HG丸ｺﾞｼｯｸM-PRO" panose="020F0600000000000000" pitchFamily="50" charset="-128"/>
                <a:ea typeface="HG丸ｺﾞｼｯｸM-PRO" panose="020F0600000000000000" pitchFamily="50" charset="-128"/>
              </a:rPr>
              <a:t>ございました</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4" name="サブタイトル 2"/>
          <p:cNvSpPr txBox="1">
            <a:spLocks/>
          </p:cNvSpPr>
          <p:nvPr/>
        </p:nvSpPr>
        <p:spPr>
          <a:xfrm>
            <a:off x="4788024" y="3769600"/>
            <a:ext cx="3744416" cy="16561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9pPr>
          </a:lstStyle>
          <a:p>
            <a:pPr marL="0" indent="0">
              <a:buClr>
                <a:srgbClr val="31B6FD"/>
              </a:buClr>
              <a:buSzPct val="100000"/>
              <a:buNone/>
            </a:pPr>
            <a:r>
              <a:rPr lang="ja-JP" altLang="en-US" sz="1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作成日 </a:t>
            </a:r>
            <a:r>
              <a:rPr lang="en-US" altLang="ja-JP" sz="1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令和５年１０月</a:t>
            </a:r>
            <a:endParaRPr lang="en-US" altLang="ja-JP" sz="1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Clr>
                <a:srgbClr val="31B6FD"/>
              </a:buClr>
              <a:buSzPct val="100000"/>
              <a:buNone/>
            </a:pPr>
            <a:r>
              <a:rPr lang="ja-JP" altLang="en-US" sz="1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作   成 </a:t>
            </a:r>
            <a:r>
              <a:rPr lang="en-US" altLang="ja-JP" sz="1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和泉市　福祉部　福祉総務課</a:t>
            </a:r>
            <a:endParaRPr lang="en-US" altLang="ja-JP" sz="1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Clr>
                <a:srgbClr val="31B6FD"/>
              </a:buClr>
              <a:buSzPct val="100000"/>
              <a:buNone/>
            </a:pPr>
            <a:r>
              <a:rPr lang="ja-JP" altLang="en-US" sz="1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en-US" altLang="ja-JP" sz="1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594-8501</a:t>
            </a:r>
          </a:p>
          <a:p>
            <a:pPr marL="0" indent="0">
              <a:buClr>
                <a:srgbClr val="31B6FD"/>
              </a:buClr>
              <a:buSzPct val="100000"/>
              <a:buNone/>
            </a:pPr>
            <a:r>
              <a:rPr lang="ja-JP" altLang="en-US" sz="1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和泉市府中町二丁目</a:t>
            </a:r>
            <a:r>
              <a:rPr lang="en-US" altLang="ja-JP" sz="1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7</a:t>
            </a:r>
            <a:r>
              <a:rPr lang="ja-JP" altLang="en-US" sz="1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番</a:t>
            </a:r>
            <a:r>
              <a:rPr lang="en-US" altLang="ja-JP" sz="1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5</a:t>
            </a:r>
            <a:r>
              <a:rPr lang="ja-JP" altLang="en-US" sz="1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号</a:t>
            </a:r>
            <a:endParaRPr lang="en-US" altLang="ja-JP" sz="1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buClr>
                <a:srgbClr val="31B6FD"/>
              </a:buClr>
              <a:buSzPct val="100000"/>
              <a:buNone/>
            </a:pPr>
            <a:r>
              <a:rPr lang="ja-JP" altLang="en-US" sz="1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電話番号：</a:t>
            </a:r>
            <a:r>
              <a:rPr lang="en-US" altLang="ja-JP" sz="1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0725-99-8126</a:t>
            </a:r>
          </a:p>
        </p:txBody>
      </p:sp>
      <p:pic>
        <p:nvPicPr>
          <p:cNvPr id="5" name="Picture 2" descr="C:\Users\LG68044\Desktop\thumbnmail_school_rei.jpg\thumbnmail_school_re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3338696"/>
            <a:ext cx="2880320" cy="2517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5639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ja-JP" altLang="en-US" sz="32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避難行動要支援者とは</a:t>
            </a:r>
            <a:r>
              <a:rPr kumimoji="1" lang="en-US" altLang="ja-JP" sz="32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
            </a:r>
            <a:br>
              <a:rPr kumimoji="1" lang="en-US" altLang="ja-JP" sz="32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br>
            <a:r>
              <a:rPr lang="ja-JP" altLang="en-US" sz="3200" dirty="0">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32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　　　　　（以下、「要支援者」と表記）</a:t>
            </a:r>
            <a:endParaRPr kumimoji="1" lang="ja-JP" altLang="en-US" sz="32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323528" y="1700808"/>
            <a:ext cx="8363272" cy="4876800"/>
          </a:xfrm>
        </p:spPr>
        <p:txBody>
          <a:bodyPr>
            <a:normAutofit/>
          </a:bodyPr>
          <a:lstStyle/>
          <a:p>
            <a:pPr marL="0" indent="0">
              <a:buNone/>
            </a:pPr>
            <a:endParaRPr lang="en-US" altLang="ja-JP"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000" dirty="0" smtClean="0">
                <a:latin typeface="HG丸ｺﾞｼｯｸM-PRO" panose="020F0600000000000000" pitchFamily="50" charset="-128"/>
                <a:ea typeface="HG丸ｺﾞｼｯｸM-PRO" panose="020F0600000000000000" pitchFamily="50" charset="-128"/>
              </a:rPr>
              <a:t>Ａ</a:t>
            </a:r>
            <a:r>
              <a:rPr lang="ja-JP" altLang="en-US" sz="2000" dirty="0">
                <a:latin typeface="HG丸ｺﾞｼｯｸM-PRO" panose="020F0600000000000000" pitchFamily="50" charset="-128"/>
                <a:ea typeface="HG丸ｺﾞｼｯｸM-PRO" panose="020F0600000000000000" pitchFamily="50" charset="-128"/>
              </a:rPr>
              <a:t>　</a:t>
            </a:r>
            <a:r>
              <a:rPr lang="ja-JP" altLang="en-US" sz="2000" dirty="0" err="1">
                <a:latin typeface="HG丸ｺﾞｼｯｸM-PRO" panose="020F0600000000000000" pitchFamily="50" charset="-128"/>
                <a:ea typeface="HG丸ｺﾞｼｯｸM-PRO" panose="020F0600000000000000" pitchFamily="50" charset="-128"/>
              </a:rPr>
              <a:t>身体障がい</a:t>
            </a:r>
            <a:r>
              <a:rPr lang="ja-JP" altLang="en-US" sz="2000" dirty="0">
                <a:latin typeface="HG丸ｺﾞｼｯｸM-PRO" panose="020F0600000000000000" pitchFamily="50" charset="-128"/>
                <a:ea typeface="HG丸ｺﾞｼｯｸM-PRO" panose="020F0600000000000000" pitchFamily="50" charset="-128"/>
              </a:rPr>
              <a:t>者手帳</a:t>
            </a:r>
            <a:r>
              <a:rPr lang="en-US" altLang="ja-JP" sz="2000" dirty="0">
                <a:latin typeface="HG丸ｺﾞｼｯｸM-PRO" panose="020F0600000000000000" pitchFamily="50" charset="-128"/>
                <a:ea typeface="HG丸ｺﾞｼｯｸM-PRO" panose="020F0600000000000000" pitchFamily="50" charset="-128"/>
              </a:rPr>
              <a:t>1</a:t>
            </a:r>
            <a:r>
              <a:rPr lang="ja-JP" altLang="en-US" sz="2000" dirty="0">
                <a:latin typeface="HG丸ｺﾞｼｯｸM-PRO" panose="020F0600000000000000" pitchFamily="50" charset="-128"/>
                <a:ea typeface="HG丸ｺﾞｼｯｸM-PRO" panose="020F0600000000000000" pitchFamily="50" charset="-128"/>
              </a:rPr>
              <a:t>級・</a:t>
            </a:r>
            <a:r>
              <a:rPr lang="en-US" altLang="ja-JP" sz="2000" dirty="0">
                <a:latin typeface="HG丸ｺﾞｼｯｸM-PRO" panose="020F0600000000000000" pitchFamily="50" charset="-128"/>
                <a:ea typeface="HG丸ｺﾞｼｯｸM-PRO" panose="020F0600000000000000" pitchFamily="50" charset="-128"/>
              </a:rPr>
              <a:t>2</a:t>
            </a:r>
            <a:r>
              <a:rPr lang="ja-JP" altLang="en-US" sz="2000" dirty="0">
                <a:latin typeface="HG丸ｺﾞｼｯｸM-PRO" panose="020F0600000000000000" pitchFamily="50" charset="-128"/>
                <a:ea typeface="HG丸ｺﾞｼｯｸM-PRO" panose="020F0600000000000000" pitchFamily="50" charset="-128"/>
              </a:rPr>
              <a:t>級の</a:t>
            </a:r>
            <a:r>
              <a:rPr lang="ja-JP" altLang="en-US" sz="2000" dirty="0" smtClean="0">
                <a:latin typeface="HG丸ｺﾞｼｯｸM-PRO" panose="020F0600000000000000" pitchFamily="50" charset="-128"/>
                <a:ea typeface="HG丸ｺﾞｼｯｸM-PRO" panose="020F0600000000000000" pitchFamily="50" charset="-128"/>
              </a:rPr>
              <a:t>方　</a:t>
            </a:r>
            <a:endParaRPr lang="en-US" altLang="ja-JP" sz="20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000" dirty="0">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20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2000" dirty="0">
                <a:latin typeface="HG丸ｺﾞｼｯｸM-PRO" panose="020F0600000000000000" pitchFamily="50" charset="-128"/>
                <a:ea typeface="HG丸ｺﾞｼｯｸM-PRO" panose="020F0600000000000000" pitchFamily="50" charset="-128"/>
                <a:cs typeface="メイリオ" panose="020B0604030504040204" pitchFamily="50" charset="-128"/>
              </a:rPr>
              <a:t>呼吸器以外の</a:t>
            </a:r>
            <a:r>
              <a:rPr lang="ja-JP" altLang="en-US" sz="2000" dirty="0" err="1">
                <a:latin typeface="HG丸ｺﾞｼｯｸM-PRO" panose="020F0600000000000000" pitchFamily="50" charset="-128"/>
                <a:ea typeface="HG丸ｺﾞｼｯｸM-PRO" panose="020F0600000000000000" pitchFamily="50" charset="-128"/>
                <a:cs typeface="メイリオ" panose="020B0604030504040204" pitchFamily="50" charset="-128"/>
              </a:rPr>
              <a:t>内部障がい</a:t>
            </a:r>
            <a:r>
              <a:rPr lang="ja-JP" altLang="en-US" sz="2000" dirty="0">
                <a:latin typeface="HG丸ｺﾞｼｯｸM-PRO" panose="020F0600000000000000" pitchFamily="50" charset="-128"/>
                <a:ea typeface="HG丸ｺﾞｼｯｸM-PRO" panose="020F0600000000000000" pitchFamily="50" charset="-128"/>
                <a:cs typeface="メイリオ" panose="020B0604030504040204" pitchFamily="50" charset="-128"/>
              </a:rPr>
              <a:t>のみの方を除く）</a:t>
            </a:r>
            <a:r>
              <a:rPr lang="ja-JP" altLang="en-US" sz="2000" dirty="0" smtClean="0">
                <a:latin typeface="HG丸ｺﾞｼｯｸM-PRO" panose="020F0600000000000000" pitchFamily="50" charset="-128"/>
                <a:ea typeface="HG丸ｺﾞｼｯｸM-PRO" panose="020F0600000000000000" pitchFamily="50" charset="-128"/>
              </a:rPr>
              <a:t>　　　　　　　　　　　　　　　　　　　　　　　　　　　　　　　　　　　　　　　　　　　　　　　　　　　　　　　　　　　　　　　　　　　　　　　　　　　　　　　　　　　　　　　　　　　　　　　　　　　　　　　　　　　　　　　　　　　　　　　　　　　　　　　　　</a:t>
            </a:r>
          </a:p>
          <a:p>
            <a:pPr marL="0" indent="0">
              <a:buNone/>
            </a:pPr>
            <a:r>
              <a:rPr lang="ja-JP" altLang="en-US" sz="2000" dirty="0" smtClean="0">
                <a:latin typeface="HG丸ｺﾞｼｯｸM-PRO" panose="020F0600000000000000" pitchFamily="50" charset="-128"/>
                <a:ea typeface="HG丸ｺﾞｼｯｸM-PRO" panose="020F0600000000000000" pitchFamily="50" charset="-128"/>
              </a:rPr>
              <a:t>Ｂ　療育手帳Ａを所持する方</a:t>
            </a:r>
          </a:p>
          <a:p>
            <a:pPr marL="0" indent="0">
              <a:buNone/>
            </a:pPr>
            <a:r>
              <a:rPr lang="ja-JP" altLang="en-US" sz="2000" dirty="0" smtClean="0">
                <a:latin typeface="HG丸ｺﾞｼｯｸM-PRO" panose="020F0600000000000000" pitchFamily="50" charset="-128"/>
                <a:ea typeface="HG丸ｺﾞｼｯｸM-PRO" panose="020F0600000000000000" pitchFamily="50" charset="-128"/>
              </a:rPr>
              <a:t>Ｃ　</a:t>
            </a:r>
            <a:r>
              <a:rPr lang="ja-JP" altLang="en-US" sz="2000" dirty="0" err="1" smtClean="0">
                <a:latin typeface="HG丸ｺﾞｼｯｸM-PRO" panose="020F0600000000000000" pitchFamily="50" charset="-128"/>
                <a:ea typeface="HG丸ｺﾞｼｯｸM-PRO" panose="020F0600000000000000" pitchFamily="50" charset="-128"/>
              </a:rPr>
              <a:t>精神障がい</a:t>
            </a:r>
            <a:r>
              <a:rPr lang="ja-JP" altLang="en-US" sz="2000" dirty="0" smtClean="0">
                <a:latin typeface="HG丸ｺﾞｼｯｸM-PRO" panose="020F0600000000000000" pitchFamily="50" charset="-128"/>
                <a:ea typeface="HG丸ｺﾞｼｯｸM-PRO" panose="020F0600000000000000" pitchFamily="50" charset="-128"/>
              </a:rPr>
              <a:t>者保健福祉手帳１級の方　　　　　　　　　　　　　　　　　　　　　　　　　　　　　　　　　　　　　　　　　　　　　　　　　　　　　　　　　　　　　　　　　　　　　　　　　　　　　　　　　　　　　　　　　　　　　　　　　　　　　　　　　　　　　　　　　　　　　　　　　　　　　　　　　　　　　　　　　　　　　　　　　　　　　　　　　　　　　　　　　　　　　　　　　　　　　　　　</a:t>
            </a:r>
          </a:p>
          <a:p>
            <a:pPr marL="0" indent="0">
              <a:buNone/>
            </a:pPr>
            <a:r>
              <a:rPr lang="ja-JP" altLang="en-US" sz="2000" dirty="0" smtClean="0">
                <a:latin typeface="HG丸ｺﾞｼｯｸM-PRO" panose="020F0600000000000000" pitchFamily="50" charset="-128"/>
                <a:ea typeface="HG丸ｺﾞｼｯｸM-PRO" panose="020F0600000000000000" pitchFamily="50" charset="-128"/>
              </a:rPr>
              <a:t>Ｄ</a:t>
            </a:r>
            <a:r>
              <a:rPr lang="ja-JP" altLang="en-US" sz="2000" dirty="0">
                <a:latin typeface="HG丸ｺﾞｼｯｸM-PRO" panose="020F0600000000000000" pitchFamily="50" charset="-128"/>
                <a:ea typeface="HG丸ｺﾞｼｯｸM-PRO" panose="020F0600000000000000" pitchFamily="50" charset="-128"/>
              </a:rPr>
              <a:t>　要介護認定</a:t>
            </a:r>
            <a:r>
              <a:rPr lang="en-US" altLang="ja-JP" sz="2000" dirty="0">
                <a:latin typeface="HG丸ｺﾞｼｯｸM-PRO" panose="020F0600000000000000" pitchFamily="50" charset="-128"/>
                <a:ea typeface="HG丸ｺﾞｼｯｸM-PRO" panose="020F0600000000000000" pitchFamily="50" charset="-128"/>
              </a:rPr>
              <a:t>3</a:t>
            </a:r>
            <a:r>
              <a:rPr lang="ja-JP" altLang="en-US" sz="2000" dirty="0">
                <a:latin typeface="HG丸ｺﾞｼｯｸM-PRO" panose="020F0600000000000000" pitchFamily="50" charset="-128"/>
                <a:ea typeface="HG丸ｺﾞｼｯｸM-PRO" panose="020F0600000000000000" pitchFamily="50" charset="-128"/>
              </a:rPr>
              <a:t>・</a:t>
            </a:r>
            <a:r>
              <a:rPr lang="en-US" altLang="ja-JP" sz="2000" dirty="0">
                <a:latin typeface="HG丸ｺﾞｼｯｸM-PRO" panose="020F0600000000000000" pitchFamily="50" charset="-128"/>
                <a:ea typeface="HG丸ｺﾞｼｯｸM-PRO" panose="020F0600000000000000" pitchFamily="50" charset="-128"/>
              </a:rPr>
              <a:t>4</a:t>
            </a:r>
            <a:r>
              <a:rPr lang="ja-JP" altLang="en-US" sz="2000" dirty="0">
                <a:latin typeface="HG丸ｺﾞｼｯｸM-PRO" panose="020F0600000000000000" pitchFamily="50" charset="-128"/>
                <a:ea typeface="HG丸ｺﾞｼｯｸM-PRO" panose="020F0600000000000000" pitchFamily="50" charset="-128"/>
              </a:rPr>
              <a:t>・</a:t>
            </a:r>
            <a:r>
              <a:rPr lang="en-US" altLang="ja-JP" sz="2000" dirty="0">
                <a:latin typeface="HG丸ｺﾞｼｯｸM-PRO" panose="020F0600000000000000" pitchFamily="50" charset="-128"/>
                <a:ea typeface="HG丸ｺﾞｼｯｸM-PRO" panose="020F0600000000000000" pitchFamily="50" charset="-128"/>
              </a:rPr>
              <a:t>5</a:t>
            </a:r>
            <a:r>
              <a:rPr lang="ja-JP" altLang="en-US" sz="2000" dirty="0">
                <a:latin typeface="HG丸ｺﾞｼｯｸM-PRO" panose="020F0600000000000000" pitchFamily="50" charset="-128"/>
                <a:ea typeface="HG丸ｺﾞｼｯｸM-PRO" panose="020F0600000000000000" pitchFamily="50" charset="-128"/>
              </a:rPr>
              <a:t>の認定を受けた方</a:t>
            </a:r>
          </a:p>
          <a:p>
            <a:pPr marL="0" indent="0">
              <a:buNone/>
            </a:pPr>
            <a:r>
              <a:rPr lang="ja-JP" altLang="en-US" sz="2000" dirty="0">
                <a:latin typeface="HG丸ｺﾞｼｯｸM-PRO" panose="020F0600000000000000" pitchFamily="50" charset="-128"/>
                <a:ea typeface="HG丸ｺﾞｼｯｸM-PRO" panose="020F0600000000000000" pitchFamily="50" charset="-128"/>
              </a:rPr>
              <a:t>Ｅ　自力で避難所まで移動することが</a:t>
            </a:r>
            <a:r>
              <a:rPr lang="ja-JP" altLang="en-US" sz="2000" dirty="0" smtClean="0">
                <a:latin typeface="HG丸ｺﾞｼｯｸM-PRO" panose="020F0600000000000000" pitchFamily="50" charset="-128"/>
                <a:ea typeface="HG丸ｺﾞｼｯｸM-PRO" panose="020F0600000000000000" pitchFamily="50" charset="-128"/>
              </a:rPr>
              <a:t>困難、又は、避難所の場所を</a:t>
            </a:r>
            <a:endParaRPr lang="en-US" altLang="ja-JP" sz="20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000" dirty="0">
                <a:latin typeface="HG丸ｺﾞｼｯｸM-PRO" panose="020F0600000000000000" pitchFamily="50" charset="-128"/>
                <a:ea typeface="HG丸ｺﾞｼｯｸM-PRO" panose="020F0600000000000000" pitchFamily="50" charset="-128"/>
              </a:rPr>
              <a:t>　</a:t>
            </a:r>
            <a:r>
              <a:rPr lang="ja-JP" altLang="en-US" sz="2000" dirty="0" smtClean="0">
                <a:latin typeface="HG丸ｺﾞｼｯｸM-PRO" panose="020F0600000000000000" pitchFamily="50" charset="-128"/>
                <a:ea typeface="HG丸ｺﾞｼｯｸM-PRO" panose="020F0600000000000000" pitchFamily="50" charset="-128"/>
              </a:rPr>
              <a:t>　理解すること</a:t>
            </a:r>
            <a:r>
              <a:rPr lang="ja-JP" altLang="en-US" sz="2000" dirty="0">
                <a:latin typeface="HG丸ｺﾞｼｯｸM-PRO" panose="020F0600000000000000" pitchFamily="50" charset="-128"/>
                <a:ea typeface="HG丸ｺﾞｼｯｸM-PRO" panose="020F0600000000000000" pitchFamily="50" charset="-128"/>
              </a:rPr>
              <a:t>が困難な方で、避難支援等</a:t>
            </a:r>
            <a:r>
              <a:rPr lang="ja-JP" altLang="en-US" sz="2000" dirty="0" smtClean="0">
                <a:latin typeface="HG丸ｺﾞｼｯｸM-PRO" panose="020F0600000000000000" pitchFamily="50" charset="-128"/>
                <a:ea typeface="HG丸ｺﾞｼｯｸM-PRO" panose="020F0600000000000000" pitchFamily="50" charset="-128"/>
              </a:rPr>
              <a:t>関係者が</a:t>
            </a:r>
            <a:r>
              <a:rPr lang="ja-JP" altLang="en-US" sz="2000" dirty="0">
                <a:latin typeface="HG丸ｺﾞｼｯｸM-PRO" panose="020F0600000000000000" pitchFamily="50" charset="-128"/>
                <a:ea typeface="HG丸ｺﾞｼｯｸM-PRO" panose="020F0600000000000000" pitchFamily="50" charset="-128"/>
              </a:rPr>
              <a:t>推薦する方　　　　　　　　　　　　　　　　　　　　　　　　　　　　　　　　　　　　　　　　　　　　　　　　　　　　　　　　　　　　　　　　　　　　　　　　　　　　　　　　　　　　　　　　　　　　　　　　　　　　　　 　　　　　　　　　　　　　　　　　　　　　　　　　　　　　　　　　　　　　　　　　　　　　　　　　　　　　　　　　　　　　　　　　　　　　　　　　　　　　　　　　　　　　　　　　　　　　　　　　　　　　　　　　　　　　　　　　　　　　　　　　　　　　　　　　　　　　　　　　　　　　　　　　　　　　　　　　　　　　　　　　　　　　　　　　　　　　　　　　　　　　　　　　　　　　　　　　　　　　　　　　　　　　　　　　　　　　　　　　　　　　　　　　　　　　　　　　　　　　　　　　　　　　　　　　　　　　　　　　　　　　　　　　　　　　　　　　　　　　　　　　　　　　　　　　　　　　　　　　　　　　　　　　　　　　　　　　　　　　　　　　　　　　　　　　　　　　　　　　　　　　　　　　　　　　　　　　</a:t>
            </a:r>
          </a:p>
          <a:p>
            <a:pPr marL="0" indent="0">
              <a:buNone/>
            </a:pPr>
            <a:r>
              <a:rPr lang="en-US" altLang="ja-JP" sz="2000" dirty="0" smtClean="0">
                <a:latin typeface="HG丸ｺﾞｼｯｸM-PRO" panose="020F0600000000000000" pitchFamily="50" charset="-128"/>
                <a:ea typeface="HG丸ｺﾞｼｯｸM-PRO" panose="020F0600000000000000" pitchFamily="50" charset="-128"/>
              </a:rPr>
              <a:t>F</a:t>
            </a:r>
            <a:r>
              <a:rPr lang="ja-JP" altLang="en-US" sz="2000" dirty="0">
                <a:latin typeface="HG丸ｺﾞｼｯｸM-PRO" panose="020F0600000000000000" pitchFamily="50" charset="-128"/>
                <a:ea typeface="HG丸ｺﾞｼｯｸM-PRO" panose="020F0600000000000000" pitchFamily="50" charset="-128"/>
              </a:rPr>
              <a:t>　</a:t>
            </a:r>
            <a:r>
              <a:rPr lang="ja-JP" altLang="en-US" sz="2000" dirty="0" smtClean="0">
                <a:latin typeface="HG丸ｺﾞｼｯｸM-PRO" panose="020F0600000000000000" pitchFamily="50" charset="-128"/>
                <a:ea typeface="HG丸ｺﾞｼｯｸM-PRO" panose="020F0600000000000000" pitchFamily="50" charset="-128"/>
              </a:rPr>
              <a:t> 安否</a:t>
            </a:r>
            <a:r>
              <a:rPr lang="ja-JP" altLang="en-US" sz="2000" dirty="0">
                <a:latin typeface="HG丸ｺﾞｼｯｸM-PRO" panose="020F0600000000000000" pitchFamily="50" charset="-128"/>
                <a:ea typeface="HG丸ｺﾞｼｯｸM-PRO" panose="020F0600000000000000" pitchFamily="50" charset="-128"/>
              </a:rPr>
              <a:t>確認情報の登録</a:t>
            </a:r>
            <a:r>
              <a:rPr lang="ja-JP" altLang="en-US" sz="2000" dirty="0" smtClean="0">
                <a:latin typeface="HG丸ｺﾞｼｯｸM-PRO" panose="020F0600000000000000" pitchFamily="50" charset="-128"/>
                <a:ea typeface="HG丸ｺﾞｼｯｸM-PRO" panose="020F0600000000000000" pitchFamily="50" charset="-128"/>
              </a:rPr>
              <a:t>事業（現在は廃止）に</a:t>
            </a:r>
            <a:r>
              <a:rPr lang="ja-JP" altLang="en-US" sz="2000" dirty="0">
                <a:latin typeface="HG丸ｺﾞｼｯｸM-PRO" panose="020F0600000000000000" pitchFamily="50" charset="-128"/>
                <a:ea typeface="HG丸ｺﾞｼｯｸM-PRO" panose="020F0600000000000000" pitchFamily="50" charset="-128"/>
              </a:rPr>
              <a:t>登録されていた</a:t>
            </a:r>
            <a:r>
              <a:rPr lang="ja-JP" altLang="en-US" sz="2000" dirty="0" smtClean="0">
                <a:latin typeface="HG丸ｺﾞｼｯｸM-PRO" panose="020F0600000000000000" pitchFamily="50" charset="-128"/>
                <a:ea typeface="HG丸ｺﾞｼｯｸM-PRO" panose="020F0600000000000000" pitchFamily="50" charset="-128"/>
              </a:rPr>
              <a:t>方</a:t>
            </a:r>
            <a:endParaRPr lang="en-US" altLang="ja-JP" sz="2000" dirty="0">
              <a:latin typeface="HG丸ｺﾞｼｯｸM-PRO" panose="020F0600000000000000" pitchFamily="50" charset="-128"/>
              <a:ea typeface="HG丸ｺﾞｼｯｸM-PRO" panose="020F0600000000000000" pitchFamily="50" charset="-128"/>
            </a:endParaRPr>
          </a:p>
          <a:p>
            <a:pPr marL="0" indent="0">
              <a:buNone/>
            </a:pPr>
            <a:endParaRPr lang="ja-JP" altLang="en-US" sz="2000" dirty="0">
              <a:latin typeface="HG丸ｺﾞｼｯｸM-PRO" panose="020F0600000000000000" pitchFamily="50" charset="-128"/>
              <a:ea typeface="HG丸ｺﾞｼｯｸM-PRO" panose="020F0600000000000000" pitchFamily="50" charset="-128"/>
            </a:endParaRPr>
          </a:p>
          <a:p>
            <a:pPr marL="0" indent="0" algn="r">
              <a:buNone/>
            </a:pPr>
            <a:r>
              <a:rPr lang="en-US" altLang="ja-JP" b="1" u="sng" dirty="0" smtClean="0">
                <a:latin typeface="HG丸ｺﾞｼｯｸM-PRO" panose="020F0600000000000000" pitchFamily="50" charset="-128"/>
                <a:ea typeface="HG丸ｺﾞｼｯｸM-PRO" panose="020F0600000000000000" pitchFamily="50" charset="-128"/>
              </a:rPr>
              <a:t>※</a:t>
            </a:r>
            <a:r>
              <a:rPr lang="ja-JP" altLang="en-US" b="1" u="sng" dirty="0">
                <a:latin typeface="HG丸ｺﾞｼｯｸM-PRO" panose="020F0600000000000000" pitchFamily="50" charset="-128"/>
                <a:ea typeface="HG丸ｺﾞｼｯｸM-PRO" panose="020F0600000000000000" pitchFamily="50" charset="-128"/>
              </a:rPr>
              <a:t>入院・入所している</a:t>
            </a:r>
            <a:r>
              <a:rPr lang="ja-JP" altLang="en-US" b="1" u="sng" dirty="0" smtClean="0">
                <a:latin typeface="HG丸ｺﾞｼｯｸM-PRO" panose="020F0600000000000000" pitchFamily="50" charset="-128"/>
                <a:ea typeface="HG丸ｺﾞｼｯｸM-PRO" panose="020F0600000000000000" pitchFamily="50" charset="-128"/>
              </a:rPr>
              <a:t>方は除きます。</a:t>
            </a:r>
            <a:endParaRPr lang="ja-JP" altLang="en-US" b="1" u="sng"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p:txBody>
          <a:bodyPr/>
          <a:lstStyle/>
          <a:p>
            <a:fld id="{897D9FC3-4849-4731-94C3-ED8EDB764205}" type="slidenum">
              <a:rPr kumimoji="1" lang="ja-JP" altLang="en-US" smtClean="0"/>
              <a:t>3</a:t>
            </a:fld>
            <a:endParaRPr kumimoji="1" lang="ja-JP" altLang="en-US"/>
          </a:p>
        </p:txBody>
      </p:sp>
      <p:pic>
        <p:nvPicPr>
          <p:cNvPr id="5" name="Picture 2" descr="C:\Users\LG37256\Desktop\いらすと\kaigo_kurumaisu_obaasa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83568" y="5085184"/>
            <a:ext cx="1270343" cy="1367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18519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ja-JP" altLang="en-US" sz="32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避難支援等関係者とは</a:t>
            </a:r>
            <a:r>
              <a:rPr kumimoji="1" lang="en-US" altLang="ja-JP" sz="32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
            </a:r>
            <a:br>
              <a:rPr kumimoji="1" lang="en-US" altLang="ja-JP" sz="32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br>
            <a:r>
              <a:rPr lang="ja-JP" altLang="en-US" sz="3200" dirty="0">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32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　　　　　　　　（以下</a:t>
            </a:r>
            <a:r>
              <a:rPr lang="ja-JP" altLang="en-US" sz="3200" dirty="0">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32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支援者と表記）</a:t>
            </a:r>
            <a:endParaRPr kumimoji="1" lang="ja-JP" altLang="en-US" sz="32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3" name="コンテンツ プレースホルダー 2"/>
          <p:cNvSpPr>
            <a:spLocks noGrp="1"/>
          </p:cNvSpPr>
          <p:nvPr>
            <p:ph idx="1"/>
          </p:nvPr>
        </p:nvSpPr>
        <p:spPr/>
        <p:txBody>
          <a:bodyPr anchor="t">
            <a:normAutofit/>
          </a:bodyPr>
          <a:lstStyle/>
          <a:p>
            <a:endParaRPr lang="en-US" altLang="ja-JP" sz="28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r>
              <a:rPr lang="ja-JP" altLang="en-US" sz="28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町会</a:t>
            </a:r>
            <a:r>
              <a:rPr lang="ja-JP" altLang="en-US" sz="2800" dirty="0">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28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自治会</a:t>
            </a:r>
            <a:endParaRPr lang="en-US" altLang="ja-JP" sz="2800" dirty="0" smtClean="0">
              <a:latin typeface="HG丸ｺﾞｼｯｸM-PRO" panose="020F0600000000000000" pitchFamily="50" charset="-128"/>
              <a:ea typeface="HG丸ｺﾞｼｯｸM-PRO" panose="020F0600000000000000" pitchFamily="50" charset="-128"/>
              <a:cs typeface="メイリオ" panose="020B0604030504040204" pitchFamily="50" charset="-128"/>
            </a:endParaRPr>
          </a:p>
          <a:p>
            <a:r>
              <a:rPr lang="ja-JP" altLang="en-US" sz="2800" dirty="0">
                <a:latin typeface="HG丸ｺﾞｼｯｸM-PRO" panose="020F0600000000000000" pitchFamily="50" charset="-128"/>
                <a:ea typeface="HG丸ｺﾞｼｯｸM-PRO" panose="020F0600000000000000" pitchFamily="50" charset="-128"/>
                <a:cs typeface="メイリオ" panose="020B0604030504040204" pitchFamily="50" charset="-128"/>
              </a:rPr>
              <a:t>民生委員・児童</a:t>
            </a:r>
            <a:r>
              <a:rPr lang="ja-JP" altLang="en-US" sz="28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委員</a:t>
            </a:r>
            <a:endParaRPr lang="en-US" altLang="ja-JP" sz="2800" dirty="0" smtClean="0">
              <a:latin typeface="HG丸ｺﾞｼｯｸM-PRO" panose="020F0600000000000000" pitchFamily="50" charset="-128"/>
              <a:ea typeface="HG丸ｺﾞｼｯｸM-PRO" panose="020F0600000000000000" pitchFamily="50" charset="-128"/>
              <a:cs typeface="メイリオ" panose="020B0604030504040204" pitchFamily="50" charset="-128"/>
            </a:endParaRPr>
          </a:p>
          <a:p>
            <a:r>
              <a:rPr lang="ja-JP" altLang="en-US" sz="2800" dirty="0">
                <a:latin typeface="HG丸ｺﾞｼｯｸM-PRO" panose="020F0600000000000000" pitchFamily="50" charset="-128"/>
                <a:ea typeface="HG丸ｺﾞｼｯｸM-PRO" panose="020F0600000000000000" pitchFamily="50" charset="-128"/>
                <a:cs typeface="メイリオ" panose="020B0604030504040204" pitchFamily="50" charset="-128"/>
              </a:rPr>
              <a:t>校区社会福祉協</a:t>
            </a:r>
            <a:r>
              <a:rPr lang="ja-JP" altLang="en-US" sz="28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議会</a:t>
            </a:r>
            <a:endParaRPr lang="en-US" altLang="ja-JP" sz="2800" dirty="0" smtClean="0">
              <a:latin typeface="HG丸ｺﾞｼｯｸM-PRO" panose="020F0600000000000000" pitchFamily="50" charset="-128"/>
              <a:ea typeface="HG丸ｺﾞｼｯｸM-PRO" panose="020F0600000000000000" pitchFamily="50" charset="-128"/>
              <a:cs typeface="メイリオ" panose="020B0604030504040204" pitchFamily="50" charset="-128"/>
            </a:endParaRPr>
          </a:p>
          <a:p>
            <a:r>
              <a:rPr lang="ja-JP" altLang="en-US" sz="2800" dirty="0">
                <a:latin typeface="HG丸ｺﾞｼｯｸM-PRO" panose="020F0600000000000000" pitchFamily="50" charset="-128"/>
                <a:ea typeface="HG丸ｺﾞｼｯｸM-PRO" panose="020F0600000000000000" pitchFamily="50" charset="-128"/>
                <a:cs typeface="メイリオ" panose="020B0604030504040204" pitchFamily="50" charset="-128"/>
              </a:rPr>
              <a:t>消防団</a:t>
            </a:r>
            <a:endParaRPr lang="ja-JP" altLang="ja-JP" sz="28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r>
              <a:rPr lang="ja-JP" altLang="en-US" sz="2800" dirty="0">
                <a:latin typeface="HG丸ｺﾞｼｯｸM-PRO" panose="020F0600000000000000" pitchFamily="50" charset="-128"/>
                <a:ea typeface="HG丸ｺﾞｼｯｸM-PRO" panose="020F0600000000000000" pitchFamily="50" charset="-128"/>
                <a:cs typeface="メイリオ" panose="020B0604030504040204" pitchFamily="50" charset="-128"/>
              </a:rPr>
              <a:t>警察機関</a:t>
            </a:r>
            <a:endParaRPr lang="ja-JP" altLang="ja-JP" sz="28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r>
              <a:rPr lang="ja-JP" altLang="en-US" sz="28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マンション管理</a:t>
            </a:r>
            <a:r>
              <a:rPr lang="ja-JP" altLang="en-US" sz="2800" dirty="0">
                <a:latin typeface="HG丸ｺﾞｼｯｸM-PRO" panose="020F0600000000000000" pitchFamily="50" charset="-128"/>
                <a:ea typeface="HG丸ｺﾞｼｯｸM-PRO" panose="020F0600000000000000" pitchFamily="50" charset="-128"/>
                <a:cs typeface="メイリオ" panose="020B0604030504040204" pitchFamily="50" charset="-128"/>
              </a:rPr>
              <a:t>組合</a:t>
            </a:r>
            <a:r>
              <a:rPr lang="ja-JP" altLang="en-US" sz="28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等</a:t>
            </a:r>
            <a:endParaRPr lang="ja-JP" altLang="ja-JP" sz="28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1" name="スライド番号プレースホルダー 10"/>
          <p:cNvSpPr>
            <a:spLocks noGrp="1"/>
          </p:cNvSpPr>
          <p:nvPr>
            <p:ph type="sldNum" sz="quarter" idx="12"/>
          </p:nvPr>
        </p:nvSpPr>
        <p:spPr/>
        <p:txBody>
          <a:bodyPr/>
          <a:lstStyle/>
          <a:p>
            <a:fld id="{897D9FC3-4849-4731-94C3-ED8EDB764205}" type="slidenum">
              <a:rPr kumimoji="1" lang="ja-JP" altLang="en-US" smtClean="0"/>
              <a:t>4</a:t>
            </a:fld>
            <a:endParaRPr kumimoji="1" lang="ja-JP" altLang="en-US"/>
          </a:p>
        </p:txBody>
      </p:sp>
      <p:sp>
        <p:nvSpPr>
          <p:cNvPr id="10" name="テキスト ボックス 9"/>
          <p:cNvSpPr txBox="1"/>
          <p:nvPr/>
        </p:nvSpPr>
        <p:spPr>
          <a:xfrm>
            <a:off x="8244408" y="6258798"/>
            <a:ext cx="576064" cy="307777"/>
          </a:xfrm>
          <a:prstGeom prst="rect">
            <a:avLst/>
          </a:prstGeom>
          <a:noFill/>
        </p:spPr>
        <p:txBody>
          <a:bodyPr wrap="square" rtlCol="0">
            <a:spAutoFit/>
          </a:bodyPr>
          <a:lstStyle/>
          <a:p>
            <a:r>
              <a:rPr kumimoji="1" lang="ja-JP" altLang="en-US" sz="1400" dirty="0" smtClean="0">
                <a:latin typeface="ＭＳ Ｐゴシック" panose="020B0600070205080204" pitchFamily="50" charset="-128"/>
                <a:ea typeface="ＭＳ Ｐゴシック" panose="020B0600070205080204" pitchFamily="50" charset="-128"/>
              </a:rPr>
              <a:t>　</a:t>
            </a:r>
            <a:endParaRPr kumimoji="1" lang="ja-JP" altLang="en-US" sz="1600" dirty="0">
              <a:latin typeface="ＭＳ Ｐゴシック" panose="020B0600070205080204" pitchFamily="50" charset="-128"/>
              <a:ea typeface="ＭＳ Ｐゴシック" panose="020B0600070205080204" pitchFamily="50" charset="-128"/>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8900" y="3501008"/>
            <a:ext cx="1805508" cy="1805508"/>
          </a:xfrm>
          <a:prstGeom prst="rect">
            <a:avLst/>
          </a:prstGeom>
        </p:spPr>
      </p:pic>
    </p:spTree>
    <p:extLst>
      <p:ext uri="{BB962C8B-B14F-4D97-AF65-F5344CB8AC3E}">
        <p14:creationId xmlns:p14="http://schemas.microsoft.com/office/powerpoint/2010/main" val="27925337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r>
              <a:rPr lang="ja-JP" altLang="en-US" sz="3200" dirty="0">
                <a:latin typeface="HG丸ｺﾞｼｯｸM-PRO" panose="020F0600000000000000" pitchFamily="50" charset="-128"/>
                <a:ea typeface="HG丸ｺﾞｼｯｸM-PRO" panose="020F0600000000000000" pitchFamily="50" charset="-128"/>
                <a:cs typeface="メイリオ" panose="020B0604030504040204" pitchFamily="50" charset="-128"/>
              </a:rPr>
              <a:t>避難行動要支援者支援</a:t>
            </a:r>
            <a:r>
              <a:rPr lang="ja-JP" altLang="en-US" sz="32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事業の流れ</a:t>
            </a:r>
            <a:endParaRPr kumimoji="1" lang="ja-JP" altLang="en-US" sz="3200" dirty="0"/>
          </a:p>
        </p:txBody>
      </p:sp>
      <p:sp>
        <p:nvSpPr>
          <p:cNvPr id="4" name="スライド番号プレースホルダー 3"/>
          <p:cNvSpPr>
            <a:spLocks noGrp="1"/>
          </p:cNvSpPr>
          <p:nvPr>
            <p:ph type="sldNum" sz="quarter" idx="12"/>
          </p:nvPr>
        </p:nvSpPr>
        <p:spPr/>
        <p:txBody>
          <a:bodyPr/>
          <a:lstStyle/>
          <a:p>
            <a:fld id="{897D9FC3-4849-4731-94C3-ED8EDB764205}" type="slidenum">
              <a:rPr kumimoji="1" lang="ja-JP" altLang="en-US" smtClean="0"/>
              <a:t>5</a:t>
            </a:fld>
            <a:endParaRPr kumimoji="1" lang="ja-JP" altLang="en-US"/>
          </a:p>
        </p:txBody>
      </p:sp>
      <p:pic>
        <p:nvPicPr>
          <p:cNvPr id="2" name="図 1"/>
          <p:cNvPicPr>
            <a:picLocks noChangeAspect="1"/>
          </p:cNvPicPr>
          <p:nvPr/>
        </p:nvPicPr>
        <p:blipFill>
          <a:blip r:embed="rId3"/>
          <a:stretch>
            <a:fillRect/>
          </a:stretch>
        </p:blipFill>
        <p:spPr>
          <a:xfrm>
            <a:off x="1076753" y="1345434"/>
            <a:ext cx="6543247" cy="4948331"/>
          </a:xfrm>
          <a:prstGeom prst="rect">
            <a:avLst/>
          </a:prstGeom>
        </p:spPr>
      </p:pic>
      <p:pic>
        <p:nvPicPr>
          <p:cNvPr id="10" name="Picture 3" descr="C:\Users\LG68044\Desktop\book_sasshi4_blue.png\book_sasshi4_blu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064092">
            <a:off x="3854883" y="4415488"/>
            <a:ext cx="1046377" cy="1126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0065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r>
              <a:rPr lang="ja-JP" altLang="en-US" sz="3200" dirty="0" smtClean="0">
                <a:latin typeface="HG丸ｺﾞｼｯｸM-PRO" panose="020F0600000000000000" pitchFamily="50" charset="-128"/>
                <a:ea typeface="HG丸ｺﾞｼｯｸM-PRO" panose="020F0600000000000000" pitchFamily="50" charset="-128"/>
              </a:rPr>
              <a:t>一覧表</a:t>
            </a:r>
            <a:endParaRPr kumimoji="1" lang="ja-JP" altLang="en-US" sz="3200" dirty="0">
              <a:latin typeface="HG丸ｺﾞｼｯｸM-PRO" panose="020F0600000000000000" pitchFamily="50" charset="-128"/>
              <a:ea typeface="HG丸ｺﾞｼｯｸM-PRO" panose="020F0600000000000000" pitchFamily="50" charset="-128"/>
            </a:endParaRPr>
          </a:p>
        </p:txBody>
      </p:sp>
      <p:sp>
        <p:nvSpPr>
          <p:cNvPr id="5" name="スライド番号プレースホルダー 4"/>
          <p:cNvSpPr>
            <a:spLocks noGrp="1"/>
          </p:cNvSpPr>
          <p:nvPr>
            <p:ph type="sldNum" sz="quarter" idx="12"/>
          </p:nvPr>
        </p:nvSpPr>
        <p:spPr/>
        <p:txBody>
          <a:bodyPr/>
          <a:lstStyle/>
          <a:p>
            <a:fld id="{897D9FC3-4849-4731-94C3-ED8EDB764205}" type="slidenum">
              <a:rPr kumimoji="1" lang="ja-JP" altLang="en-US" smtClean="0"/>
              <a:t>6</a:t>
            </a:fld>
            <a:endParaRPr kumimoji="1" lang="ja-JP" altLang="en-US" dirty="0"/>
          </a:p>
        </p:txBody>
      </p:sp>
      <p:sp>
        <p:nvSpPr>
          <p:cNvPr id="4" name="コンテンツ プレースホルダー 7"/>
          <p:cNvSpPr txBox="1">
            <a:spLocks/>
          </p:cNvSpPr>
          <p:nvPr/>
        </p:nvSpPr>
        <p:spPr>
          <a:xfrm>
            <a:off x="1024468" y="2924944"/>
            <a:ext cx="7408333" cy="3528392"/>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algn="ctr">
              <a:buFont typeface="Symbol" pitchFamily="18" charset="2"/>
              <a:buNone/>
            </a:pPr>
            <a:endParaRPr lang="ja-JP" altLang="en-US" sz="4000" dirty="0"/>
          </a:p>
        </p:txBody>
      </p:sp>
      <p:graphicFrame>
        <p:nvGraphicFramePr>
          <p:cNvPr id="2" name="表 1"/>
          <p:cNvGraphicFramePr>
            <a:graphicFrameLocks noGrp="1"/>
          </p:cNvGraphicFramePr>
          <p:nvPr>
            <p:extLst/>
          </p:nvPr>
        </p:nvGraphicFramePr>
        <p:xfrm>
          <a:off x="552170" y="1628801"/>
          <a:ext cx="8052277" cy="4824538"/>
        </p:xfrm>
        <a:graphic>
          <a:graphicData uri="http://schemas.openxmlformats.org/drawingml/2006/table">
            <a:tbl>
              <a:tblPr/>
              <a:tblGrid>
                <a:gridCol w="956346">
                  <a:extLst>
                    <a:ext uri="{9D8B030D-6E8A-4147-A177-3AD203B41FA5}">
                      <a16:colId xmlns:a16="http://schemas.microsoft.com/office/drawing/2014/main" xmlns="" val="20000"/>
                    </a:ext>
                  </a:extLst>
                </a:gridCol>
                <a:gridCol w="209831">
                  <a:extLst>
                    <a:ext uri="{9D8B030D-6E8A-4147-A177-3AD203B41FA5}">
                      <a16:colId xmlns:a16="http://schemas.microsoft.com/office/drawing/2014/main" xmlns="" val="20001"/>
                    </a:ext>
                  </a:extLst>
                </a:gridCol>
                <a:gridCol w="653705">
                  <a:extLst>
                    <a:ext uri="{9D8B030D-6E8A-4147-A177-3AD203B41FA5}">
                      <a16:colId xmlns:a16="http://schemas.microsoft.com/office/drawing/2014/main" xmlns="" val="20002"/>
                    </a:ext>
                  </a:extLst>
                </a:gridCol>
                <a:gridCol w="968454">
                  <a:extLst>
                    <a:ext uri="{9D8B030D-6E8A-4147-A177-3AD203B41FA5}">
                      <a16:colId xmlns:a16="http://schemas.microsoft.com/office/drawing/2014/main" xmlns="" val="20003"/>
                    </a:ext>
                  </a:extLst>
                </a:gridCol>
                <a:gridCol w="968454">
                  <a:extLst>
                    <a:ext uri="{9D8B030D-6E8A-4147-A177-3AD203B41FA5}">
                      <a16:colId xmlns:a16="http://schemas.microsoft.com/office/drawing/2014/main" xmlns="" val="20004"/>
                    </a:ext>
                  </a:extLst>
                </a:gridCol>
                <a:gridCol w="217901">
                  <a:extLst>
                    <a:ext uri="{9D8B030D-6E8A-4147-A177-3AD203B41FA5}">
                      <a16:colId xmlns:a16="http://schemas.microsoft.com/office/drawing/2014/main" xmlns="" val="20005"/>
                    </a:ext>
                  </a:extLst>
                </a:gridCol>
                <a:gridCol w="314747">
                  <a:extLst>
                    <a:ext uri="{9D8B030D-6E8A-4147-A177-3AD203B41FA5}">
                      <a16:colId xmlns:a16="http://schemas.microsoft.com/office/drawing/2014/main" xmlns="" val="20006"/>
                    </a:ext>
                  </a:extLst>
                </a:gridCol>
                <a:gridCol w="976522">
                  <a:extLst>
                    <a:ext uri="{9D8B030D-6E8A-4147-A177-3AD203B41FA5}">
                      <a16:colId xmlns:a16="http://schemas.microsoft.com/office/drawing/2014/main" xmlns="" val="20007"/>
                    </a:ext>
                  </a:extLst>
                </a:gridCol>
                <a:gridCol w="976522">
                  <a:extLst>
                    <a:ext uri="{9D8B030D-6E8A-4147-A177-3AD203B41FA5}">
                      <a16:colId xmlns:a16="http://schemas.microsoft.com/office/drawing/2014/main" xmlns="" val="20008"/>
                    </a:ext>
                  </a:extLst>
                </a:gridCol>
                <a:gridCol w="685986">
                  <a:extLst>
                    <a:ext uri="{9D8B030D-6E8A-4147-A177-3AD203B41FA5}">
                      <a16:colId xmlns:a16="http://schemas.microsoft.com/office/drawing/2014/main" xmlns="" val="20009"/>
                    </a:ext>
                  </a:extLst>
                </a:gridCol>
                <a:gridCol w="117276">
                  <a:extLst>
                    <a:ext uri="{9D8B030D-6E8A-4147-A177-3AD203B41FA5}">
                      <a16:colId xmlns:a16="http://schemas.microsoft.com/office/drawing/2014/main" xmlns="" val="20010"/>
                    </a:ext>
                  </a:extLst>
                </a:gridCol>
                <a:gridCol w="504148">
                  <a:extLst>
                    <a:ext uri="{9D8B030D-6E8A-4147-A177-3AD203B41FA5}">
                      <a16:colId xmlns:a16="http://schemas.microsoft.com/office/drawing/2014/main" xmlns="" val="20011"/>
                    </a:ext>
                  </a:extLst>
                </a:gridCol>
                <a:gridCol w="228481">
                  <a:extLst>
                    <a:ext uri="{9D8B030D-6E8A-4147-A177-3AD203B41FA5}">
                      <a16:colId xmlns:a16="http://schemas.microsoft.com/office/drawing/2014/main" xmlns="" val="20012"/>
                    </a:ext>
                  </a:extLst>
                </a:gridCol>
                <a:gridCol w="273904">
                  <a:extLst>
                    <a:ext uri="{9D8B030D-6E8A-4147-A177-3AD203B41FA5}">
                      <a16:colId xmlns:a16="http://schemas.microsoft.com/office/drawing/2014/main" xmlns="" val="20013"/>
                    </a:ext>
                  </a:extLst>
                </a:gridCol>
              </a:tblGrid>
              <a:tr h="341446">
                <a:tc gridSpan="4">
                  <a:txBody>
                    <a:bodyPr/>
                    <a:lstStyle/>
                    <a:p>
                      <a:pPr algn="l" fontAlgn="ctr"/>
                      <a:r>
                        <a:rPr lang="zh-TW" altLang="en-US" sz="1200" b="1" i="0" u="none" strike="noStrike" dirty="0">
                          <a:solidFill>
                            <a:srgbClr val="000000"/>
                          </a:solidFill>
                          <a:effectLst/>
                          <a:latin typeface="ＭＳ Ｐゴシック"/>
                        </a:rPr>
                        <a:t>■</a:t>
                      </a:r>
                      <a:r>
                        <a:rPr lang="zh-TW" altLang="en-US" sz="1800" b="1" i="0" u="none" strike="noStrike" dirty="0">
                          <a:solidFill>
                            <a:srgbClr val="000000"/>
                          </a:solidFill>
                          <a:effectLst/>
                          <a:latin typeface="HG丸ｺﾞｼｯｸM-PRO" panose="020F0600000000000000" pitchFamily="50" charset="-128"/>
                          <a:ea typeface="HG丸ｺﾞｼｯｸM-PRO" panose="020F0600000000000000" pitchFamily="50" charset="-128"/>
                        </a:rPr>
                        <a:t>避難行動要支援者一覧</a:t>
                      </a:r>
                    </a:p>
                  </a:txBody>
                  <a:tcPr marL="5770" marR="5770" marT="577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700" b="0" i="0" u="none" strike="noStrike">
                        <a:solidFill>
                          <a:srgbClr val="000000"/>
                        </a:solidFill>
                        <a:effectLst/>
                        <a:latin typeface="ＭＳ Ｐゴシック"/>
                      </a:endParaRPr>
                    </a:p>
                  </a:txBody>
                  <a:tcPr marL="5770" marR="5770" marT="577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effectLst/>
                        <a:latin typeface="ＭＳ Ｐゴシック"/>
                      </a:endParaRPr>
                    </a:p>
                  </a:txBody>
                  <a:tcPr marL="5770" marR="5770" marT="577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effectLst/>
                        <a:latin typeface="ＭＳ Ｐゴシック"/>
                      </a:endParaRPr>
                    </a:p>
                  </a:txBody>
                  <a:tcPr marL="5770" marR="5770" marT="577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effectLst/>
                        <a:latin typeface="ＭＳ Ｐゴシック"/>
                      </a:endParaRPr>
                    </a:p>
                  </a:txBody>
                  <a:tcPr marL="5770" marR="5770" marT="577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effectLst/>
                        <a:latin typeface="ＭＳ Ｐゴシック"/>
                      </a:endParaRPr>
                    </a:p>
                  </a:txBody>
                  <a:tcPr marL="5770" marR="5770" marT="577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effectLst/>
                        <a:latin typeface="ＭＳ Ｐゴシック"/>
                      </a:endParaRPr>
                    </a:p>
                  </a:txBody>
                  <a:tcPr marL="5770" marR="5770" marT="577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l" fontAlgn="ctr"/>
                      <a:endParaRPr lang="ja-JP" altLang="en-US" sz="700" b="0" i="0" u="none" strike="noStrike">
                        <a:solidFill>
                          <a:srgbClr val="000000"/>
                        </a:solidFill>
                        <a:effectLst/>
                        <a:latin typeface="ＭＳ Ｐゴシック"/>
                      </a:endParaRPr>
                    </a:p>
                  </a:txBody>
                  <a:tcPr marL="5770" marR="5770" marT="577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l" fontAlgn="ctr"/>
                      <a:endParaRPr lang="ja-JP" altLang="en-US" sz="700" b="0" i="0" u="none" strike="noStrike">
                        <a:solidFill>
                          <a:srgbClr val="000000"/>
                        </a:solidFill>
                        <a:effectLst/>
                        <a:latin typeface="ＭＳ Ｐゴシック"/>
                      </a:endParaRPr>
                    </a:p>
                  </a:txBody>
                  <a:tcPr marL="5770" marR="5770" marT="577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xmlns="" val="10000"/>
                  </a:ext>
                </a:extLst>
              </a:tr>
              <a:tr h="237088">
                <a:tc>
                  <a:txBody>
                    <a:bodyPr/>
                    <a:lstStyle/>
                    <a:p>
                      <a:pPr algn="ctr" fontAlgn="ct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ふりがな</a:t>
                      </a:r>
                    </a:p>
                  </a:txBody>
                  <a:tcPr marL="5770" marR="5770" marT="57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性</a:t>
                      </a:r>
                      <a:b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別</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生年月日</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2">
                  <a:txBody>
                    <a:bodyPr/>
                    <a:lstStyle/>
                    <a:p>
                      <a:pPr algn="ctr" fontAlgn="ctr"/>
                      <a:r>
                        <a:rPr lang="en-US" altLang="ja-JP"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a:t>
                      </a: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１連絡先</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rowSpan="2" hMerge="1">
                  <a:txBody>
                    <a:bodyPr/>
                    <a:lstStyle/>
                    <a:p>
                      <a:endParaRPr kumimoji="1" lang="ja-JP" altLang="en-US"/>
                    </a:p>
                  </a:txBody>
                  <a:tcPr/>
                </a:tc>
                <a:tc rowSpan="2">
                  <a:txBody>
                    <a:bodyPr/>
                    <a:lstStyle/>
                    <a:p>
                      <a:pPr algn="ctr" fontAlgn="ct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同</a:t>
                      </a:r>
                      <a:b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意</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rowSpan="2">
                  <a:txBody>
                    <a:bodyPr/>
                    <a:lstStyle/>
                    <a:p>
                      <a:pPr algn="ctr" fontAlgn="ctr"/>
                      <a:r>
                        <a:rPr lang="en-US" altLang="ja-JP"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a:t>
                      </a: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２</a:t>
                      </a:r>
                      <a:b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支援</a:t>
                      </a:r>
                      <a:b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区分</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gridSpan="7">
                  <a:txBody>
                    <a:bodyPr/>
                    <a:lstStyle/>
                    <a:p>
                      <a:pPr algn="ctr" fontAlgn="ct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住　　所</a:t>
                      </a:r>
                    </a:p>
                  </a:txBody>
                  <a:tcPr marL="5770" marR="5770" marT="57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10001"/>
                  </a:ext>
                </a:extLst>
              </a:tr>
              <a:tr h="325486">
                <a:tc>
                  <a:txBody>
                    <a:bodyPr/>
                    <a:lstStyle/>
                    <a:p>
                      <a:pPr algn="ctr" fontAlgn="ct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氏　　名</a:t>
                      </a:r>
                    </a:p>
                  </a:txBody>
                  <a:tcPr marL="5770" marR="5770" marT="57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ctr" fontAlgn="ct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年　　齢</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小学校区</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町会・自治会等</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gridSpan="2">
                  <a:txBody>
                    <a:bodyPr/>
                    <a:lstStyle/>
                    <a:p>
                      <a:pPr algn="ctr" fontAlgn="ct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民生委員</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pPr algn="ctr" fontAlgn="ctr"/>
                      <a:endParaRPr lang="ja-JP" altLang="en-US" sz="1100" b="0" i="0" u="none" strike="noStrike" dirty="0">
                        <a:solidFill>
                          <a:srgbClr val="000000"/>
                        </a:solidFill>
                        <a:effectLst/>
                        <a:latin typeface="ＭＳ Ｐゴシック"/>
                      </a:endParaRP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gridSpan="2">
                  <a:txBody>
                    <a:bodyPr/>
                    <a:lstStyle/>
                    <a:p>
                      <a:pPr algn="ctr" fontAlgn="ct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消防団</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pPr algn="l" fontAlgn="ctr"/>
                      <a:endParaRPr lang="ja-JP" altLang="en-US" sz="1050" b="0" i="0" u="none" strike="noStrike" dirty="0">
                        <a:solidFill>
                          <a:srgbClr val="000000"/>
                        </a:solidFill>
                        <a:effectLst/>
                        <a:latin typeface="ＭＳ Ｐゴシック"/>
                      </a:endParaRPr>
                    </a:p>
                  </a:txBody>
                  <a:tcPr marL="5770" marR="5770" marT="57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68699">
                <a:tc>
                  <a:txBody>
                    <a:bodyPr/>
                    <a:lstStyle/>
                    <a:p>
                      <a:pPr algn="ctr" fontAlgn="ct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いずみ たろう</a:t>
                      </a:r>
                    </a:p>
                  </a:txBody>
                  <a:tcPr marL="5770" marR="5770" marT="57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男</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rowSpan="3">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8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r>
                        <a:rPr lang="en-US" altLang="ja-JP" sz="8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T15.1.1</a:t>
                      </a:r>
                      <a:endParaRPr lang="ja-JP" altLang="en-US" sz="8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endParaRP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①</a:t>
                      </a:r>
                      <a:r>
                        <a:rPr lang="en-US" altLang="ja-JP"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0725-</a:t>
                      </a:r>
                      <a:r>
                        <a:rPr lang="ja-JP" altLang="en-US"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r>
                        <a:rPr lang="en-US" altLang="ja-JP"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r>
                        <a:rPr lang="ja-JP" altLang="en-US"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endParaRPr lang="en-US" altLang="ja-JP" sz="9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rowSpan="4">
                  <a:txBody>
                    <a:bodyPr/>
                    <a:lstStyle/>
                    <a:p>
                      <a:pPr algn="ctr" fontAlgn="ct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有</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rowSpan="4">
                  <a:txBody>
                    <a:bodyPr/>
                    <a:lstStyle/>
                    <a:p>
                      <a:pPr algn="ctr" fontAlgn="ctr"/>
                      <a:r>
                        <a:rPr 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Ｄ</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rowSpan="2" gridSpan="7">
                  <a:txBody>
                    <a:bodyPr/>
                    <a:lstStyle/>
                    <a:p>
                      <a:pPr algn="l" fontAlgn="ctr"/>
                      <a:r>
                        <a:rPr lang="zh-CN"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和泉市府中町二丁目７番５号</a:t>
                      </a:r>
                    </a:p>
                  </a:txBody>
                  <a:tcPr marL="5770" marR="5770" marT="57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extLst>
                  <a:ext uri="{0D108BD9-81ED-4DB2-BD59-A6C34878D82A}">
                    <a16:rowId xmlns:a16="http://schemas.microsoft.com/office/drawing/2014/main" xmlns="" val="10003"/>
                  </a:ext>
                </a:extLst>
              </a:tr>
              <a:tr h="268699">
                <a:tc rowSpan="3">
                  <a:txBody>
                    <a:bodyPr/>
                    <a:lstStyle/>
                    <a:p>
                      <a:pPr algn="ctr" fontAlgn="ct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和泉 太郎</a:t>
                      </a:r>
                    </a:p>
                  </a:txBody>
                  <a:tcPr marL="5770" marR="5770" marT="57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gridSpan="2">
                  <a:txBody>
                    <a:bodyPr/>
                    <a:lstStyle/>
                    <a:p>
                      <a:pPr algn="l" fontAlgn="ct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②</a:t>
                      </a:r>
                      <a:r>
                        <a:rPr lang="en-US" altLang="ja-JP"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090-</a:t>
                      </a:r>
                      <a:r>
                        <a:rPr lang="ja-JP" altLang="en-US"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r>
                        <a:rPr lang="en-US" altLang="ja-JP"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r>
                        <a:rPr lang="ja-JP" altLang="en-US"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endParaRPr lang="en-US" altLang="ja-JP" sz="9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gridSpan="7"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xmlns="" val="10004"/>
                  </a:ext>
                </a:extLst>
              </a:tr>
              <a:tr h="268699">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③</a:t>
                      </a:r>
                      <a:r>
                        <a:rPr kumimoji="1" lang="en-US" altLang="ja-JP" sz="900" b="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0725-</a:t>
                      </a:r>
                      <a:r>
                        <a:rPr kumimoji="1" lang="ja-JP" altLang="en-US" sz="900" b="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900" b="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900" b="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900" b="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rowSpan="2">
                  <a:txBody>
                    <a:bodyPr/>
                    <a:lstStyle/>
                    <a:p>
                      <a:pPr algn="ctr" fontAlgn="ctr"/>
                      <a:r>
                        <a:rPr lang="ja-JP" altLang="en-US" sz="10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国府校区</a:t>
                      </a:r>
                      <a:endPar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国府第</a:t>
                      </a: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1</a:t>
                      </a: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町会</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rowSpan="2" gridSpan="2">
                  <a:txBody>
                    <a:bodyPr/>
                    <a:lstStyle/>
                    <a:p>
                      <a:pPr algn="ctr" fontAlgn="ctr"/>
                      <a:endParaRPr lang="en-US" altLang="ja-JP" sz="10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endParaRPr>
                    </a:p>
                    <a:p>
                      <a:pPr algn="ctr" fontAlgn="ctr"/>
                      <a:r>
                        <a:rPr lang="ja-JP" altLang="en-US" sz="10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泉州花子</a:t>
                      </a:r>
                      <a:endParaRPr lang="en-US" altLang="ja-JP" sz="10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endParaRPr>
                    </a:p>
                    <a:p>
                      <a:pPr algn="ctr" fontAlgn="ct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rowSpan="2" hMerge="1">
                  <a:txBody>
                    <a:bodyPr/>
                    <a:lstStyle/>
                    <a:p>
                      <a:pPr algn="ctr" fontAlgn="ctr"/>
                      <a:endParaRPr lang="ja-JP" altLang="en-US" sz="1200" b="0" i="0" u="none" strike="noStrike" dirty="0">
                        <a:solidFill>
                          <a:srgbClr val="000000"/>
                        </a:solidFill>
                        <a:effectLst/>
                        <a:latin typeface="ＭＳ Ｐゴシック"/>
                      </a:endParaRP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rowSpan="2" gridSpan="2">
                  <a:txBody>
                    <a:bodyPr/>
                    <a:lstStyle/>
                    <a:p>
                      <a:pPr algn="ctr" fontAlgn="ct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第１分団</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rowSpan="2" hMerge="1">
                  <a:txBody>
                    <a:bodyPr/>
                    <a:lstStyle/>
                    <a:p>
                      <a:pPr algn="ctr" fontAlgn="ctr"/>
                      <a:endParaRPr lang="ja-JP" altLang="en-US" sz="800" b="0" i="0" u="none" strike="noStrike">
                        <a:solidFill>
                          <a:srgbClr val="000000"/>
                        </a:solidFill>
                        <a:effectLst/>
                        <a:latin typeface="ＭＳ Ｐゴシック"/>
                      </a:endParaRPr>
                    </a:p>
                  </a:txBody>
                  <a:tcPr marL="5770" marR="5770" marT="57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rowSpan="2">
                  <a:txBody>
                    <a:bodyPr/>
                    <a:lstStyle/>
                    <a:p>
                      <a:pPr algn="ctr" fontAlgn="ctr"/>
                      <a:r>
                        <a:rPr lang="ja-JP" altLang="en-US" sz="90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95686">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97</a:t>
                      </a:r>
                      <a:endParaRPr lang="en-US" altLang="ja-JP" sz="9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④</a:t>
                      </a:r>
                      <a:r>
                        <a:rPr lang="en-US" altLang="ja-JP"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r>
                        <a:rPr lang="en-US"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@city.osaka-izumi.lg.jp</a:t>
                      </a:r>
                      <a:endParaRPr 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xmlns="" val="10006"/>
                  </a:ext>
                </a:extLst>
              </a:tr>
              <a:tr h="184930">
                <a:tc>
                  <a:txBody>
                    <a:bodyPr/>
                    <a:lstStyle/>
                    <a:p>
                      <a:pPr algn="ctr" fontAlgn="ctr"/>
                      <a:r>
                        <a:rPr lang="ja-JP" altLang="en-US"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くすのき　みかん</a:t>
                      </a: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ja-JP" altLang="en-US"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女</a:t>
                      </a: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rowSpan="4">
                  <a:txBody>
                    <a:bodyPr/>
                    <a:lstStyle/>
                    <a:p>
                      <a:pPr algn="l" fontAlgn="ct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r>
                        <a:rPr lang="ja-JP" altLang="en-US"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Ｓ</a:t>
                      </a:r>
                      <a:r>
                        <a:rPr lang="en-US" altLang="ja-JP"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15.1.1</a:t>
                      </a:r>
                      <a:endPar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2">
                  <a:txBody>
                    <a:bodyPr/>
                    <a:lstStyle/>
                    <a:p>
                      <a:pPr algn="l" fontAlgn="ctr"/>
                      <a:r>
                        <a:rPr lang="ja-JP" altLang="en-US"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①</a:t>
                      </a:r>
                      <a:r>
                        <a:rPr lang="en-US" altLang="ja-JP"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0725-○○-○○○○</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5">
                  <a:txBody>
                    <a:bodyPr/>
                    <a:lstStyle/>
                    <a:p>
                      <a:pPr algn="ctr" fontAlgn="ctr"/>
                      <a:r>
                        <a:rPr lang="ja-JP" altLang="en-US"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有</a:t>
                      </a: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rowSpan="5">
                  <a:txBody>
                    <a:bodyPr/>
                    <a:lstStyle/>
                    <a:p>
                      <a:pPr algn="ctr" fontAlgn="ctr"/>
                      <a:r>
                        <a:rPr lang="ja-JP" altLang="en-US"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Ｅ</a:t>
                      </a:r>
                      <a:endPar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rowSpan="3" gridSpan="7">
                  <a:txBody>
                    <a:bodyPr/>
                    <a:lstStyle/>
                    <a:p>
                      <a:pPr algn="l" fontAlgn="ct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r>
                        <a:rPr lang="ja-JP" altLang="en-US"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和泉市府中町四丁目</a:t>
                      </a:r>
                      <a:r>
                        <a:rPr lang="en-US" altLang="ja-JP"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99</a:t>
                      </a:r>
                      <a:r>
                        <a:rPr lang="ja-JP" altLang="en-US"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番</a:t>
                      </a:r>
                      <a:r>
                        <a:rPr lang="en-US" altLang="ja-JP"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99</a:t>
                      </a:r>
                      <a:r>
                        <a:rPr lang="ja-JP" altLang="en-US"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号</a:t>
                      </a:r>
                      <a:endPar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5770" marR="5770" marT="57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extLst>
                  <a:ext uri="{0D108BD9-81ED-4DB2-BD59-A6C34878D82A}">
                    <a16:rowId xmlns:a16="http://schemas.microsoft.com/office/drawing/2014/main" xmlns="" val="10007"/>
                  </a:ext>
                </a:extLst>
              </a:tr>
              <a:tr h="108099">
                <a:tc rowSpan="4">
                  <a:txBody>
                    <a:bodyPr/>
                    <a:lstStyle/>
                    <a:p>
                      <a:pPr algn="ctr" fontAlgn="ctr"/>
                      <a:r>
                        <a:rPr lang="ja-JP" altLang="en-US"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楠　みかん</a:t>
                      </a: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gridSpan="2" vMerge="1">
                  <a:txBody>
                    <a:bodyPr/>
                    <a:lstStyle/>
                    <a:p>
                      <a:pPr algn="l" fontAlgn="ct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gridSpan="7"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xmlns="" val="10008"/>
                  </a:ext>
                </a:extLst>
              </a:tr>
              <a:tr h="17424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gridSpan="2">
                  <a:txBody>
                    <a:bodyPr/>
                    <a:lstStyle/>
                    <a:p>
                      <a:pPr algn="l" fontAlgn="ct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gridSpan="7"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xmlns="" val="10009"/>
                  </a:ext>
                </a:extLst>
              </a:tr>
              <a:tr h="17688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gridSpan="2">
                  <a:txBody>
                    <a:bodyPr/>
                    <a:lstStyle/>
                    <a:p>
                      <a:pPr algn="l" fontAlgn="ct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rowSpan="2">
                  <a:txBody>
                    <a:bodyPr/>
                    <a:lstStyle/>
                    <a:p>
                      <a:pPr algn="ctr" fontAlgn="ctr"/>
                      <a:r>
                        <a:rPr lang="ja-JP" altLang="en-US" sz="10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国府校区</a:t>
                      </a: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国府第</a:t>
                      </a:r>
                      <a:r>
                        <a:rPr lang="en-US" altLang="ja-JP" sz="10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1</a:t>
                      </a:r>
                      <a:r>
                        <a:rPr lang="ja-JP" altLang="en-US" sz="10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町会</a:t>
                      </a: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rowSpan="2" gridSpan="2">
                  <a:txBody>
                    <a:bodyPr/>
                    <a:lstStyle/>
                    <a:p>
                      <a:pPr algn="ctr" fontAlgn="ctr"/>
                      <a:r>
                        <a:rPr lang="ja-JP" altLang="en-US" sz="10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古代</a:t>
                      </a:r>
                      <a:r>
                        <a:rPr lang="ja-JP" altLang="en-US" sz="1000" b="0" i="0" u="none" strike="noStrike" dirty="0" err="1" smtClean="0">
                          <a:solidFill>
                            <a:srgbClr val="000000"/>
                          </a:solidFill>
                          <a:effectLst/>
                          <a:latin typeface="HG丸ｺﾞｼｯｸM-PRO" panose="020F0600000000000000" pitchFamily="50" charset="-128"/>
                          <a:ea typeface="HG丸ｺﾞｼｯｸM-PRO" panose="020F0600000000000000" pitchFamily="50" charset="-128"/>
                        </a:rPr>
                        <a:t>ろまん</a:t>
                      </a: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rowSpan="2" hMerge="1">
                  <a:txBody>
                    <a:bodyPr/>
                    <a:lstStyle/>
                    <a:p>
                      <a:endParaRPr kumimoji="1" lang="ja-JP" altLang="en-US"/>
                    </a:p>
                  </a:txBody>
                  <a:tcPr/>
                </a:tc>
                <a:tc rowSpan="2" gridSpan="2">
                  <a:txBody>
                    <a:bodyPr/>
                    <a:lstStyle/>
                    <a:p>
                      <a:pPr algn="ctr" fontAlgn="ctr"/>
                      <a:r>
                        <a:rPr lang="ja-JP" altLang="en-US" sz="10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第</a:t>
                      </a:r>
                      <a:r>
                        <a:rPr lang="en-US" altLang="ja-JP" sz="10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1</a:t>
                      </a:r>
                      <a:r>
                        <a:rPr lang="ja-JP" altLang="en-US" sz="10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分団</a:t>
                      </a: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rowSpan="2" hMerge="1">
                  <a:txBody>
                    <a:bodyPr/>
                    <a:lstStyle/>
                    <a:p>
                      <a:endParaRPr kumimoji="1" lang="ja-JP" altLang="en-US"/>
                    </a:p>
                  </a:txBody>
                  <a:tcPr/>
                </a:tc>
                <a:tc rowSpan="2">
                  <a:txBody>
                    <a:bodyPr/>
                    <a:lstStyle/>
                    <a:p>
                      <a:pPr algn="ctr" fontAlgn="ct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351128">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83</a:t>
                      </a: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gridSpan="2">
                  <a:txBody>
                    <a:bodyPr/>
                    <a:lstStyle/>
                    <a:p>
                      <a:pPr algn="l" fontAlgn="ct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xmlns="" val="10011"/>
                  </a:ext>
                </a:extLst>
              </a:tr>
              <a:tr h="184930">
                <a:tc>
                  <a:txBody>
                    <a:bodyPr/>
                    <a:lstStyle/>
                    <a:p>
                      <a:pPr algn="ctr" fontAlgn="ctr"/>
                      <a:r>
                        <a:rPr lang="ja-JP"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ja-JP" altLang="en-US" sz="80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fontAlgn="ctr"/>
                      <a:r>
                        <a:rPr lang="ja-JP" altLang="en-US" sz="8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ja-JP" altLang="en-US" sz="8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rowSpan="4">
                  <a:txBody>
                    <a:bodyPr/>
                    <a:lstStyle/>
                    <a:p>
                      <a:pPr algn="ctr" fontAlgn="ctr"/>
                      <a:r>
                        <a:rPr lang="ja-JP" altLang="en-US" sz="80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fontAlgn="ctr"/>
                      <a:r>
                        <a:rPr lang="ja-JP" altLang="en-US" sz="8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7">
                  <a:txBody>
                    <a:bodyPr/>
                    <a:lstStyle/>
                    <a:p>
                      <a:pPr algn="l" fontAlgn="ctr"/>
                      <a:r>
                        <a:rPr lang="ja-JP" altLang="en-US" sz="8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extLst>
                  <a:ext uri="{0D108BD9-81ED-4DB2-BD59-A6C34878D82A}">
                    <a16:rowId xmlns:a16="http://schemas.microsoft.com/office/drawing/2014/main" xmlns="" val="10012"/>
                  </a:ext>
                </a:extLst>
              </a:tr>
              <a:tr h="184930">
                <a:tc rowSpan="3">
                  <a:txBody>
                    <a:bodyPr/>
                    <a:lstStyle/>
                    <a:p>
                      <a:pPr algn="ctr" fontAlgn="ctr"/>
                      <a:r>
                        <a:rPr lang="ja-JP" altLang="en-US" sz="8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gridSpan="2">
                  <a:txBody>
                    <a:bodyPr/>
                    <a:lstStyle/>
                    <a:p>
                      <a:pPr algn="l" fontAlgn="ctr"/>
                      <a:r>
                        <a:rPr lang="ja-JP" altLang="en-US" sz="8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gridSpan="7"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xmlns="" val="10013"/>
                  </a:ext>
                </a:extLst>
              </a:tr>
              <a:tr h="18493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gridSpan="2">
                  <a:txBody>
                    <a:bodyPr/>
                    <a:lstStyle/>
                    <a:p>
                      <a:pPr algn="l" fontAlgn="ctr"/>
                      <a:r>
                        <a:rPr lang="ja-JP" altLang="en-US" sz="8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rowSpan="2">
                  <a:txBody>
                    <a:bodyPr/>
                    <a:lstStyle/>
                    <a:p>
                      <a:pPr algn="ctr" fontAlgn="ctr"/>
                      <a:r>
                        <a:rPr lang="ja-JP" altLang="en-US" sz="8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ja-JP" altLang="en-US" sz="8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2">
                  <a:txBody>
                    <a:bodyPr/>
                    <a:lstStyle/>
                    <a:p>
                      <a:pPr algn="ctr" fontAlgn="ctr"/>
                      <a:r>
                        <a:rPr lang="ja-JP" altLang="en-US" sz="8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pPr algn="ctr" fontAlgn="ctr"/>
                      <a:endPar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2">
                  <a:txBody>
                    <a:bodyPr/>
                    <a:lstStyle/>
                    <a:p>
                      <a:pPr algn="ctr" fontAlgn="ctr"/>
                      <a:r>
                        <a:rPr lang="ja-JP" altLang="en-US" sz="8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pPr algn="ctr" fontAlgn="ctr"/>
                      <a:endParaRPr lang="ja-JP" altLang="en-US" sz="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770" marR="5770" marT="57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ja-JP" altLang="en-US" sz="8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184930">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80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ctr"/>
                      <a:r>
                        <a:rPr lang="ja-JP" altLang="en-US" sz="8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5770" marR="5770" marT="5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xmlns="" val="10015"/>
                  </a:ext>
                </a:extLst>
              </a:tr>
              <a:tr h="853755">
                <a:tc gridSpan="14">
                  <a:txBody>
                    <a:bodyPr/>
                    <a:lstStyle/>
                    <a:p>
                      <a:pPr algn="l" fontAlgn="ctr"/>
                      <a:r>
                        <a:rPr lang="en-US" altLang="ja-JP"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r>
                        <a:rPr lang="ja-JP" altLang="en-US"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１連絡先　　　 　①電話番号　　②携帯電話番号　　③ＦＡＸ番号　　④メールアドレス</a:t>
                      </a:r>
                    </a:p>
                    <a:p>
                      <a:pPr algn="l" fontAlgn="ctr"/>
                      <a:r>
                        <a:rPr lang="en-US" altLang="ja-JP"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２支援区分　　　Ａ：</a:t>
                      </a:r>
                      <a:r>
                        <a:rPr lang="ja-JP" altLang="en-US" sz="900" b="0" i="0" u="none" strike="noStrike" dirty="0" err="1">
                          <a:solidFill>
                            <a:srgbClr val="000000"/>
                          </a:solidFill>
                          <a:effectLst/>
                          <a:latin typeface="HG丸ｺﾞｼｯｸM-PRO" panose="020F0600000000000000" pitchFamily="50" charset="-128"/>
                          <a:ea typeface="HG丸ｺﾞｼｯｸM-PRO" panose="020F0600000000000000" pitchFamily="50" charset="-128"/>
                        </a:rPr>
                        <a:t>身体障がい</a:t>
                      </a: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者手帳</a:t>
                      </a:r>
                      <a:r>
                        <a:rPr lang="en-US" altLang="ja-JP"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1</a:t>
                      </a: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級・</a:t>
                      </a:r>
                      <a:r>
                        <a:rPr lang="en-US" altLang="ja-JP"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2</a:t>
                      </a: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級　　Ｂ：療育手帳Ａ　　Ｃ：</a:t>
                      </a:r>
                      <a:r>
                        <a:rPr lang="ja-JP" altLang="en-US" sz="900" b="0" i="0" u="none" strike="noStrike" dirty="0" err="1">
                          <a:solidFill>
                            <a:srgbClr val="000000"/>
                          </a:solidFill>
                          <a:effectLst/>
                          <a:latin typeface="HG丸ｺﾞｼｯｸM-PRO" panose="020F0600000000000000" pitchFamily="50" charset="-128"/>
                          <a:ea typeface="HG丸ｺﾞｼｯｸM-PRO" panose="020F0600000000000000" pitchFamily="50" charset="-128"/>
                        </a:rPr>
                        <a:t>精神障がい</a:t>
                      </a: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者保健福祉手帳１級　　</a:t>
                      </a:r>
                      <a:endParaRPr lang="en-US" altLang="ja-JP"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endParaRPr>
                    </a:p>
                    <a:p>
                      <a:pPr algn="l" fontAlgn="ctr"/>
                      <a:r>
                        <a:rPr lang="ja-JP" altLang="en-US"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　</a:t>
                      </a:r>
                      <a:r>
                        <a:rPr lang="ja-JP" altLang="en-US" sz="900" b="0" i="0" u="none" strike="noStrike" baseline="0" dirty="0" smtClean="0">
                          <a:solidFill>
                            <a:srgbClr val="000000"/>
                          </a:solidFill>
                          <a:effectLst/>
                          <a:latin typeface="HG丸ｺﾞｼｯｸM-PRO" panose="020F0600000000000000" pitchFamily="50" charset="-128"/>
                          <a:ea typeface="HG丸ｺﾞｼｯｸM-PRO" panose="020F0600000000000000" pitchFamily="50" charset="-128"/>
                        </a:rPr>
                        <a:t>                        </a:t>
                      </a:r>
                      <a:r>
                        <a:rPr lang="ja-JP" altLang="en-US" sz="9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Ｄ</a:t>
                      </a: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：要介護認定３・４・５　　Ｅ：推薦のあった者　　Ｆ：安否確認登録者</a:t>
                      </a:r>
                    </a:p>
                    <a:p>
                      <a:pPr algn="l" fontAlgn="ctr"/>
                      <a:r>
                        <a:rPr lang="ja-JP" altLang="en-US" sz="900" b="0" i="0" u="none" strike="noStrike" dirty="0">
                          <a:solidFill>
                            <a:srgbClr val="000000"/>
                          </a:solidFill>
                          <a:effectLst/>
                          <a:latin typeface="HG丸ｺﾞｼｯｸM-PRO" panose="020F0600000000000000" pitchFamily="50" charset="-128"/>
                          <a:ea typeface="HG丸ｺﾞｼｯｸM-PRO" panose="020F0600000000000000" pitchFamily="50" charset="-128"/>
                        </a:rPr>
                        <a:t>　　　　 　　　　　　　ただし、複数に該当する場合は、表示順をＦ・Ｅ・Ｄ・Ａ・Ｂ・Ｃとする。</a:t>
                      </a:r>
                    </a:p>
                  </a:txBody>
                  <a:tcPr marL="5770" marR="5770" marT="577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l" fontAlgn="ctr"/>
                      <a:endParaRPr lang="ja-JP" altLang="en-US" sz="1050" b="0" i="0" u="none" strike="noStrike" dirty="0">
                        <a:solidFill>
                          <a:srgbClr val="000000"/>
                        </a:solidFill>
                        <a:effectLst/>
                        <a:latin typeface="ＭＳ Ｐゴシック"/>
                      </a:endParaRPr>
                    </a:p>
                  </a:txBody>
                  <a:tcPr marL="5770" marR="5770" marT="5770" marB="0" anchor="ctr">
                    <a:lnL>
                      <a:noFill/>
                    </a:lnL>
                    <a:lnR>
                      <a:noFill/>
                    </a:lnR>
                    <a:lnT>
                      <a:noFill/>
                    </a:lnT>
                    <a:lnB>
                      <a:noFill/>
                    </a:lnB>
                  </a:tcPr>
                </a:tc>
                <a:tc hMerge="1">
                  <a:txBody>
                    <a:bodyPr/>
                    <a:lstStyle/>
                    <a:p>
                      <a:pPr algn="l" fontAlgn="ctr"/>
                      <a:endParaRPr lang="ja-JP" altLang="en-US" sz="1050" b="0" i="0" u="none" strike="noStrike" dirty="0">
                        <a:solidFill>
                          <a:srgbClr val="000000"/>
                        </a:solidFill>
                        <a:effectLst/>
                        <a:latin typeface="ＭＳ Ｐゴシック"/>
                      </a:endParaRPr>
                    </a:p>
                  </a:txBody>
                  <a:tcPr marL="5770" marR="5770" marT="5770" marB="0" anchor="ctr">
                    <a:lnL>
                      <a:noFill/>
                    </a:lnL>
                    <a:lnR>
                      <a:noFill/>
                    </a:lnR>
                    <a:lnT>
                      <a:noFill/>
                    </a:lnT>
                    <a:lnB>
                      <a:noFill/>
                    </a:lnB>
                  </a:tcPr>
                </a:tc>
                <a:tc hMerge="1">
                  <a:txBody>
                    <a:bodyPr/>
                    <a:lstStyle/>
                    <a:p>
                      <a:pPr algn="l" fontAlgn="ctr"/>
                      <a:endParaRPr lang="ja-JP" altLang="en-US" sz="1050" b="0" i="0" u="none" strike="noStrike">
                        <a:solidFill>
                          <a:srgbClr val="000000"/>
                        </a:solidFill>
                        <a:effectLst/>
                        <a:latin typeface="ＭＳ Ｐゴシック"/>
                      </a:endParaRPr>
                    </a:p>
                  </a:txBody>
                  <a:tcPr marL="5770" marR="5770" marT="5770" marB="0" anchor="ctr">
                    <a:lnL>
                      <a:noFill/>
                    </a:lnL>
                    <a:lnR>
                      <a:noFill/>
                    </a:lnR>
                    <a:lnT>
                      <a:noFill/>
                    </a:lnT>
                    <a:lnB>
                      <a:noFill/>
                    </a:lnB>
                  </a:tcPr>
                </a:tc>
                <a:tc hMerge="1">
                  <a:txBody>
                    <a:bodyPr/>
                    <a:lstStyle/>
                    <a:p>
                      <a:pPr algn="l" fontAlgn="ctr"/>
                      <a:endParaRPr lang="ja-JP" altLang="en-US" sz="1050" b="0" i="0" u="none" strike="noStrike">
                        <a:solidFill>
                          <a:srgbClr val="000000"/>
                        </a:solidFill>
                        <a:effectLst/>
                        <a:latin typeface="ＭＳ Ｐゴシック"/>
                      </a:endParaRPr>
                    </a:p>
                  </a:txBody>
                  <a:tcPr marL="5770" marR="5770" marT="5770" marB="0" anchor="ctr">
                    <a:lnL>
                      <a:noFill/>
                    </a:lnL>
                    <a:lnR>
                      <a:noFill/>
                    </a:lnR>
                    <a:lnT>
                      <a:noFill/>
                    </a:lnT>
                    <a:lnB>
                      <a:noFill/>
                    </a:lnB>
                  </a:tcPr>
                </a:tc>
                <a:tc hMerge="1">
                  <a:txBody>
                    <a:bodyPr/>
                    <a:lstStyle/>
                    <a:p>
                      <a:pPr algn="l" fontAlgn="ctr"/>
                      <a:endParaRPr lang="ja-JP" altLang="en-US" sz="700" b="0" i="0" u="none" strike="noStrike">
                        <a:solidFill>
                          <a:srgbClr val="000000"/>
                        </a:solidFill>
                        <a:effectLst/>
                        <a:latin typeface="ＭＳ Ｐゴシック"/>
                      </a:endParaRPr>
                    </a:p>
                  </a:txBody>
                  <a:tcPr marL="5770" marR="5770" marT="5770" marB="0" anchor="ctr">
                    <a:lnL>
                      <a:noFill/>
                    </a:lnL>
                    <a:lnR>
                      <a:noFill/>
                    </a:lnR>
                    <a:lnT>
                      <a:noFill/>
                    </a:lnT>
                    <a:lnB>
                      <a:noFill/>
                    </a:lnB>
                  </a:tcPr>
                </a:tc>
                <a:tc hMerge="1">
                  <a:txBody>
                    <a:bodyPr/>
                    <a:lstStyle/>
                    <a:p>
                      <a:pPr algn="l" fontAlgn="ctr"/>
                      <a:endParaRPr lang="ja-JP" altLang="en-US" sz="700" b="0" i="0" u="none" strike="noStrike">
                        <a:solidFill>
                          <a:srgbClr val="000000"/>
                        </a:solidFill>
                        <a:effectLst/>
                        <a:latin typeface="ＭＳ Ｐゴシック"/>
                      </a:endParaRPr>
                    </a:p>
                  </a:txBody>
                  <a:tcPr marL="5770" marR="5770" marT="5770" marB="0" anchor="ctr">
                    <a:lnL>
                      <a:noFill/>
                    </a:lnL>
                    <a:lnR>
                      <a:noFill/>
                    </a:lnR>
                    <a:lnT>
                      <a:noFill/>
                    </a:lnT>
                    <a:lnB>
                      <a:noFill/>
                    </a:lnB>
                  </a:tcPr>
                </a:tc>
                <a:tc hMerge="1">
                  <a:txBody>
                    <a:bodyPr/>
                    <a:lstStyle/>
                    <a:p>
                      <a:endParaRPr kumimoji="1" lang="ja-JP" altLang="en-US"/>
                    </a:p>
                  </a:txBody>
                  <a:tcPr/>
                </a:tc>
                <a:tc hMerge="1">
                  <a:txBody>
                    <a:bodyPr/>
                    <a:lstStyle/>
                    <a:p>
                      <a:pPr algn="ctr" fontAlgn="ctr"/>
                      <a:endParaRPr lang="ja-JP" altLang="en-US" sz="800" b="0" i="0" u="none" strike="noStrike">
                        <a:solidFill>
                          <a:srgbClr val="000000"/>
                        </a:solidFill>
                        <a:effectLst/>
                        <a:latin typeface="ＭＳ Ｐゴシック"/>
                      </a:endParaRPr>
                    </a:p>
                  </a:txBody>
                  <a:tcPr marL="5770" marR="5770" marT="5770" marB="0" anchor="ctr">
                    <a:lnL>
                      <a:noFill/>
                    </a:lnL>
                    <a:lnR>
                      <a:noFill/>
                    </a:lnR>
                    <a:lnT>
                      <a:noFill/>
                    </a:lnT>
                    <a:lnB>
                      <a:noFill/>
                    </a:lnB>
                  </a:tcPr>
                </a:tc>
                <a:tc hMerge="1">
                  <a:txBody>
                    <a:bodyPr/>
                    <a:lstStyle/>
                    <a:p>
                      <a:endParaRPr kumimoji="1" lang="ja-JP" altLang="en-US"/>
                    </a:p>
                  </a:txBody>
                  <a:tcPr/>
                </a:tc>
                <a:extLst>
                  <a:ext uri="{0D108BD9-81ED-4DB2-BD59-A6C34878D82A}">
                    <a16:rowId xmlns:a16="http://schemas.microsoft.com/office/drawing/2014/main" xmlns="" val="10016"/>
                  </a:ext>
                </a:extLst>
              </a:tr>
              <a:tr h="229975">
                <a:tc>
                  <a:txBody>
                    <a:bodyPr/>
                    <a:lstStyle/>
                    <a:p>
                      <a:pPr algn="l" fontAlgn="ctr"/>
                      <a:endParaRPr lang="ja-JP" altLang="en-US" sz="1200" b="0" i="0" u="none" strike="noStrike">
                        <a:solidFill>
                          <a:srgbClr val="000000"/>
                        </a:solidFill>
                        <a:effectLst/>
                        <a:latin typeface="ＭＳ Ｐゴシック"/>
                      </a:endParaRPr>
                    </a:p>
                  </a:txBody>
                  <a:tcPr marL="5770" marR="5770" marT="5770" marB="0" anchor="ctr">
                    <a:lnL>
                      <a:noFill/>
                    </a:lnL>
                    <a:lnR>
                      <a:noFill/>
                    </a:lnR>
                    <a:lnT>
                      <a:noFill/>
                    </a:lnT>
                    <a:lnB>
                      <a:noFill/>
                    </a:lnB>
                  </a:tcPr>
                </a:tc>
                <a:tc>
                  <a:txBody>
                    <a:bodyPr/>
                    <a:lstStyle/>
                    <a:p>
                      <a:pPr algn="l" fontAlgn="ctr"/>
                      <a:endParaRPr lang="ja-JP" altLang="en-US" sz="1200" b="0" i="0" u="none" strike="noStrike">
                        <a:solidFill>
                          <a:srgbClr val="000000"/>
                        </a:solidFill>
                        <a:effectLst/>
                        <a:latin typeface="ＭＳ Ｐゴシック"/>
                      </a:endParaRPr>
                    </a:p>
                  </a:txBody>
                  <a:tcPr marL="5770" marR="5770" marT="5770" marB="0" anchor="ctr">
                    <a:lnL>
                      <a:noFill/>
                    </a:lnL>
                    <a:lnR>
                      <a:noFill/>
                    </a:lnR>
                    <a:lnT>
                      <a:noFill/>
                    </a:lnT>
                    <a:lnB>
                      <a:noFill/>
                    </a:lnB>
                  </a:tcPr>
                </a:tc>
                <a:tc>
                  <a:txBody>
                    <a:bodyPr/>
                    <a:lstStyle/>
                    <a:p>
                      <a:pPr algn="l" fontAlgn="ctr"/>
                      <a:endParaRPr lang="ja-JP" altLang="en-US" sz="1200" b="0" i="0" u="none" strike="noStrike">
                        <a:solidFill>
                          <a:srgbClr val="000000"/>
                        </a:solidFill>
                        <a:effectLst/>
                        <a:latin typeface="ＭＳ Ｐゴシック"/>
                      </a:endParaRPr>
                    </a:p>
                  </a:txBody>
                  <a:tcPr marL="5770" marR="5770" marT="5770" marB="0" anchor="ctr">
                    <a:lnL>
                      <a:noFill/>
                    </a:lnL>
                    <a:lnR>
                      <a:noFill/>
                    </a:lnR>
                    <a:lnT>
                      <a:noFill/>
                    </a:lnT>
                    <a:lnB>
                      <a:noFill/>
                    </a:lnB>
                  </a:tcPr>
                </a:tc>
                <a:tc>
                  <a:txBody>
                    <a:bodyPr/>
                    <a:lstStyle/>
                    <a:p>
                      <a:pPr algn="l" fontAlgn="ctr"/>
                      <a:endParaRPr lang="ja-JP" altLang="en-US" sz="1200" b="0" i="0" u="none" strike="noStrike">
                        <a:solidFill>
                          <a:srgbClr val="000000"/>
                        </a:solidFill>
                        <a:effectLst/>
                        <a:latin typeface="ＭＳ Ｐゴシック"/>
                      </a:endParaRPr>
                    </a:p>
                  </a:txBody>
                  <a:tcPr marL="5770" marR="5770" marT="5770" marB="0" anchor="ctr">
                    <a:lnL>
                      <a:noFill/>
                    </a:lnL>
                    <a:lnR>
                      <a:noFill/>
                    </a:lnR>
                    <a:lnT>
                      <a:noFill/>
                    </a:lnT>
                    <a:lnB>
                      <a:noFill/>
                    </a:lnB>
                  </a:tcPr>
                </a:tc>
                <a:tc>
                  <a:txBody>
                    <a:bodyPr/>
                    <a:lstStyle/>
                    <a:p>
                      <a:pPr algn="l" fontAlgn="ctr"/>
                      <a:endParaRPr lang="ja-JP" altLang="en-US" sz="1200" b="0" i="0" u="none" strike="noStrike">
                        <a:solidFill>
                          <a:srgbClr val="000000"/>
                        </a:solidFill>
                        <a:effectLst/>
                        <a:latin typeface="ＭＳ Ｐゴシック"/>
                      </a:endParaRPr>
                    </a:p>
                  </a:txBody>
                  <a:tcPr marL="5770" marR="5770" marT="5770" marB="0" anchor="ctr">
                    <a:lnL>
                      <a:noFill/>
                    </a:lnL>
                    <a:lnR>
                      <a:noFill/>
                    </a:lnR>
                    <a:lnT>
                      <a:noFill/>
                    </a:lnT>
                    <a:lnB>
                      <a:noFill/>
                    </a:lnB>
                  </a:tcPr>
                </a:tc>
                <a:tc>
                  <a:txBody>
                    <a:bodyPr/>
                    <a:lstStyle/>
                    <a:p>
                      <a:pPr algn="l" fontAlgn="ctr"/>
                      <a:endParaRPr lang="ja-JP" altLang="en-US" sz="1200" b="0" i="0" u="none" strike="noStrike">
                        <a:solidFill>
                          <a:srgbClr val="000000"/>
                        </a:solidFill>
                        <a:effectLst/>
                        <a:latin typeface="ＭＳ Ｐゴシック"/>
                      </a:endParaRPr>
                    </a:p>
                  </a:txBody>
                  <a:tcPr marL="5770" marR="5770" marT="5770" marB="0" anchor="ctr">
                    <a:lnL>
                      <a:noFill/>
                    </a:lnL>
                    <a:lnR>
                      <a:noFill/>
                    </a:lnR>
                    <a:lnT>
                      <a:noFill/>
                    </a:lnT>
                    <a:lnB>
                      <a:noFill/>
                    </a:lnB>
                  </a:tcPr>
                </a:tc>
                <a:tc>
                  <a:txBody>
                    <a:bodyPr/>
                    <a:lstStyle/>
                    <a:p>
                      <a:pPr algn="l" fontAlgn="ctr"/>
                      <a:endParaRPr lang="ja-JP" altLang="en-US" sz="1200" b="0" i="0" u="none" strike="noStrike">
                        <a:solidFill>
                          <a:srgbClr val="000000"/>
                        </a:solidFill>
                        <a:effectLst/>
                        <a:latin typeface="ＭＳ Ｐゴシック"/>
                      </a:endParaRPr>
                    </a:p>
                  </a:txBody>
                  <a:tcPr marL="5770" marR="5770" marT="5770" marB="0" anchor="ctr">
                    <a:lnL>
                      <a:noFill/>
                    </a:lnL>
                    <a:lnR>
                      <a:noFill/>
                    </a:lnR>
                    <a:lnT>
                      <a:noFill/>
                    </a:lnT>
                    <a:lnB>
                      <a:noFill/>
                    </a:lnB>
                  </a:tcPr>
                </a:tc>
                <a:tc>
                  <a:txBody>
                    <a:bodyPr/>
                    <a:lstStyle/>
                    <a:p>
                      <a:pPr algn="l" fontAlgn="ctr"/>
                      <a:endParaRPr lang="ja-JP" altLang="en-US" sz="1200" b="0" i="0" u="none" strike="noStrike">
                        <a:solidFill>
                          <a:srgbClr val="000000"/>
                        </a:solidFill>
                        <a:effectLst/>
                        <a:latin typeface="ＭＳ Ｐゴシック"/>
                      </a:endParaRPr>
                    </a:p>
                  </a:txBody>
                  <a:tcPr marL="5770" marR="5770" marT="5770" marB="0" anchor="ctr">
                    <a:lnL>
                      <a:noFill/>
                    </a:lnL>
                    <a:lnR>
                      <a:noFill/>
                    </a:lnR>
                    <a:lnT>
                      <a:noFill/>
                    </a:lnT>
                    <a:lnB>
                      <a:noFill/>
                    </a:lnB>
                  </a:tcPr>
                </a:tc>
                <a:tc>
                  <a:txBody>
                    <a:bodyPr/>
                    <a:lstStyle/>
                    <a:p>
                      <a:pPr algn="l" fontAlgn="ctr"/>
                      <a:endParaRPr lang="ja-JP" altLang="en-US" sz="1200" b="0" i="0" u="none" strike="noStrike" dirty="0">
                        <a:solidFill>
                          <a:srgbClr val="000000"/>
                        </a:solidFill>
                        <a:effectLst/>
                        <a:latin typeface="ＭＳ Ｐゴシック"/>
                      </a:endParaRPr>
                    </a:p>
                  </a:txBody>
                  <a:tcPr marL="5770" marR="5770" marT="5770" marB="0" anchor="ctr">
                    <a:lnL>
                      <a:noFill/>
                    </a:lnL>
                    <a:lnR>
                      <a:noFill/>
                    </a:lnR>
                    <a:lnT>
                      <a:noFill/>
                    </a:lnT>
                    <a:lnB>
                      <a:noFill/>
                    </a:lnB>
                  </a:tcPr>
                </a:tc>
                <a:tc>
                  <a:txBody>
                    <a:bodyPr/>
                    <a:lstStyle/>
                    <a:p>
                      <a:pPr algn="l" fontAlgn="ctr"/>
                      <a:endParaRPr lang="ja-JP" altLang="en-US" sz="1200" b="0" i="0" u="none" strike="noStrike">
                        <a:solidFill>
                          <a:srgbClr val="000000"/>
                        </a:solidFill>
                        <a:effectLst/>
                        <a:latin typeface="ＭＳ Ｐゴシック"/>
                      </a:endParaRPr>
                    </a:p>
                  </a:txBody>
                  <a:tcPr marL="5770" marR="5770" marT="5770" marB="0" anchor="ctr">
                    <a:lnL>
                      <a:noFill/>
                    </a:lnL>
                    <a:lnR>
                      <a:noFill/>
                    </a:lnR>
                    <a:lnT>
                      <a:noFill/>
                    </a:lnT>
                    <a:lnB>
                      <a:noFill/>
                    </a:lnB>
                  </a:tcPr>
                </a:tc>
                <a:tc gridSpan="2">
                  <a:txBody>
                    <a:bodyPr/>
                    <a:lstStyle/>
                    <a:p>
                      <a:pPr algn="l" fontAlgn="ctr"/>
                      <a:endParaRPr lang="ja-JP" altLang="en-US" sz="1200" b="0" i="0" u="none" strike="noStrike">
                        <a:solidFill>
                          <a:srgbClr val="000000"/>
                        </a:solidFill>
                        <a:effectLst/>
                        <a:latin typeface="ＭＳ Ｐゴシック"/>
                      </a:endParaRPr>
                    </a:p>
                  </a:txBody>
                  <a:tcPr marL="5770" marR="5770" marT="5770" marB="0" anchor="ctr">
                    <a:lnL>
                      <a:noFill/>
                    </a:lnL>
                    <a:lnR>
                      <a:noFill/>
                    </a:lnR>
                    <a:lnT>
                      <a:noFill/>
                    </a:lnT>
                    <a:lnB>
                      <a:noFill/>
                    </a:lnB>
                  </a:tcPr>
                </a:tc>
                <a:tc hMerge="1">
                  <a:txBody>
                    <a:bodyPr/>
                    <a:lstStyle/>
                    <a:p>
                      <a:endParaRPr kumimoji="1" lang="ja-JP" altLang="en-US"/>
                    </a:p>
                  </a:txBody>
                  <a:tcPr/>
                </a:tc>
                <a:tc gridSpan="2">
                  <a:txBody>
                    <a:bodyPr/>
                    <a:lstStyle/>
                    <a:p>
                      <a:pPr algn="l" fontAlgn="ctr"/>
                      <a:endParaRPr lang="ja-JP" altLang="en-US" sz="1200" b="0" i="0" u="none" strike="noStrike" dirty="0">
                        <a:solidFill>
                          <a:srgbClr val="000000"/>
                        </a:solidFill>
                        <a:effectLst/>
                        <a:latin typeface="ＭＳ Ｐゴシック"/>
                      </a:endParaRPr>
                    </a:p>
                  </a:txBody>
                  <a:tcPr marL="5770" marR="5770" marT="5770" marB="0" anchor="ctr">
                    <a:lnL>
                      <a:noFill/>
                    </a:lnL>
                    <a:lnR>
                      <a:noFill/>
                    </a:lnR>
                    <a:lnT>
                      <a:noFill/>
                    </a:lnT>
                    <a:lnB>
                      <a:noFill/>
                    </a:lnB>
                  </a:tcPr>
                </a:tc>
                <a:tc hMerge="1">
                  <a:txBody>
                    <a:bodyPr/>
                    <a:lstStyle/>
                    <a:p>
                      <a:endParaRPr kumimoji="1" lang="ja-JP" altLang="en-US"/>
                    </a:p>
                  </a:txBody>
                  <a:tcPr/>
                </a:tc>
                <a:extLst>
                  <a:ext uri="{0D108BD9-81ED-4DB2-BD59-A6C34878D82A}">
                    <a16:rowId xmlns:a16="http://schemas.microsoft.com/office/drawing/2014/main" xmlns="" val="10017"/>
                  </a:ext>
                </a:extLst>
              </a:tr>
            </a:tbl>
          </a:graphicData>
        </a:graphic>
      </p:graphicFrame>
    </p:spTree>
    <p:extLst>
      <p:ext uri="{BB962C8B-B14F-4D97-AF65-F5344CB8AC3E}">
        <p14:creationId xmlns:p14="http://schemas.microsoft.com/office/powerpoint/2010/main" val="24908764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r>
              <a:rPr lang="ja-JP" altLang="en-US" sz="3200" dirty="0" smtClean="0">
                <a:latin typeface="HG丸ｺﾞｼｯｸM-PRO" panose="020F0600000000000000" pitchFamily="50" charset="-128"/>
                <a:ea typeface="HG丸ｺﾞｼｯｸM-PRO" panose="020F0600000000000000" pitchFamily="50" charset="-128"/>
              </a:rPr>
              <a:t>個票</a:t>
            </a:r>
            <a:endParaRPr kumimoji="1" lang="ja-JP" altLang="en-US" sz="3200" dirty="0">
              <a:latin typeface="HG丸ｺﾞｼｯｸM-PRO" panose="020F0600000000000000" pitchFamily="50" charset="-128"/>
              <a:ea typeface="HG丸ｺﾞｼｯｸM-PRO" panose="020F0600000000000000" pitchFamily="50" charset="-128"/>
            </a:endParaRPr>
          </a:p>
        </p:txBody>
      </p:sp>
      <p:sp>
        <p:nvSpPr>
          <p:cNvPr id="2" name="コンテンツ プレースホルダー 1"/>
          <p:cNvSpPr>
            <a:spLocks noGrp="1"/>
          </p:cNvSpPr>
          <p:nvPr>
            <p:ph idx="1"/>
          </p:nvPr>
        </p:nvSpPr>
        <p:spPr>
          <a:xfrm>
            <a:off x="457200" y="1600200"/>
            <a:ext cx="3748392" cy="4876800"/>
          </a:xfrm>
        </p:spPr>
        <p:txBody>
          <a:bodyPr/>
          <a:lstStyle/>
          <a:p>
            <a:pPr marL="0" indent="0">
              <a:buNone/>
            </a:pPr>
            <a:r>
              <a:rPr lang="en-US" altLang="ja-JP" dirty="0" smtClean="0">
                <a:latin typeface="HG丸ｺﾞｼｯｸM-PRO" panose="020F0600000000000000" pitchFamily="50" charset="-128"/>
                <a:ea typeface="HG丸ｺﾞｼｯｸM-PRO" panose="020F0600000000000000" pitchFamily="50" charset="-128"/>
              </a:rPr>
              <a:t>《</a:t>
            </a:r>
            <a:r>
              <a:rPr lang="ja-JP" altLang="en-US" dirty="0">
                <a:latin typeface="HG丸ｺﾞｼｯｸM-PRO" panose="020F0600000000000000" pitchFamily="50" charset="-128"/>
                <a:ea typeface="HG丸ｺﾞｼｯｸM-PRO" panose="020F0600000000000000" pitchFamily="50" charset="-128"/>
              </a:rPr>
              <a:t>対象者ごとに</a:t>
            </a:r>
            <a:r>
              <a:rPr lang="ja-JP" altLang="en-US" dirty="0" smtClean="0">
                <a:latin typeface="HG丸ｺﾞｼｯｸM-PRO" panose="020F0600000000000000" pitchFamily="50" charset="-128"/>
                <a:ea typeface="HG丸ｺﾞｼｯｸM-PRO" panose="020F0600000000000000" pitchFamily="50" charset="-128"/>
              </a:rPr>
              <a:t>作成≫</a:t>
            </a:r>
            <a:endParaRPr lang="en-US" altLang="ja-JP" dirty="0" smtClean="0">
              <a:latin typeface="HG丸ｺﾞｼｯｸM-PRO" panose="020F0600000000000000" pitchFamily="50" charset="-128"/>
              <a:ea typeface="HG丸ｺﾞｼｯｸM-PRO" panose="020F0600000000000000" pitchFamily="50" charset="-128"/>
            </a:endParaRPr>
          </a:p>
          <a:p>
            <a:endParaRPr lang="en-US" altLang="ja-JP" dirty="0">
              <a:latin typeface="HG丸ｺﾞｼｯｸM-PRO" panose="020F0600000000000000" pitchFamily="50" charset="-128"/>
              <a:ea typeface="HG丸ｺﾞｼｯｸM-PRO" panose="020F0600000000000000" pitchFamily="50" charset="-128"/>
            </a:endParaRPr>
          </a:p>
          <a:p>
            <a:r>
              <a:rPr lang="ja-JP" altLang="en-US" dirty="0" smtClean="0">
                <a:latin typeface="HG丸ｺﾞｼｯｸM-PRO" panose="020F0600000000000000" pitchFamily="50" charset="-128"/>
                <a:ea typeface="HG丸ｺﾞｼｯｸM-PRO" panose="020F0600000000000000" pitchFamily="50" charset="-128"/>
              </a:rPr>
              <a:t>氏名</a:t>
            </a:r>
            <a:endParaRPr lang="en-US" altLang="ja-JP" dirty="0" smtClean="0">
              <a:latin typeface="HG丸ｺﾞｼｯｸM-PRO" panose="020F0600000000000000" pitchFamily="50" charset="-128"/>
              <a:ea typeface="HG丸ｺﾞｼｯｸM-PRO" panose="020F0600000000000000" pitchFamily="50" charset="-128"/>
            </a:endParaRPr>
          </a:p>
          <a:p>
            <a:r>
              <a:rPr lang="ja-JP" altLang="en-US" dirty="0" smtClean="0">
                <a:latin typeface="HG丸ｺﾞｼｯｸM-PRO" panose="020F0600000000000000" pitchFamily="50" charset="-128"/>
                <a:ea typeface="HG丸ｺﾞｼｯｸM-PRO" panose="020F0600000000000000" pitchFamily="50" charset="-128"/>
              </a:rPr>
              <a:t>住所</a:t>
            </a:r>
            <a:endParaRPr lang="en-US" altLang="ja-JP" dirty="0" smtClean="0">
              <a:latin typeface="HG丸ｺﾞｼｯｸM-PRO" panose="020F0600000000000000" pitchFamily="50" charset="-128"/>
              <a:ea typeface="HG丸ｺﾞｼｯｸM-PRO" panose="020F0600000000000000" pitchFamily="50" charset="-128"/>
            </a:endParaRPr>
          </a:p>
          <a:p>
            <a:r>
              <a:rPr lang="ja-JP" altLang="en-US" dirty="0" smtClean="0">
                <a:latin typeface="HG丸ｺﾞｼｯｸM-PRO" panose="020F0600000000000000" pitchFamily="50" charset="-128"/>
                <a:ea typeface="HG丸ｺﾞｼｯｸM-PRO" panose="020F0600000000000000" pitchFamily="50" charset="-128"/>
              </a:rPr>
              <a:t>連絡先</a:t>
            </a:r>
            <a:endParaRPr lang="en-US" altLang="ja-JP" dirty="0" smtClean="0">
              <a:latin typeface="HG丸ｺﾞｼｯｸM-PRO" panose="020F0600000000000000" pitchFamily="50" charset="-128"/>
              <a:ea typeface="HG丸ｺﾞｼｯｸM-PRO" panose="020F0600000000000000" pitchFamily="50" charset="-128"/>
            </a:endParaRPr>
          </a:p>
          <a:p>
            <a:r>
              <a:rPr lang="ja-JP" altLang="en-US" dirty="0" smtClean="0">
                <a:latin typeface="HG丸ｺﾞｼｯｸM-PRO" panose="020F0600000000000000" pitchFamily="50" charset="-128"/>
                <a:ea typeface="HG丸ｺﾞｼｯｸM-PRO" panose="020F0600000000000000" pitchFamily="50" charset="-128"/>
              </a:rPr>
              <a:t>避難</a:t>
            </a:r>
            <a:r>
              <a:rPr lang="ja-JP" altLang="en-US" dirty="0">
                <a:latin typeface="HG丸ｺﾞｼｯｸM-PRO" panose="020F0600000000000000" pitchFamily="50" charset="-128"/>
                <a:ea typeface="HG丸ｺﾞｼｯｸM-PRO" panose="020F0600000000000000" pitchFamily="50" charset="-128"/>
              </a:rPr>
              <a:t>支援時の</a:t>
            </a:r>
            <a:r>
              <a:rPr lang="ja-JP" altLang="en-US" dirty="0" smtClean="0">
                <a:latin typeface="HG丸ｺﾞｼｯｸM-PRO" panose="020F0600000000000000" pitchFamily="50" charset="-128"/>
                <a:ea typeface="HG丸ｺﾞｼｯｸM-PRO" panose="020F0600000000000000" pitchFamily="50" charset="-128"/>
              </a:rPr>
              <a:t>配慮事項</a:t>
            </a:r>
            <a:endParaRPr lang="en-US" altLang="ja-JP" dirty="0" smtClean="0">
              <a:latin typeface="HG丸ｺﾞｼｯｸM-PRO" panose="020F0600000000000000" pitchFamily="50" charset="-128"/>
              <a:ea typeface="HG丸ｺﾞｼｯｸM-PRO" panose="020F0600000000000000" pitchFamily="50" charset="-128"/>
            </a:endParaRPr>
          </a:p>
          <a:p>
            <a:r>
              <a:rPr lang="ja-JP" altLang="en-US" dirty="0" smtClean="0">
                <a:latin typeface="HG丸ｺﾞｼｯｸM-PRO" panose="020F0600000000000000" pitchFamily="50" charset="-128"/>
                <a:ea typeface="HG丸ｺﾞｼｯｸM-PRO" panose="020F0600000000000000" pitchFamily="50" charset="-128"/>
              </a:rPr>
              <a:t>同居</a:t>
            </a:r>
            <a:r>
              <a:rPr lang="ja-JP" altLang="en-US" dirty="0">
                <a:latin typeface="HG丸ｺﾞｼｯｸM-PRO" panose="020F0600000000000000" pitchFamily="50" charset="-128"/>
                <a:ea typeface="HG丸ｺﾞｼｯｸM-PRO" panose="020F0600000000000000" pitchFamily="50" charset="-128"/>
              </a:rPr>
              <a:t>家族の</a:t>
            </a:r>
            <a:r>
              <a:rPr lang="ja-JP" altLang="en-US" dirty="0" smtClean="0">
                <a:latin typeface="HG丸ｺﾞｼｯｸM-PRO" panose="020F0600000000000000" pitchFamily="50" charset="-128"/>
                <a:ea typeface="HG丸ｺﾞｼｯｸM-PRO" panose="020F0600000000000000" pitchFamily="50" charset="-128"/>
              </a:rPr>
              <a:t>人数</a:t>
            </a:r>
            <a:endParaRPr lang="en-US" altLang="ja-JP" dirty="0" smtClean="0">
              <a:latin typeface="HG丸ｺﾞｼｯｸM-PRO" panose="020F0600000000000000" pitchFamily="50" charset="-128"/>
              <a:ea typeface="HG丸ｺﾞｼｯｸM-PRO" panose="020F0600000000000000" pitchFamily="50" charset="-128"/>
            </a:endParaRPr>
          </a:p>
          <a:p>
            <a:r>
              <a:rPr lang="ja-JP" altLang="en-US" dirty="0" smtClean="0">
                <a:latin typeface="HG丸ｺﾞｼｯｸM-PRO" panose="020F0600000000000000" pitchFamily="50" charset="-128"/>
                <a:ea typeface="HG丸ｺﾞｼｯｸM-PRO" panose="020F0600000000000000" pitchFamily="50" charset="-128"/>
              </a:rPr>
              <a:t>緊急連絡先　等</a:t>
            </a:r>
            <a:r>
              <a:rPr lang="ja-JP" altLang="en-US" dirty="0">
                <a:latin typeface="HG丸ｺﾞｼｯｸM-PRO" panose="020F0600000000000000" pitchFamily="50" charset="-128"/>
                <a:ea typeface="HG丸ｺﾞｼｯｸM-PRO" panose="020F0600000000000000" pitchFamily="50" charset="-128"/>
              </a:rPr>
              <a:t>の</a:t>
            </a:r>
            <a:r>
              <a:rPr lang="ja-JP" altLang="en-US" dirty="0" smtClean="0">
                <a:latin typeface="HG丸ｺﾞｼｯｸM-PRO" panose="020F0600000000000000" pitchFamily="50" charset="-128"/>
                <a:ea typeface="HG丸ｺﾞｼｯｸM-PRO" panose="020F0600000000000000" pitchFamily="50" charset="-128"/>
              </a:rPr>
              <a:t>情報</a:t>
            </a:r>
            <a:endParaRPr lang="en-US" altLang="ja-JP" dirty="0" smtClean="0">
              <a:latin typeface="HG丸ｺﾞｼｯｸM-PRO" panose="020F0600000000000000" pitchFamily="50" charset="-128"/>
              <a:ea typeface="HG丸ｺﾞｼｯｸM-PRO" panose="020F0600000000000000" pitchFamily="50" charset="-128"/>
            </a:endParaRPr>
          </a:p>
          <a:p>
            <a:endParaRPr lang="en-US" altLang="ja-JP" dirty="0" smtClean="0">
              <a:latin typeface="HG丸ｺﾞｼｯｸM-PRO" panose="020F0600000000000000" pitchFamily="50" charset="-128"/>
              <a:ea typeface="HG丸ｺﾞｼｯｸM-PRO" panose="020F0600000000000000" pitchFamily="50" charset="-128"/>
            </a:endParaRPr>
          </a:p>
        </p:txBody>
      </p:sp>
      <p:sp>
        <p:nvSpPr>
          <p:cNvPr id="5" name="スライド番号プレースホルダー 4"/>
          <p:cNvSpPr>
            <a:spLocks noGrp="1"/>
          </p:cNvSpPr>
          <p:nvPr>
            <p:ph type="sldNum" sz="quarter" idx="12"/>
          </p:nvPr>
        </p:nvSpPr>
        <p:spPr/>
        <p:txBody>
          <a:bodyPr/>
          <a:lstStyle/>
          <a:p>
            <a:fld id="{897D9FC3-4849-4731-94C3-ED8EDB764205}" type="slidenum">
              <a:rPr kumimoji="1" lang="ja-JP" altLang="en-US" smtClean="0"/>
              <a:t>7</a:t>
            </a:fld>
            <a:endParaRPr kumimoji="1" lang="ja-JP" altLang="en-US"/>
          </a:p>
        </p:txBody>
      </p:sp>
      <p:sp>
        <p:nvSpPr>
          <p:cNvPr id="4" name="コンテンツ プレースホルダー 7"/>
          <p:cNvSpPr txBox="1">
            <a:spLocks/>
          </p:cNvSpPr>
          <p:nvPr/>
        </p:nvSpPr>
        <p:spPr>
          <a:xfrm>
            <a:off x="1024468" y="2924944"/>
            <a:ext cx="7408333" cy="3528392"/>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algn="ctr">
              <a:buFont typeface="Symbol" pitchFamily="18" charset="2"/>
              <a:buNone/>
            </a:pPr>
            <a:endParaRPr lang="ja-JP" altLang="en-US" sz="4000" dirty="0"/>
          </a:p>
        </p:txBody>
      </p:sp>
      <p:graphicFrame>
        <p:nvGraphicFramePr>
          <p:cNvPr id="9" name="表 8"/>
          <p:cNvGraphicFramePr>
            <a:graphicFrameLocks noGrp="1" noChangeAspect="1"/>
          </p:cNvGraphicFramePr>
          <p:nvPr>
            <p:extLst/>
          </p:nvPr>
        </p:nvGraphicFramePr>
        <p:xfrm>
          <a:off x="4772860" y="620688"/>
          <a:ext cx="3691548" cy="5801556"/>
        </p:xfrm>
        <a:graphic>
          <a:graphicData uri="http://schemas.openxmlformats.org/drawingml/2006/table">
            <a:tbl>
              <a:tblPr/>
              <a:tblGrid>
                <a:gridCol w="738310">
                  <a:extLst>
                    <a:ext uri="{9D8B030D-6E8A-4147-A177-3AD203B41FA5}">
                      <a16:colId xmlns:a16="http://schemas.microsoft.com/office/drawing/2014/main" xmlns="" val="20000"/>
                    </a:ext>
                  </a:extLst>
                </a:gridCol>
                <a:gridCol w="738310">
                  <a:extLst>
                    <a:ext uri="{9D8B030D-6E8A-4147-A177-3AD203B41FA5}">
                      <a16:colId xmlns:a16="http://schemas.microsoft.com/office/drawing/2014/main" xmlns="" val="20001"/>
                    </a:ext>
                  </a:extLst>
                </a:gridCol>
                <a:gridCol w="984413">
                  <a:extLst>
                    <a:ext uri="{9D8B030D-6E8A-4147-A177-3AD203B41FA5}">
                      <a16:colId xmlns:a16="http://schemas.microsoft.com/office/drawing/2014/main" xmlns="" val="20002"/>
                    </a:ext>
                  </a:extLst>
                </a:gridCol>
                <a:gridCol w="123051">
                  <a:extLst>
                    <a:ext uri="{9D8B030D-6E8A-4147-A177-3AD203B41FA5}">
                      <a16:colId xmlns:a16="http://schemas.microsoft.com/office/drawing/2014/main" xmlns="" val="20003"/>
                    </a:ext>
                  </a:extLst>
                </a:gridCol>
                <a:gridCol w="369155">
                  <a:extLst>
                    <a:ext uri="{9D8B030D-6E8A-4147-A177-3AD203B41FA5}">
                      <a16:colId xmlns:a16="http://schemas.microsoft.com/office/drawing/2014/main" xmlns="" val="20004"/>
                    </a:ext>
                  </a:extLst>
                </a:gridCol>
                <a:gridCol w="246103">
                  <a:extLst>
                    <a:ext uri="{9D8B030D-6E8A-4147-A177-3AD203B41FA5}">
                      <a16:colId xmlns:a16="http://schemas.microsoft.com/office/drawing/2014/main" xmlns="" val="20005"/>
                    </a:ext>
                  </a:extLst>
                </a:gridCol>
                <a:gridCol w="369155">
                  <a:extLst>
                    <a:ext uri="{9D8B030D-6E8A-4147-A177-3AD203B41FA5}">
                      <a16:colId xmlns:a16="http://schemas.microsoft.com/office/drawing/2014/main" xmlns="" val="20006"/>
                    </a:ext>
                  </a:extLst>
                </a:gridCol>
                <a:gridCol w="123051">
                  <a:extLst>
                    <a:ext uri="{9D8B030D-6E8A-4147-A177-3AD203B41FA5}">
                      <a16:colId xmlns:a16="http://schemas.microsoft.com/office/drawing/2014/main" xmlns="" val="20007"/>
                    </a:ext>
                  </a:extLst>
                </a:gridCol>
              </a:tblGrid>
              <a:tr h="288032">
                <a:tc gridSpan="8">
                  <a:txBody>
                    <a:bodyPr/>
                    <a:lstStyle/>
                    <a:p>
                      <a:pPr algn="l" fontAlgn="ctr"/>
                      <a:r>
                        <a:rPr lang="zh-TW" altLang="en-US" sz="900" b="1" i="0" u="none" strike="noStrike" dirty="0">
                          <a:solidFill>
                            <a:srgbClr val="000000"/>
                          </a:solidFill>
                          <a:effectLst/>
                          <a:latin typeface="HG丸ｺﾞｼｯｸM-PRO" panose="020F0600000000000000" pitchFamily="50" charset="-128"/>
                          <a:ea typeface="HG丸ｺﾞｼｯｸM-PRO" panose="020F0600000000000000" pitchFamily="50" charset="-128"/>
                        </a:rPr>
                        <a:t>■避難行動要支援者登録個票</a:t>
                      </a:r>
                    </a:p>
                  </a:txBody>
                  <a:tcPr marL="5337" marR="5337" marT="5337"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10000"/>
                  </a:ext>
                </a:extLst>
              </a:tr>
              <a:tr h="257878">
                <a:tc>
                  <a:txBody>
                    <a:bodyPr/>
                    <a:lstStyle/>
                    <a:p>
                      <a:pPr algn="ctr" fontAlgn="ctr"/>
                      <a:r>
                        <a:rPr lang="ja-JP" altLang="en-US" sz="600" b="0" i="0" u="none" strike="noStrike">
                          <a:solidFill>
                            <a:srgbClr val="000000"/>
                          </a:solidFill>
                          <a:effectLst/>
                          <a:latin typeface="HG丸ｺﾞｼｯｸM-PRO" panose="020F0600000000000000" pitchFamily="50" charset="-128"/>
                          <a:ea typeface="HG丸ｺﾞｼｯｸM-PRO" panose="020F0600000000000000" pitchFamily="50" charset="-128"/>
                        </a:rPr>
                        <a:t>ふりがな</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ja-JP"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  いずみ　たろう</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3">
                  <a:txBody>
                    <a:bodyPr/>
                    <a:lstStyle/>
                    <a:p>
                      <a:pPr algn="ctr" fontAlgn="ctr"/>
                      <a:r>
                        <a:rPr lang="ja-JP" altLang="en-US" sz="700" b="0" i="0" u="none" strike="noStrike">
                          <a:solidFill>
                            <a:srgbClr val="000000"/>
                          </a:solidFill>
                          <a:effectLst/>
                          <a:latin typeface="HG丸ｺﾞｼｯｸM-PRO" panose="020F0600000000000000" pitchFamily="50" charset="-128"/>
                          <a:ea typeface="HG丸ｺﾞｼｯｸM-PRO" panose="020F0600000000000000" pitchFamily="50" charset="-128"/>
                        </a:rPr>
                        <a:t>同　　意</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ctr"/>
                      <a:r>
                        <a:rPr lang="ja-JP" altLang="en-US" sz="700" b="0" i="0" u="none" strike="noStrike">
                          <a:solidFill>
                            <a:srgbClr val="000000"/>
                          </a:solidFill>
                          <a:effectLst/>
                          <a:latin typeface="HG丸ｺﾞｼｯｸM-PRO" panose="020F0600000000000000" pitchFamily="50" charset="-128"/>
                          <a:ea typeface="HG丸ｺﾞｼｯｸM-PRO" panose="020F0600000000000000" pitchFamily="50" charset="-128"/>
                        </a:rPr>
                        <a:t>有</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xmlns="" val="10001"/>
                  </a:ext>
                </a:extLst>
              </a:tr>
              <a:tr h="257878">
                <a:tc>
                  <a:txBody>
                    <a:bodyPr/>
                    <a:lstStyle/>
                    <a:p>
                      <a:pPr algn="ctr" fontAlgn="ctr"/>
                      <a:r>
                        <a:rPr lang="ja-JP" altLang="en-US" sz="700" b="0" i="0" u="none" strike="noStrike">
                          <a:solidFill>
                            <a:srgbClr val="000000"/>
                          </a:solidFill>
                          <a:effectLst/>
                          <a:latin typeface="HG丸ｺﾞｼｯｸM-PRO" panose="020F0600000000000000" pitchFamily="50" charset="-128"/>
                          <a:ea typeface="HG丸ｺﾞｼｯｸM-PRO" panose="020F0600000000000000" pitchFamily="50" charset="-128"/>
                        </a:rPr>
                        <a:t>氏　　名</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ja-JP" altLang="en-US" sz="700" b="0" i="0" u="none" strike="noStrike">
                          <a:solidFill>
                            <a:srgbClr val="000000"/>
                          </a:solidFill>
                          <a:effectLst/>
                          <a:latin typeface="HG丸ｺﾞｼｯｸM-PRO" panose="020F0600000000000000" pitchFamily="50" charset="-128"/>
                          <a:ea typeface="HG丸ｺﾞｼｯｸM-PRO" panose="020F0600000000000000" pitchFamily="50" charset="-128"/>
                        </a:rPr>
                        <a:t>  和泉　太郎</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3">
                  <a:txBody>
                    <a:bodyPr/>
                    <a:lstStyle/>
                    <a:p>
                      <a:pPr algn="ctr" fontAlgn="ctr"/>
                      <a:r>
                        <a:rPr lang="ja-JP" altLang="en-US" sz="700" b="0" i="0" u="none" strike="noStrike">
                          <a:solidFill>
                            <a:srgbClr val="000000"/>
                          </a:solidFill>
                          <a:effectLst/>
                          <a:latin typeface="HG丸ｺﾞｼｯｸM-PRO" panose="020F0600000000000000" pitchFamily="50" charset="-128"/>
                          <a:ea typeface="HG丸ｺﾞｼｯｸM-PRO" panose="020F0600000000000000" pitchFamily="50" charset="-128"/>
                        </a:rPr>
                        <a:t>支援区分</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ctr"/>
                      <a:r>
                        <a:rPr lang="en-US" sz="700" b="0" i="0" u="none" strike="noStrike">
                          <a:solidFill>
                            <a:srgbClr val="000000"/>
                          </a:solidFill>
                          <a:effectLst/>
                          <a:latin typeface="HG丸ｺﾞｼｯｸM-PRO" panose="020F0600000000000000" pitchFamily="50" charset="-128"/>
                          <a:ea typeface="HG丸ｺﾞｼｯｸM-PRO" panose="020F0600000000000000" pitchFamily="50" charset="-128"/>
                        </a:rPr>
                        <a:t>Ｄ</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xmlns="" val="10002"/>
                  </a:ext>
                </a:extLst>
              </a:tr>
              <a:tr h="252821">
                <a:tc>
                  <a:txBody>
                    <a:bodyPr/>
                    <a:lstStyle/>
                    <a:p>
                      <a:pPr algn="ctr" fontAlgn="ctr"/>
                      <a:r>
                        <a:rPr lang="ja-JP" altLang="en-US" sz="700" b="0" i="0" u="none" strike="noStrike">
                          <a:solidFill>
                            <a:srgbClr val="000000"/>
                          </a:solidFill>
                          <a:effectLst/>
                          <a:latin typeface="HG丸ｺﾞｼｯｸM-PRO" panose="020F0600000000000000" pitchFamily="50" charset="-128"/>
                          <a:ea typeface="HG丸ｺﾞｼｯｸM-PRO" panose="020F0600000000000000" pitchFamily="50" charset="-128"/>
                        </a:rPr>
                        <a:t>生年月日</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ja-JP"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r>
                        <a:rPr lang="ja-JP" altLang="en-US" sz="7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 大正</a:t>
                      </a:r>
                      <a:r>
                        <a:rPr lang="en-US" altLang="ja-JP" sz="7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15</a:t>
                      </a:r>
                      <a:r>
                        <a:rPr lang="ja-JP" altLang="en-US" sz="7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年</a:t>
                      </a:r>
                      <a:r>
                        <a:rPr lang="en-US" altLang="ja-JP"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1</a:t>
                      </a:r>
                      <a:r>
                        <a:rPr lang="ja-JP"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月</a:t>
                      </a:r>
                      <a:r>
                        <a:rPr lang="en-US" altLang="ja-JP"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1</a:t>
                      </a:r>
                      <a:r>
                        <a:rPr lang="ja-JP"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日</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3">
                  <a:txBody>
                    <a:bodyPr/>
                    <a:lstStyle/>
                    <a:p>
                      <a:pPr algn="ctr" fontAlgn="ctr"/>
                      <a:r>
                        <a:rPr lang="ja-JP" altLang="en-US" sz="700" b="0" i="0" u="none" strike="noStrike">
                          <a:solidFill>
                            <a:srgbClr val="000000"/>
                          </a:solidFill>
                          <a:effectLst/>
                          <a:latin typeface="HG丸ｺﾞｼｯｸM-PRO" panose="020F0600000000000000" pitchFamily="50" charset="-128"/>
                          <a:ea typeface="HG丸ｺﾞｼｯｸM-PRO" panose="020F0600000000000000" pitchFamily="50" charset="-128"/>
                        </a:rPr>
                        <a:t>性　　別</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ctr"/>
                      <a:r>
                        <a:rPr lang="ja-JP" altLang="en-US" sz="700" b="0" i="0" u="none" strike="noStrike">
                          <a:solidFill>
                            <a:srgbClr val="000000"/>
                          </a:solidFill>
                          <a:effectLst/>
                          <a:latin typeface="HG丸ｺﾞｼｯｸM-PRO" panose="020F0600000000000000" pitchFamily="50" charset="-128"/>
                          <a:ea typeface="HG丸ｺﾞｼｯｸM-PRO" panose="020F0600000000000000" pitchFamily="50" charset="-128"/>
                        </a:rPr>
                        <a:t>男</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xmlns="" val="10003"/>
                  </a:ext>
                </a:extLst>
              </a:tr>
              <a:tr h="257878">
                <a:tc>
                  <a:txBody>
                    <a:bodyPr/>
                    <a:lstStyle/>
                    <a:p>
                      <a:pPr algn="ctr" fontAlgn="ctr"/>
                      <a:r>
                        <a:rPr lang="ja-JP" altLang="en-US" sz="700" b="0" i="0" u="none" strike="noStrike">
                          <a:solidFill>
                            <a:srgbClr val="000000"/>
                          </a:solidFill>
                          <a:effectLst/>
                          <a:latin typeface="HG丸ｺﾞｼｯｸM-PRO" panose="020F0600000000000000" pitchFamily="50" charset="-128"/>
                          <a:ea typeface="HG丸ｺﾞｼｯｸM-PRO" panose="020F0600000000000000" pitchFamily="50" charset="-128"/>
                        </a:rPr>
                        <a:t>住　　所</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l" fontAlgn="ctr"/>
                      <a:r>
                        <a:rPr lang="ja-JP" altLang="en-US" sz="700" b="0" i="0" u="none" strike="noStrike" baseline="0" dirty="0" smtClean="0">
                          <a:solidFill>
                            <a:srgbClr val="000000"/>
                          </a:solidFill>
                          <a:effectLst/>
                          <a:latin typeface="HG丸ｺﾞｼｯｸM-PRO" panose="020F0600000000000000" pitchFamily="50" charset="-128"/>
                          <a:ea typeface="HG丸ｺﾞｼｯｸM-PRO" panose="020F0600000000000000" pitchFamily="50" charset="-128"/>
                        </a:rPr>
                        <a:t>  </a:t>
                      </a:r>
                      <a:r>
                        <a:rPr lang="zh-CN" altLang="en-US" sz="7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和泉市府中町二丁目７番５号</a:t>
                      </a:r>
                      <a:endParaRPr lang="zh-CN"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10004"/>
                  </a:ext>
                </a:extLst>
              </a:tr>
              <a:tr h="257878">
                <a:tc>
                  <a:txBody>
                    <a:bodyPr/>
                    <a:lstStyle/>
                    <a:p>
                      <a:pPr algn="ctr" fontAlgn="ctr"/>
                      <a:r>
                        <a:rPr lang="ja-JP" altLang="en-US" sz="700" b="0" i="0" u="none" strike="noStrike">
                          <a:solidFill>
                            <a:srgbClr val="000000"/>
                          </a:solidFill>
                          <a:effectLst/>
                          <a:latin typeface="HG丸ｺﾞｼｯｸM-PRO" panose="020F0600000000000000" pitchFamily="50" charset="-128"/>
                          <a:ea typeface="HG丸ｺﾞｼｯｸM-PRO" panose="020F0600000000000000" pitchFamily="50" charset="-128"/>
                        </a:rPr>
                        <a:t>電話番号</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l" fontAlgn="ctr"/>
                      <a:r>
                        <a:rPr lang="ja-JP"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r>
                        <a:rPr lang="en-US" altLang="ja-JP" sz="7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0725-</a:t>
                      </a:r>
                      <a:r>
                        <a:rPr lang="ja-JP" altLang="en-US" sz="7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r>
                        <a:rPr lang="en-US" altLang="ja-JP" sz="7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r>
                        <a:rPr lang="ja-JP" altLang="en-US" sz="7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endParaRPr lang="en-US" altLang="ja-JP" sz="7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10005"/>
                  </a:ext>
                </a:extLst>
              </a:tr>
              <a:tr h="257878">
                <a:tc>
                  <a:txBody>
                    <a:bodyPr/>
                    <a:lstStyle/>
                    <a:p>
                      <a:pPr algn="ctr" fontAlgn="ctr"/>
                      <a:r>
                        <a:rPr lang="ja-JP" altLang="en-US" sz="700" b="0" i="0" u="none" strike="noStrike">
                          <a:solidFill>
                            <a:srgbClr val="000000"/>
                          </a:solidFill>
                          <a:effectLst/>
                          <a:latin typeface="HG丸ｺﾞｼｯｸM-PRO" panose="020F0600000000000000" pitchFamily="50" charset="-128"/>
                          <a:ea typeface="HG丸ｺﾞｼｯｸM-PRO" panose="020F0600000000000000" pitchFamily="50" charset="-128"/>
                        </a:rPr>
                        <a:t>携帯電話番号</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l" fontAlgn="ctr"/>
                      <a:r>
                        <a:rPr lang="ja-JP"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r>
                        <a:rPr lang="en-US" altLang="ja-JP" sz="7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090-</a:t>
                      </a:r>
                      <a:r>
                        <a:rPr lang="ja-JP" altLang="en-US" sz="7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r>
                        <a:rPr lang="en-US" altLang="ja-JP" sz="7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r>
                        <a:rPr lang="ja-JP" altLang="en-US" sz="7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endParaRPr lang="en-US" altLang="ja-JP" sz="7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10006"/>
                  </a:ext>
                </a:extLst>
              </a:tr>
              <a:tr h="257878">
                <a:tc>
                  <a:txBody>
                    <a:bodyPr/>
                    <a:lstStyle/>
                    <a:p>
                      <a:pPr algn="ctr" fontAlgn="ctr"/>
                      <a:r>
                        <a:rPr lang="en-US" sz="700" b="0" i="0" u="none" strike="noStrike">
                          <a:solidFill>
                            <a:srgbClr val="000000"/>
                          </a:solidFill>
                          <a:effectLst/>
                          <a:latin typeface="HG丸ｺﾞｼｯｸM-PRO" panose="020F0600000000000000" pitchFamily="50" charset="-128"/>
                          <a:ea typeface="HG丸ｺﾞｼｯｸM-PRO" panose="020F0600000000000000" pitchFamily="50" charset="-128"/>
                        </a:rPr>
                        <a:t>ＦＡＸ</a:t>
                      </a:r>
                      <a:r>
                        <a:rPr lang="ja-JP" altLang="en-US" sz="700" b="0" i="0" u="none" strike="noStrike">
                          <a:solidFill>
                            <a:srgbClr val="000000"/>
                          </a:solidFill>
                          <a:effectLst/>
                          <a:latin typeface="HG丸ｺﾞｼｯｸM-PRO" panose="020F0600000000000000" pitchFamily="50" charset="-128"/>
                          <a:ea typeface="HG丸ｺﾞｼｯｸM-PRO" panose="020F0600000000000000" pitchFamily="50" charset="-128"/>
                        </a:rPr>
                        <a:t>番号</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l" fontAlgn="ctr"/>
                      <a:r>
                        <a:rPr lang="ja-JP" altLang="en-US" sz="7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　</a:t>
                      </a:r>
                      <a:r>
                        <a:rPr lang="en-US" altLang="ja-JP" sz="7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0725-○○-○○○○</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10007"/>
                  </a:ext>
                </a:extLst>
              </a:tr>
              <a:tr h="257878">
                <a:tc>
                  <a:txBody>
                    <a:bodyPr/>
                    <a:lstStyle/>
                    <a:p>
                      <a:pPr algn="ctr" fontAlgn="ctr"/>
                      <a:r>
                        <a:rPr lang="ja-JP" altLang="en-US" sz="700" b="0" i="0" u="none" strike="noStrike">
                          <a:solidFill>
                            <a:srgbClr val="000000"/>
                          </a:solidFill>
                          <a:effectLst/>
                          <a:latin typeface="HG丸ｺﾞｼｯｸM-PRO" panose="020F0600000000000000" pitchFamily="50" charset="-128"/>
                          <a:ea typeface="HG丸ｺﾞｼｯｸM-PRO" panose="020F0600000000000000" pitchFamily="50" charset="-128"/>
                        </a:rPr>
                        <a:t>メールアドレス</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l" fontAlgn="ctr"/>
                      <a:r>
                        <a:rPr 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r>
                        <a:rPr lang="en-US" altLang="ja-JP" sz="7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○○○○@city.osaka-izumi.lg.jp</a:t>
                      </a:r>
                      <a:endParaRPr 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10008"/>
                  </a:ext>
                </a:extLst>
              </a:tr>
              <a:tr h="764380">
                <a:tc>
                  <a:txBody>
                    <a:bodyPr/>
                    <a:lstStyle/>
                    <a:p>
                      <a:pPr algn="ctr" fontAlgn="ctr"/>
                      <a:r>
                        <a:rPr lang="ja-JP"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避難支援時の</a:t>
                      </a:r>
                      <a:br>
                        <a:rPr lang="ja-JP"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ja-JP"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配慮事項</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l" fontAlgn="ctr"/>
                      <a:r>
                        <a:rPr lang="ja-JP"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右片麻痺があり、普段は杖歩行です</a:t>
                      </a:r>
                      <a:r>
                        <a:rPr lang="ja-JP" altLang="en-US" sz="7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。災害</a:t>
                      </a:r>
                      <a:r>
                        <a:rPr lang="ja-JP"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時は車いすが必要です。（自宅に車いすあります</a:t>
                      </a:r>
                      <a:r>
                        <a:rPr lang="ja-JP" altLang="en-US" sz="7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）酸素</a:t>
                      </a:r>
                      <a:r>
                        <a:rPr lang="ja-JP"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ボンベと薬の持ち出しが必要です。（玄関にまとめて置いてあります</a:t>
                      </a:r>
                      <a:r>
                        <a:rPr lang="ja-JP" altLang="en-US" sz="7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）難聴</a:t>
                      </a:r>
                      <a:r>
                        <a:rPr lang="ja-JP"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。右から大きな声で話しかけて下さい</a:t>
                      </a:r>
                      <a:r>
                        <a:rPr lang="ja-JP" altLang="en-US" sz="7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。月</a:t>
                      </a:r>
                      <a:r>
                        <a:rPr lang="ja-JP"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・水の９時から１６時はデイサービスで不在です。</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10009"/>
                  </a:ext>
                </a:extLst>
              </a:tr>
              <a:tr h="259007">
                <a:tc>
                  <a:txBody>
                    <a:bodyPr/>
                    <a:lstStyle/>
                    <a:p>
                      <a:pPr algn="ctr" fontAlgn="ctr"/>
                      <a:r>
                        <a:rPr lang="ja-JP" altLang="en-US" sz="700" b="0" i="0" u="none" strike="noStrike">
                          <a:solidFill>
                            <a:srgbClr val="000000"/>
                          </a:solidFill>
                          <a:effectLst/>
                          <a:latin typeface="HG丸ｺﾞｼｯｸM-PRO" panose="020F0600000000000000" pitchFamily="50" charset="-128"/>
                          <a:ea typeface="HG丸ｺﾞｼｯｸM-PRO" panose="020F0600000000000000" pitchFamily="50" charset="-128"/>
                        </a:rPr>
                        <a:t>同居家族の人数</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HG丸ｺﾞｼｯｸM-PRO" panose="020F0600000000000000" pitchFamily="50" charset="-128"/>
                          <a:ea typeface="HG丸ｺﾞｼｯｸM-PRO" panose="020F0600000000000000" pitchFamily="50" charset="-128"/>
                        </a:rPr>
                        <a:t>（本人を除いて）</a:t>
                      </a:r>
                    </a:p>
                  </a:txBody>
                  <a:tcPr marL="5337" marR="5337" marT="533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HG丸ｺﾞｼｯｸM-PRO" panose="020F0600000000000000" pitchFamily="50" charset="-128"/>
                          <a:ea typeface="HG丸ｺﾞｼｯｸM-PRO" panose="020F0600000000000000" pitchFamily="50" charset="-128"/>
                        </a:rPr>
                        <a:t>1</a:t>
                      </a:r>
                    </a:p>
                  </a:txBody>
                  <a:tcPr marL="5337" marR="5337" marT="533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ja-JP" altLang="en-US" sz="700" b="0" i="0" u="none" strike="noStrike">
                          <a:solidFill>
                            <a:srgbClr val="000000"/>
                          </a:solidFill>
                          <a:effectLst/>
                          <a:latin typeface="HG丸ｺﾞｼｯｸM-PRO" panose="020F0600000000000000" pitchFamily="50" charset="-128"/>
                          <a:ea typeface="HG丸ｺﾞｼｯｸM-PRO" panose="020F0600000000000000" pitchFamily="50" charset="-128"/>
                        </a:rPr>
                        <a:t>人</a:t>
                      </a:r>
                    </a:p>
                  </a:txBody>
                  <a:tcPr marL="5337" marR="5337" marT="533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10010"/>
                  </a:ext>
                </a:extLst>
              </a:tr>
              <a:tr h="257878">
                <a:tc rowSpan="5">
                  <a:txBody>
                    <a:bodyPr/>
                    <a:lstStyle/>
                    <a:p>
                      <a:pPr algn="ctr" fontAlgn="ctr"/>
                      <a:r>
                        <a:rPr lang="ja-JP"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緊急連絡先</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dirty="0">
                          <a:solidFill>
                            <a:srgbClr val="000000"/>
                          </a:solidFill>
                          <a:effectLst/>
                          <a:latin typeface="HG丸ｺﾞｼｯｸM-PRO" panose="020F0600000000000000" pitchFamily="50" charset="-128"/>
                          <a:ea typeface="HG丸ｺﾞｼｯｸM-PRO" panose="020F0600000000000000" pitchFamily="50" charset="-128"/>
                        </a:rPr>
                        <a:t>ふりがな</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ctr"/>
                      <a:r>
                        <a:rPr lang="ja-JP"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  いずみ　こだい</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10011"/>
                  </a:ext>
                </a:extLst>
              </a:tr>
              <a:tr h="259007">
                <a:tc vMerge="1">
                  <a:txBody>
                    <a:bodyPr/>
                    <a:lstStyle/>
                    <a:p>
                      <a:endParaRPr kumimoji="1" lang="ja-JP" altLang="en-US"/>
                    </a:p>
                  </a:txBody>
                  <a:tcPr/>
                </a:tc>
                <a:tc>
                  <a:txBody>
                    <a:bodyPr/>
                    <a:lstStyle/>
                    <a:p>
                      <a:pPr algn="ctr" fontAlgn="ctr"/>
                      <a:r>
                        <a:rPr lang="ja-JP"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氏　　名</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ja-JP"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  和泉　古代</a:t>
                      </a:r>
                    </a:p>
                  </a:txBody>
                  <a:tcPr marL="5337" marR="5337" marT="533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ご関係（</a:t>
                      </a:r>
                    </a:p>
                  </a:txBody>
                  <a:tcPr marL="5337" marR="5337" marT="533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700" b="0" i="0" u="none" strike="noStrike">
                          <a:solidFill>
                            <a:srgbClr val="000000"/>
                          </a:solidFill>
                          <a:effectLst/>
                          <a:latin typeface="HG丸ｺﾞｼｯｸM-PRO" panose="020F0600000000000000" pitchFamily="50" charset="-128"/>
                          <a:ea typeface="HG丸ｺﾞｼｯｸM-PRO" panose="020F0600000000000000" pitchFamily="50" charset="-128"/>
                        </a:rPr>
                        <a:t>子</a:t>
                      </a:r>
                    </a:p>
                  </a:txBody>
                  <a:tcPr marL="5337" marR="5337" marT="533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700" b="0" i="0" u="none" strike="noStrike">
                          <a:solidFill>
                            <a:srgbClr val="000000"/>
                          </a:solidFill>
                          <a:effectLst/>
                          <a:latin typeface="HG丸ｺﾞｼｯｸM-PRO" panose="020F0600000000000000" pitchFamily="50" charset="-128"/>
                          <a:ea typeface="HG丸ｺﾞｼｯｸM-PRO" panose="020F0600000000000000" pitchFamily="50" charset="-128"/>
                        </a:rPr>
                        <a:t>）</a:t>
                      </a:r>
                    </a:p>
                  </a:txBody>
                  <a:tcPr marL="5337" marR="5337" marT="533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257878">
                <a:tc vMerge="1">
                  <a:txBody>
                    <a:bodyPr/>
                    <a:lstStyle/>
                    <a:p>
                      <a:endParaRPr kumimoji="1" lang="ja-JP" altLang="en-US"/>
                    </a:p>
                  </a:txBody>
                  <a:tcPr/>
                </a:tc>
                <a:tc>
                  <a:txBody>
                    <a:bodyPr/>
                    <a:lstStyle/>
                    <a:p>
                      <a:pPr algn="ctr" fontAlgn="ctr"/>
                      <a:r>
                        <a:rPr lang="ja-JP" altLang="en-US" sz="700" b="0" i="0" u="none" strike="noStrike">
                          <a:solidFill>
                            <a:srgbClr val="000000"/>
                          </a:solidFill>
                          <a:effectLst/>
                          <a:latin typeface="HG丸ｺﾞｼｯｸM-PRO" panose="020F0600000000000000" pitchFamily="50" charset="-128"/>
                          <a:ea typeface="HG丸ｺﾞｼｯｸM-PRO" panose="020F0600000000000000" pitchFamily="50" charset="-128"/>
                        </a:rPr>
                        <a:t>住　　所</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ctr"/>
                      <a:r>
                        <a:rPr lang="zh-CN"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  和泉市府中町九丁目</a:t>
                      </a:r>
                      <a:r>
                        <a:rPr lang="en-US" altLang="zh-CN"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77</a:t>
                      </a:r>
                      <a:r>
                        <a:rPr lang="zh-CN"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番</a:t>
                      </a:r>
                      <a:r>
                        <a:rPr lang="en-US" altLang="zh-CN"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55</a:t>
                      </a:r>
                      <a:r>
                        <a:rPr lang="zh-CN"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号</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10013"/>
                  </a:ext>
                </a:extLst>
              </a:tr>
              <a:tr h="202257">
                <a:tc vMerge="1">
                  <a:txBody>
                    <a:bodyPr/>
                    <a:lstStyle/>
                    <a:p>
                      <a:endParaRPr kumimoji="1" lang="ja-JP" altLang="en-US"/>
                    </a:p>
                  </a:txBody>
                  <a:tcPr/>
                </a:tc>
                <a:tc>
                  <a:txBody>
                    <a:bodyPr/>
                    <a:lstStyle/>
                    <a:p>
                      <a:pPr algn="ctr" fontAlgn="ctr"/>
                      <a:r>
                        <a:rPr lang="ja-JP" altLang="en-US" sz="700" b="0" i="0" u="none" strike="noStrike">
                          <a:solidFill>
                            <a:srgbClr val="000000"/>
                          </a:solidFill>
                          <a:effectLst/>
                          <a:latin typeface="HG丸ｺﾞｼｯｸM-PRO" panose="020F0600000000000000" pitchFamily="50" charset="-128"/>
                          <a:ea typeface="HG丸ｺﾞｼｯｸM-PRO" panose="020F0600000000000000" pitchFamily="50" charset="-128"/>
                        </a:rPr>
                        <a:t>電話番号</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ctr"/>
                      <a:r>
                        <a:rPr lang="ja-JP"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r>
                        <a:rPr lang="en-US" altLang="ja-JP"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0725-11-2222</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10014"/>
                  </a:ext>
                </a:extLst>
              </a:tr>
              <a:tr h="257878">
                <a:tc vMerge="1">
                  <a:txBody>
                    <a:bodyPr/>
                    <a:lstStyle/>
                    <a:p>
                      <a:endParaRPr kumimoji="1" lang="ja-JP" altLang="en-US"/>
                    </a:p>
                  </a:txBody>
                  <a:tcPr/>
                </a:tc>
                <a:tc>
                  <a:txBody>
                    <a:bodyPr/>
                    <a:lstStyle/>
                    <a:p>
                      <a:pPr algn="ctr" fontAlgn="ctr"/>
                      <a:r>
                        <a:rPr lang="ja-JP" altLang="en-US" sz="700" b="0" i="0" u="none" strike="noStrike">
                          <a:solidFill>
                            <a:srgbClr val="000000"/>
                          </a:solidFill>
                          <a:effectLst/>
                          <a:latin typeface="HG丸ｺﾞｼｯｸM-PRO" panose="020F0600000000000000" pitchFamily="50" charset="-128"/>
                          <a:ea typeface="HG丸ｺﾞｼｯｸM-PRO" panose="020F0600000000000000" pitchFamily="50" charset="-128"/>
                        </a:rPr>
                        <a:t>携帯電話番号</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ctr"/>
                      <a:r>
                        <a:rPr lang="ja-JP"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r>
                        <a:rPr lang="en-US" altLang="ja-JP"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080-9999-8888</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10015"/>
                  </a:ext>
                </a:extLst>
              </a:tr>
              <a:tr h="220252">
                <a:tc rowSpan="5">
                  <a:txBody>
                    <a:bodyPr/>
                    <a:lstStyle/>
                    <a:p>
                      <a:pPr algn="ctr" fontAlgn="ctr"/>
                      <a:r>
                        <a:rPr lang="ja-JP" altLang="en-US" sz="700" b="0" i="0" u="none" strike="noStrike">
                          <a:solidFill>
                            <a:srgbClr val="000000"/>
                          </a:solidFill>
                          <a:effectLst/>
                          <a:latin typeface="HG丸ｺﾞｼｯｸM-PRO" panose="020F0600000000000000" pitchFamily="50" charset="-128"/>
                          <a:ea typeface="HG丸ｺﾞｼｯｸM-PRO" panose="020F0600000000000000" pitchFamily="50" charset="-128"/>
                        </a:rPr>
                        <a:t>緊急連絡先</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HG丸ｺﾞｼｯｸM-PRO" panose="020F0600000000000000" pitchFamily="50" charset="-128"/>
                          <a:ea typeface="HG丸ｺﾞｼｯｸM-PRO" panose="020F0600000000000000" pitchFamily="50" charset="-128"/>
                        </a:rPr>
                        <a:t>ふりがな</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ctr"/>
                      <a:r>
                        <a:rPr lang="ja-JP"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  いずみ　ろまん</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10016"/>
                  </a:ext>
                </a:extLst>
              </a:tr>
              <a:tr h="259007">
                <a:tc vMerge="1">
                  <a:txBody>
                    <a:bodyPr/>
                    <a:lstStyle/>
                    <a:p>
                      <a:endParaRPr kumimoji="1" lang="ja-JP" altLang="en-US"/>
                    </a:p>
                  </a:txBody>
                  <a:tcPr/>
                </a:tc>
                <a:tc>
                  <a:txBody>
                    <a:bodyPr/>
                    <a:lstStyle/>
                    <a:p>
                      <a:pPr algn="ctr" fontAlgn="ctr"/>
                      <a:r>
                        <a:rPr lang="ja-JP" altLang="en-US" sz="700" b="0" i="0" u="none" strike="noStrike">
                          <a:solidFill>
                            <a:srgbClr val="000000"/>
                          </a:solidFill>
                          <a:effectLst/>
                          <a:latin typeface="HG丸ｺﾞｼｯｸM-PRO" panose="020F0600000000000000" pitchFamily="50" charset="-128"/>
                          <a:ea typeface="HG丸ｺﾞｼｯｸM-PRO" panose="020F0600000000000000" pitchFamily="50" charset="-128"/>
                        </a:rPr>
                        <a:t>氏　　名</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ja-JP"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  和泉　ロマン</a:t>
                      </a:r>
                    </a:p>
                  </a:txBody>
                  <a:tcPr marL="5337" marR="5337" marT="533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ご関係（</a:t>
                      </a:r>
                    </a:p>
                  </a:txBody>
                  <a:tcPr marL="5337" marR="5337" marT="533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700" b="0" i="0" u="none" strike="noStrike">
                          <a:solidFill>
                            <a:srgbClr val="000000"/>
                          </a:solidFill>
                          <a:effectLst/>
                          <a:latin typeface="HG丸ｺﾞｼｯｸM-PRO" panose="020F0600000000000000" pitchFamily="50" charset="-128"/>
                          <a:ea typeface="HG丸ｺﾞｼｯｸM-PRO" panose="020F0600000000000000" pitchFamily="50" charset="-128"/>
                        </a:rPr>
                        <a:t>子の妻</a:t>
                      </a:r>
                    </a:p>
                  </a:txBody>
                  <a:tcPr marL="5337" marR="5337" marT="533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700" b="0" i="0" u="none" strike="noStrike">
                          <a:solidFill>
                            <a:srgbClr val="000000"/>
                          </a:solidFill>
                          <a:effectLst/>
                          <a:latin typeface="HG丸ｺﾞｼｯｸM-PRO" panose="020F0600000000000000" pitchFamily="50" charset="-128"/>
                          <a:ea typeface="HG丸ｺﾞｼｯｸM-PRO" panose="020F0600000000000000" pitchFamily="50" charset="-128"/>
                        </a:rPr>
                        <a:t>）</a:t>
                      </a:r>
                    </a:p>
                  </a:txBody>
                  <a:tcPr marL="5337" marR="5337" marT="533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7"/>
                  </a:ext>
                </a:extLst>
              </a:tr>
              <a:tr h="257878">
                <a:tc vMerge="1">
                  <a:txBody>
                    <a:bodyPr/>
                    <a:lstStyle/>
                    <a:p>
                      <a:endParaRPr kumimoji="1" lang="ja-JP" altLang="en-US"/>
                    </a:p>
                  </a:txBody>
                  <a:tcPr/>
                </a:tc>
                <a:tc>
                  <a:txBody>
                    <a:bodyPr/>
                    <a:lstStyle/>
                    <a:p>
                      <a:pPr algn="ctr" fontAlgn="ctr"/>
                      <a:r>
                        <a:rPr lang="ja-JP" altLang="en-US" sz="700" b="0" i="0" u="none" strike="noStrike">
                          <a:solidFill>
                            <a:srgbClr val="000000"/>
                          </a:solidFill>
                          <a:effectLst/>
                          <a:latin typeface="HG丸ｺﾞｼｯｸM-PRO" panose="020F0600000000000000" pitchFamily="50" charset="-128"/>
                          <a:ea typeface="HG丸ｺﾞｼｯｸM-PRO" panose="020F0600000000000000" pitchFamily="50" charset="-128"/>
                        </a:rPr>
                        <a:t>住　　所</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ctr"/>
                      <a:r>
                        <a:rPr lang="zh-CN"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  和泉市府中町九丁目</a:t>
                      </a:r>
                      <a:r>
                        <a:rPr lang="en-US" altLang="zh-CN"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77</a:t>
                      </a:r>
                      <a:r>
                        <a:rPr lang="zh-CN"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番</a:t>
                      </a:r>
                      <a:r>
                        <a:rPr lang="en-US" altLang="zh-CN"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55</a:t>
                      </a:r>
                      <a:r>
                        <a:rPr lang="zh-CN"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号</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10018"/>
                  </a:ext>
                </a:extLst>
              </a:tr>
              <a:tr h="202257">
                <a:tc vMerge="1">
                  <a:txBody>
                    <a:bodyPr/>
                    <a:lstStyle/>
                    <a:p>
                      <a:endParaRPr kumimoji="1" lang="ja-JP" altLang="en-US"/>
                    </a:p>
                  </a:txBody>
                  <a:tcPr/>
                </a:tc>
                <a:tc>
                  <a:txBody>
                    <a:bodyPr/>
                    <a:lstStyle/>
                    <a:p>
                      <a:pPr algn="ctr" fontAlgn="ctr"/>
                      <a:r>
                        <a:rPr lang="ja-JP" altLang="en-US" sz="700" b="0" i="0" u="none" strike="noStrike">
                          <a:solidFill>
                            <a:srgbClr val="000000"/>
                          </a:solidFill>
                          <a:effectLst/>
                          <a:latin typeface="HG丸ｺﾞｼｯｸM-PRO" panose="020F0600000000000000" pitchFamily="50" charset="-128"/>
                          <a:ea typeface="HG丸ｺﾞｼｯｸM-PRO" panose="020F0600000000000000" pitchFamily="50" charset="-128"/>
                        </a:rPr>
                        <a:t>電話番号</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ctr"/>
                      <a:r>
                        <a:rPr lang="ja-JP"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r>
                        <a:rPr lang="en-US" altLang="ja-JP"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0725-11-2222</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10019"/>
                  </a:ext>
                </a:extLst>
              </a:tr>
              <a:tr h="257878">
                <a:tc vMerge="1">
                  <a:txBody>
                    <a:bodyPr/>
                    <a:lstStyle/>
                    <a:p>
                      <a:endParaRPr kumimoji="1" lang="ja-JP" altLang="en-US"/>
                    </a:p>
                  </a:txBody>
                  <a:tcPr/>
                </a:tc>
                <a:tc>
                  <a:txBody>
                    <a:bodyPr/>
                    <a:lstStyle/>
                    <a:p>
                      <a:pPr algn="ctr" fontAlgn="ctr"/>
                      <a:r>
                        <a:rPr lang="ja-JP" altLang="en-US" sz="700" b="0" i="0" u="none" strike="noStrike">
                          <a:solidFill>
                            <a:srgbClr val="000000"/>
                          </a:solidFill>
                          <a:effectLst/>
                          <a:latin typeface="HG丸ｺﾞｼｯｸM-PRO" panose="020F0600000000000000" pitchFamily="50" charset="-128"/>
                          <a:ea typeface="HG丸ｺﾞｼｯｸM-PRO" panose="020F0600000000000000" pitchFamily="50" charset="-128"/>
                        </a:rPr>
                        <a:t>携帯電話番号</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ctr"/>
                      <a:r>
                        <a:rPr lang="ja-JP" altLang="en-US" sz="7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5337" marR="5337" marT="5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10020"/>
                  </a:ext>
                </a:extLst>
              </a:tr>
            </a:tbl>
          </a:graphicData>
        </a:graphic>
      </p:graphicFrame>
    </p:spTree>
    <p:extLst>
      <p:ext uri="{BB962C8B-B14F-4D97-AF65-F5344CB8AC3E}">
        <p14:creationId xmlns:p14="http://schemas.microsoft.com/office/powerpoint/2010/main" val="12872658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200" dirty="0" smtClean="0">
                <a:latin typeface="HG丸ｺﾞｼｯｸM-PRO" panose="020F0600000000000000" pitchFamily="50" charset="-128"/>
                <a:ea typeface="HG丸ｺﾞｼｯｸM-PRO" panose="020F0600000000000000" pitchFamily="50" charset="-128"/>
              </a:rPr>
              <a:t>個別支援計画</a:t>
            </a:r>
            <a:endParaRPr kumimoji="1" lang="ja-JP" altLang="en-US" sz="3200" dirty="0">
              <a:latin typeface="HG丸ｺﾞｼｯｸM-PRO" panose="020F0600000000000000" pitchFamily="50" charset="-128"/>
              <a:ea typeface="HG丸ｺﾞｼｯｸM-PRO" panose="020F0600000000000000" pitchFamily="50" charset="-128"/>
            </a:endParaRPr>
          </a:p>
        </p:txBody>
      </p:sp>
      <p:pic>
        <p:nvPicPr>
          <p:cNvPr id="5" name="コンテンツ プレースホルダー 4"/>
          <p:cNvPicPr>
            <a:picLocks noGrp="1" noChangeAspect="1"/>
          </p:cNvPicPr>
          <p:nvPr>
            <p:ph sz="half" idx="2"/>
          </p:nvPr>
        </p:nvPicPr>
        <p:blipFill>
          <a:blip r:embed="rId3"/>
          <a:stretch>
            <a:fillRect/>
          </a:stretch>
        </p:blipFill>
        <p:spPr>
          <a:xfrm>
            <a:off x="683568" y="1554404"/>
            <a:ext cx="3456384" cy="4955120"/>
          </a:xfrm>
          <a:prstGeom prst="rect">
            <a:avLst/>
          </a:prstGeom>
        </p:spPr>
      </p:pic>
      <p:sp>
        <p:nvSpPr>
          <p:cNvPr id="4" name="スライド番号プレースホルダー 3"/>
          <p:cNvSpPr>
            <a:spLocks noGrp="1"/>
          </p:cNvSpPr>
          <p:nvPr>
            <p:ph type="sldNum" sz="quarter" idx="12"/>
          </p:nvPr>
        </p:nvSpPr>
        <p:spPr/>
        <p:txBody>
          <a:bodyPr/>
          <a:lstStyle/>
          <a:p>
            <a:fld id="{897D9FC3-4849-4731-94C3-ED8EDB764205}" type="slidenum">
              <a:rPr kumimoji="1" lang="ja-JP" altLang="en-US" smtClean="0"/>
              <a:t>8</a:t>
            </a:fld>
            <a:endParaRPr kumimoji="1" lang="ja-JP" altLang="en-US"/>
          </a:p>
        </p:txBody>
      </p:sp>
      <p:pic>
        <p:nvPicPr>
          <p:cNvPr id="6" name="図 5"/>
          <p:cNvPicPr>
            <a:picLocks noChangeAspect="1"/>
          </p:cNvPicPr>
          <p:nvPr/>
        </p:nvPicPr>
        <p:blipFill>
          <a:blip r:embed="rId4"/>
          <a:stretch>
            <a:fillRect/>
          </a:stretch>
        </p:blipFill>
        <p:spPr>
          <a:xfrm>
            <a:off x="5004048" y="1172344"/>
            <a:ext cx="3749861" cy="5312772"/>
          </a:xfrm>
          <a:prstGeom prst="rect">
            <a:avLst/>
          </a:prstGeom>
        </p:spPr>
      </p:pic>
    </p:spTree>
    <p:extLst>
      <p:ext uri="{BB962C8B-B14F-4D97-AF65-F5344CB8AC3E}">
        <p14:creationId xmlns:p14="http://schemas.microsoft.com/office/powerpoint/2010/main" val="41924984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2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現在の避難</a:t>
            </a:r>
            <a:r>
              <a:rPr lang="ja-JP" altLang="en-US" sz="3200" dirty="0">
                <a:latin typeface="HG丸ｺﾞｼｯｸM-PRO" panose="020F0600000000000000" pitchFamily="50" charset="-128"/>
                <a:ea typeface="HG丸ｺﾞｼｯｸM-PRO" panose="020F0600000000000000" pitchFamily="50" charset="-128"/>
                <a:cs typeface="メイリオ" panose="020B0604030504040204" pitchFamily="50" charset="-128"/>
              </a:rPr>
              <a:t>行動</a:t>
            </a:r>
            <a:r>
              <a:rPr lang="ja-JP" altLang="en-US" sz="32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要支援者数（イメージ図）</a:t>
            </a:r>
            <a:endParaRPr kumimoji="1" lang="ja-JP" altLang="en-US" sz="3200"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97D9FC3-4849-4731-94C3-ED8EDB764205}" type="slidenum">
              <a:rPr kumimoji="1" lang="ja-JP" altLang="en-US" smtClean="0"/>
              <a:t>9</a:t>
            </a:fld>
            <a:endParaRPr kumimoji="1" lang="ja-JP" altLang="en-US"/>
          </a:p>
        </p:txBody>
      </p:sp>
      <p:graphicFrame>
        <p:nvGraphicFramePr>
          <p:cNvPr id="6" name="図表 5"/>
          <p:cNvGraphicFramePr/>
          <p:nvPr>
            <p:extLst>
              <p:ext uri="{D42A27DB-BD31-4B8C-83A1-F6EECF244321}">
                <p14:modId xmlns:p14="http://schemas.microsoft.com/office/powerpoint/2010/main" val="3387805160"/>
              </p:ext>
            </p:extLst>
          </p:nvPr>
        </p:nvGraphicFramePr>
        <p:xfrm>
          <a:off x="-239896" y="1616224"/>
          <a:ext cx="8424936"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テキスト ボックス 6"/>
          <p:cNvSpPr txBox="1"/>
          <p:nvPr/>
        </p:nvSpPr>
        <p:spPr>
          <a:xfrm>
            <a:off x="6225672" y="4884975"/>
            <a:ext cx="2674640" cy="276999"/>
          </a:xfrm>
          <a:prstGeom prst="rect">
            <a:avLst/>
          </a:prstGeom>
          <a:noFill/>
        </p:spPr>
        <p:txBody>
          <a:bodyPr wrap="square" rtlCol="0">
            <a:spAutoFit/>
          </a:bodyPr>
          <a:lstStyle/>
          <a:p>
            <a:r>
              <a:rPr kumimoji="1" lang="ja-JP" altLang="en-US" sz="1200" dirty="0" smtClean="0">
                <a:latin typeface="HG丸ｺﾞｼｯｸM-PRO" panose="020F0600000000000000" pitchFamily="50" charset="-128"/>
                <a:ea typeface="HG丸ｺﾞｼｯｸM-PRO" panose="020F0600000000000000" pitchFamily="50" charset="-128"/>
              </a:rPr>
              <a:t>令和５年３月末時点　３</a:t>
            </a:r>
            <a:r>
              <a:rPr kumimoji="1" lang="en-US" altLang="ja-JP" sz="1200" dirty="0" smtClean="0">
                <a:latin typeface="HG丸ｺﾞｼｯｸM-PRO" panose="020F0600000000000000" pitchFamily="50" charset="-128"/>
                <a:ea typeface="HG丸ｺﾞｼｯｸM-PRO" panose="020F0600000000000000" pitchFamily="50" charset="-128"/>
              </a:rPr>
              <a:t>,</a:t>
            </a:r>
            <a:r>
              <a:rPr kumimoji="1" lang="ja-JP" altLang="en-US" sz="1200" dirty="0" smtClean="0">
                <a:latin typeface="HG丸ｺﾞｼｯｸM-PRO" panose="020F0600000000000000" pitchFamily="50" charset="-128"/>
                <a:ea typeface="HG丸ｺﾞｼｯｸM-PRO" panose="020F0600000000000000" pitchFamily="50" charset="-128"/>
              </a:rPr>
              <a:t>１３９人</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31" name="テキスト ボックス 30"/>
          <p:cNvSpPr txBox="1"/>
          <p:nvPr/>
        </p:nvSpPr>
        <p:spPr>
          <a:xfrm>
            <a:off x="6225344" y="3941811"/>
            <a:ext cx="2789312" cy="276999"/>
          </a:xfrm>
          <a:prstGeom prst="rect">
            <a:avLst/>
          </a:prstGeom>
          <a:noFill/>
        </p:spPr>
        <p:txBody>
          <a:bodyPr wrap="square" rtlCol="0">
            <a:spAutoFit/>
          </a:bodyPr>
          <a:lstStyle/>
          <a:p>
            <a:r>
              <a:rPr kumimoji="1" lang="ja-JP" altLang="en-US" sz="1200" dirty="0" smtClean="0">
                <a:latin typeface="HG丸ｺﾞｼｯｸM-PRO" panose="020F0600000000000000" pitchFamily="50" charset="-128"/>
                <a:ea typeface="HG丸ｺﾞｼｯｸM-PRO" panose="020F0600000000000000" pitchFamily="50" charset="-128"/>
              </a:rPr>
              <a:t>令和５年３月末時点　１</a:t>
            </a:r>
            <a:r>
              <a:rPr kumimoji="1" lang="en-US" altLang="ja-JP" sz="1200" dirty="0" smtClean="0">
                <a:latin typeface="HG丸ｺﾞｼｯｸM-PRO" panose="020F0600000000000000" pitchFamily="50" charset="-128"/>
                <a:ea typeface="HG丸ｺﾞｼｯｸM-PRO" panose="020F0600000000000000" pitchFamily="50" charset="-128"/>
              </a:rPr>
              <a:t>,</a:t>
            </a:r>
            <a:r>
              <a:rPr lang="ja-JP" altLang="en-US" sz="1200" dirty="0">
                <a:latin typeface="HG丸ｺﾞｼｯｸM-PRO" panose="020F0600000000000000" pitchFamily="50" charset="-128"/>
                <a:ea typeface="HG丸ｺﾞｼｯｸM-PRO" panose="020F0600000000000000" pitchFamily="50" charset="-128"/>
              </a:rPr>
              <a:t>５４８</a:t>
            </a:r>
            <a:r>
              <a:rPr kumimoji="1" lang="ja-JP" altLang="en-US" sz="1200" dirty="0" smtClean="0">
                <a:latin typeface="HG丸ｺﾞｼｯｸM-PRO" panose="020F0600000000000000" pitchFamily="50" charset="-128"/>
                <a:ea typeface="HG丸ｺﾞｼｯｸM-PRO" panose="020F0600000000000000" pitchFamily="50" charset="-128"/>
              </a:rPr>
              <a:t>人</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32" name="テキスト ボックス 31"/>
          <p:cNvSpPr txBox="1"/>
          <p:nvPr/>
        </p:nvSpPr>
        <p:spPr>
          <a:xfrm>
            <a:off x="6225344" y="3112100"/>
            <a:ext cx="2789312" cy="276999"/>
          </a:xfrm>
          <a:prstGeom prst="rect">
            <a:avLst/>
          </a:prstGeom>
          <a:noFill/>
        </p:spPr>
        <p:txBody>
          <a:bodyPr wrap="square" rtlCol="0">
            <a:spAutoFit/>
          </a:bodyPr>
          <a:lstStyle/>
          <a:p>
            <a:r>
              <a:rPr kumimoji="1" lang="ja-JP" altLang="en-US" sz="1200" dirty="0" smtClean="0">
                <a:latin typeface="HG丸ｺﾞｼｯｸM-PRO" panose="020F0600000000000000" pitchFamily="50" charset="-128"/>
                <a:ea typeface="HG丸ｺﾞｼｯｸM-PRO" panose="020F0600000000000000" pitchFamily="50" charset="-128"/>
              </a:rPr>
              <a:t>令和５年３月末時点　９１４人</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8" name="正方形/長方形 7"/>
          <p:cNvSpPr/>
          <p:nvPr/>
        </p:nvSpPr>
        <p:spPr>
          <a:xfrm>
            <a:off x="4788024" y="1774234"/>
            <a:ext cx="3365376" cy="432048"/>
          </a:xfrm>
          <a:prstGeom prst="rect">
            <a:avLst/>
          </a:prstGeom>
          <a:no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049676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クラリティ">
  <a:themeElements>
    <a:clrScheme name="クラリティ">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クラシック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クラリティ">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1_クラリティ">
  <a:themeElements>
    <a:clrScheme name="クラリティ">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クラシック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クラリティ">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13081</TotalTime>
  <Words>3740</Words>
  <Application>Microsoft Office PowerPoint</Application>
  <PresentationFormat>画面に合わせる (4:3)</PresentationFormat>
  <Paragraphs>448</Paragraphs>
  <Slides>24</Slides>
  <Notes>24</Notes>
  <HiddenSlides>0</HiddenSlides>
  <MMClips>0</MMClips>
  <ScaleCrop>false</ScaleCrop>
  <HeadingPairs>
    <vt:vector size="8" baseType="variant">
      <vt:variant>
        <vt:lpstr>使用されているフォント</vt:lpstr>
      </vt:variant>
      <vt:variant>
        <vt:i4>14</vt:i4>
      </vt:variant>
      <vt:variant>
        <vt:lpstr>テーマ</vt:lpstr>
      </vt:variant>
      <vt:variant>
        <vt:i4>2</vt:i4>
      </vt:variant>
      <vt:variant>
        <vt:lpstr>埋め込まれた OLE サーバー</vt:lpstr>
      </vt:variant>
      <vt:variant>
        <vt:i4>1</vt:i4>
      </vt:variant>
      <vt:variant>
        <vt:lpstr>スライド タイトル</vt:lpstr>
      </vt:variant>
      <vt:variant>
        <vt:i4>24</vt:i4>
      </vt:variant>
    </vt:vector>
  </HeadingPairs>
  <TitlesOfParts>
    <vt:vector size="41" baseType="lpstr">
      <vt:lpstr>HGP創英角ｺﾞｼｯｸUB</vt:lpstr>
      <vt:lpstr>HGS創英角ｺﾞｼｯｸUB</vt:lpstr>
      <vt:lpstr>HG丸ｺﾞｼｯｸM-PRO</vt:lpstr>
      <vt:lpstr>HG創英角ｺﾞｼｯｸUB</vt:lpstr>
      <vt:lpstr>微軟正黑體</vt:lpstr>
      <vt:lpstr>ＭＳ Ｐゴシック</vt:lpstr>
      <vt:lpstr>ＭＳ 明朝</vt:lpstr>
      <vt:lpstr>メイリオ</vt:lpstr>
      <vt:lpstr>Arial</vt:lpstr>
      <vt:lpstr>Calibri</vt:lpstr>
      <vt:lpstr>Cambria Math</vt:lpstr>
      <vt:lpstr>Century</vt:lpstr>
      <vt:lpstr>Symbol</vt:lpstr>
      <vt:lpstr>Times New Roman</vt:lpstr>
      <vt:lpstr>クラリティ</vt:lpstr>
      <vt:lpstr>1_クラリティ</vt:lpstr>
      <vt:lpstr>Acrobat Document</vt:lpstr>
      <vt:lpstr>避難行動要支援者支援事業 個別支援計画作成支援　説明会</vt:lpstr>
      <vt:lpstr>避難行動要支援者支援事業とは</vt:lpstr>
      <vt:lpstr>避難行動要支援者とは 　　　　　　（以下、「要支援者」と表記）</vt:lpstr>
      <vt:lpstr>避難支援等関係者とは 　　　　　　　　　（以下、支援者と表記）</vt:lpstr>
      <vt:lpstr>避難行動要支援者支援事業の流れ</vt:lpstr>
      <vt:lpstr>一覧表</vt:lpstr>
      <vt:lpstr>個票</vt:lpstr>
      <vt:lpstr>個別支援計画</vt:lpstr>
      <vt:lpstr>現在の避難行動要支援者数（イメージ図）</vt:lpstr>
      <vt:lpstr>個別支援計画作成のフロー</vt:lpstr>
      <vt:lpstr>PowerPoint プレゼンテーション</vt:lpstr>
      <vt:lpstr>ご協力いただきたいこと</vt:lpstr>
      <vt:lpstr>個別支援計画意向確認書</vt:lpstr>
      <vt:lpstr>個別支援計画登録書</vt:lpstr>
      <vt:lpstr>近隣の支援者登録書</vt:lpstr>
      <vt:lpstr>報償費申請の流れ</vt:lpstr>
      <vt:lpstr>計画作成の支援内容</vt:lpstr>
      <vt:lpstr>記入例                   ※詳細については別紙参照。</vt:lpstr>
      <vt:lpstr>記入例　</vt:lpstr>
      <vt:lpstr>①登録情報の確認及び記入支援の場合</vt:lpstr>
      <vt:lpstr>記入例</vt:lpstr>
      <vt:lpstr>②関係者打合せでの 　避難行動要支援者の状況説明等 ③地域で実施される避難訓練での助言等</vt:lpstr>
      <vt:lpstr>関係資料について</vt:lpstr>
      <vt:lpstr>ご清聴ありがとう ございました</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避難行動要支援者 支援者説明会</dc:title>
  <dc:creator>administrator</dc:creator>
  <cp:lastModifiedBy>中川　奈央</cp:lastModifiedBy>
  <cp:revision>913</cp:revision>
  <cp:lastPrinted>2023-09-29T06:13:50Z</cp:lastPrinted>
  <dcterms:created xsi:type="dcterms:W3CDTF">2017-05-02T00:46:35Z</dcterms:created>
  <dcterms:modified xsi:type="dcterms:W3CDTF">2023-11-24T07:50:55Z</dcterms:modified>
</cp:coreProperties>
</file>