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0" r:id="rId4"/>
    <p:sldId id="258" r:id="rId5"/>
    <p:sldId id="259" r:id="rId6"/>
  </p:sldIdLst>
  <p:sldSz cx="6858000" cy="9906000" type="A4"/>
  <p:notesSz cx="6807200" cy="9939338"/>
  <p:defaultTextStyle>
    <a:defPPr>
      <a:defRPr lang="ja-JP"/>
    </a:defPPr>
    <a:lvl1pPr marL="0" algn="l" defTabSz="957817" rtl="0" eaLnBrk="1" latinLnBrk="0" hangingPunct="1">
      <a:defRPr kumimoji="1" sz="1900" kern="1200">
        <a:solidFill>
          <a:schemeClr val="tx1"/>
        </a:solidFill>
        <a:latin typeface="+mn-lt"/>
        <a:ea typeface="+mn-ea"/>
        <a:cs typeface="+mn-cs"/>
      </a:defRPr>
    </a:lvl1pPr>
    <a:lvl2pPr marL="478908" algn="l" defTabSz="957817" rtl="0" eaLnBrk="1" latinLnBrk="0" hangingPunct="1">
      <a:defRPr kumimoji="1" sz="1900" kern="1200">
        <a:solidFill>
          <a:schemeClr val="tx1"/>
        </a:solidFill>
        <a:latin typeface="+mn-lt"/>
        <a:ea typeface="+mn-ea"/>
        <a:cs typeface="+mn-cs"/>
      </a:defRPr>
    </a:lvl2pPr>
    <a:lvl3pPr marL="957817" algn="l" defTabSz="957817" rtl="0" eaLnBrk="1" latinLnBrk="0" hangingPunct="1">
      <a:defRPr kumimoji="1" sz="1900" kern="1200">
        <a:solidFill>
          <a:schemeClr val="tx1"/>
        </a:solidFill>
        <a:latin typeface="+mn-lt"/>
        <a:ea typeface="+mn-ea"/>
        <a:cs typeface="+mn-cs"/>
      </a:defRPr>
    </a:lvl3pPr>
    <a:lvl4pPr marL="1436726" algn="l" defTabSz="957817" rtl="0" eaLnBrk="1" latinLnBrk="0" hangingPunct="1">
      <a:defRPr kumimoji="1" sz="1900" kern="1200">
        <a:solidFill>
          <a:schemeClr val="tx1"/>
        </a:solidFill>
        <a:latin typeface="+mn-lt"/>
        <a:ea typeface="+mn-ea"/>
        <a:cs typeface="+mn-cs"/>
      </a:defRPr>
    </a:lvl4pPr>
    <a:lvl5pPr marL="1915634" algn="l" defTabSz="957817" rtl="0" eaLnBrk="1" latinLnBrk="0" hangingPunct="1">
      <a:defRPr kumimoji="1" sz="1900" kern="1200">
        <a:solidFill>
          <a:schemeClr val="tx1"/>
        </a:solidFill>
        <a:latin typeface="+mn-lt"/>
        <a:ea typeface="+mn-ea"/>
        <a:cs typeface="+mn-cs"/>
      </a:defRPr>
    </a:lvl5pPr>
    <a:lvl6pPr marL="2394542" algn="l" defTabSz="957817" rtl="0" eaLnBrk="1" latinLnBrk="0" hangingPunct="1">
      <a:defRPr kumimoji="1" sz="1900" kern="1200">
        <a:solidFill>
          <a:schemeClr val="tx1"/>
        </a:solidFill>
        <a:latin typeface="+mn-lt"/>
        <a:ea typeface="+mn-ea"/>
        <a:cs typeface="+mn-cs"/>
      </a:defRPr>
    </a:lvl6pPr>
    <a:lvl7pPr marL="2873450" algn="l" defTabSz="957817" rtl="0" eaLnBrk="1" latinLnBrk="0" hangingPunct="1">
      <a:defRPr kumimoji="1" sz="1900" kern="1200">
        <a:solidFill>
          <a:schemeClr val="tx1"/>
        </a:solidFill>
        <a:latin typeface="+mn-lt"/>
        <a:ea typeface="+mn-ea"/>
        <a:cs typeface="+mn-cs"/>
      </a:defRPr>
    </a:lvl7pPr>
    <a:lvl8pPr marL="3352359" algn="l" defTabSz="957817" rtl="0" eaLnBrk="1" latinLnBrk="0" hangingPunct="1">
      <a:defRPr kumimoji="1" sz="1900" kern="1200">
        <a:solidFill>
          <a:schemeClr val="tx1"/>
        </a:solidFill>
        <a:latin typeface="+mn-lt"/>
        <a:ea typeface="+mn-ea"/>
        <a:cs typeface="+mn-cs"/>
      </a:defRPr>
    </a:lvl8pPr>
    <a:lvl9pPr marL="3831268" algn="l" defTabSz="957817"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5254" autoAdjust="0"/>
  </p:normalViewPr>
  <p:slideViewPr>
    <p:cSldViewPr>
      <p:cViewPr varScale="1">
        <p:scale>
          <a:sx n="80" d="100"/>
          <a:sy n="80" d="100"/>
        </p:scale>
        <p:origin x="3198" y="10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 Target="slides/slide2.xml" />
  <Relationship Id="rId7" Type="http://schemas.openxmlformats.org/officeDocument/2006/relationships/notesMaster" Target="notesMasters/notesMaster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tableStyles" Target="tableStyles.xml" />
  <Relationship Id="rId5" Type="http://schemas.openxmlformats.org/officeDocument/2006/relationships/slide" Target="slides/slide4.xml" />
  <Relationship Id="rId10"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viewProps" Target="viewProps.xml" />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E7F0E0B-A623-4739-ACF0-53B410151D6B}" type="datetimeFigureOut">
              <a:rPr kumimoji="1" lang="ja-JP" altLang="en-US" smtClean="0"/>
              <a:pPr/>
              <a:t>2021/3/10</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B0C73E51-16F3-4ABE-94A5-5E90B529355D}" type="slidenum">
              <a:rPr kumimoji="1" lang="ja-JP" altLang="en-US" smtClean="0"/>
              <a:pPr/>
              <a:t>‹#›</a:t>
            </a:fld>
            <a:endParaRPr kumimoji="1" lang="ja-JP" altLang="en-US"/>
          </a:p>
        </p:txBody>
      </p:sp>
    </p:spTree>
    <p:extLst>
      <p:ext uri="{BB962C8B-B14F-4D97-AF65-F5344CB8AC3E}">
        <p14:creationId xmlns:p14="http://schemas.microsoft.com/office/powerpoint/2010/main" val="706821768"/>
      </p:ext>
    </p:extLst>
  </p:cSld>
  <p:clrMap bg1="lt1" tx1="dk1" bg2="lt2" tx2="dk2" accent1="accent1" accent2="accent2" accent3="accent3" accent4="accent4" accent5="accent5" accent6="accent6" hlink="hlink" folHlink="folHlink"/>
  <p:notesStyle>
    <a:lvl1pPr marL="0" algn="l" defTabSz="957817" rtl="0" eaLnBrk="1" latinLnBrk="0" hangingPunct="1">
      <a:defRPr kumimoji="1" sz="1200" kern="1200">
        <a:solidFill>
          <a:schemeClr val="tx1"/>
        </a:solidFill>
        <a:latin typeface="+mn-lt"/>
        <a:ea typeface="+mn-ea"/>
        <a:cs typeface="+mn-cs"/>
      </a:defRPr>
    </a:lvl1pPr>
    <a:lvl2pPr marL="478908" algn="l" defTabSz="957817" rtl="0" eaLnBrk="1" latinLnBrk="0" hangingPunct="1">
      <a:defRPr kumimoji="1" sz="1200" kern="1200">
        <a:solidFill>
          <a:schemeClr val="tx1"/>
        </a:solidFill>
        <a:latin typeface="+mn-lt"/>
        <a:ea typeface="+mn-ea"/>
        <a:cs typeface="+mn-cs"/>
      </a:defRPr>
    </a:lvl2pPr>
    <a:lvl3pPr marL="957817" algn="l" defTabSz="957817" rtl="0" eaLnBrk="1" latinLnBrk="0" hangingPunct="1">
      <a:defRPr kumimoji="1" sz="1200" kern="1200">
        <a:solidFill>
          <a:schemeClr val="tx1"/>
        </a:solidFill>
        <a:latin typeface="+mn-lt"/>
        <a:ea typeface="+mn-ea"/>
        <a:cs typeface="+mn-cs"/>
      </a:defRPr>
    </a:lvl3pPr>
    <a:lvl4pPr marL="1436726" algn="l" defTabSz="957817" rtl="0" eaLnBrk="1" latinLnBrk="0" hangingPunct="1">
      <a:defRPr kumimoji="1" sz="1200" kern="1200">
        <a:solidFill>
          <a:schemeClr val="tx1"/>
        </a:solidFill>
        <a:latin typeface="+mn-lt"/>
        <a:ea typeface="+mn-ea"/>
        <a:cs typeface="+mn-cs"/>
      </a:defRPr>
    </a:lvl4pPr>
    <a:lvl5pPr marL="1915634" algn="l" defTabSz="957817" rtl="0" eaLnBrk="1" latinLnBrk="0" hangingPunct="1">
      <a:defRPr kumimoji="1" sz="1200" kern="1200">
        <a:solidFill>
          <a:schemeClr val="tx1"/>
        </a:solidFill>
        <a:latin typeface="+mn-lt"/>
        <a:ea typeface="+mn-ea"/>
        <a:cs typeface="+mn-cs"/>
      </a:defRPr>
    </a:lvl5pPr>
    <a:lvl6pPr marL="2394542" algn="l" defTabSz="957817" rtl="0" eaLnBrk="1" latinLnBrk="0" hangingPunct="1">
      <a:defRPr kumimoji="1" sz="1200" kern="1200">
        <a:solidFill>
          <a:schemeClr val="tx1"/>
        </a:solidFill>
        <a:latin typeface="+mn-lt"/>
        <a:ea typeface="+mn-ea"/>
        <a:cs typeface="+mn-cs"/>
      </a:defRPr>
    </a:lvl6pPr>
    <a:lvl7pPr marL="2873450" algn="l" defTabSz="957817" rtl="0" eaLnBrk="1" latinLnBrk="0" hangingPunct="1">
      <a:defRPr kumimoji="1" sz="1200" kern="1200">
        <a:solidFill>
          <a:schemeClr val="tx1"/>
        </a:solidFill>
        <a:latin typeface="+mn-lt"/>
        <a:ea typeface="+mn-ea"/>
        <a:cs typeface="+mn-cs"/>
      </a:defRPr>
    </a:lvl7pPr>
    <a:lvl8pPr marL="3352359" algn="l" defTabSz="957817" rtl="0" eaLnBrk="1" latinLnBrk="0" hangingPunct="1">
      <a:defRPr kumimoji="1" sz="1200" kern="1200">
        <a:solidFill>
          <a:schemeClr val="tx1"/>
        </a:solidFill>
        <a:latin typeface="+mn-lt"/>
        <a:ea typeface="+mn-ea"/>
        <a:cs typeface="+mn-cs"/>
      </a:defRPr>
    </a:lvl8pPr>
    <a:lvl9pPr marL="3831268" algn="l" defTabSz="95781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2"/>
            <a:ext cx="4800600" cy="2531535"/>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7" indent="0" algn="ctr">
              <a:buNone/>
              <a:defRPr>
                <a:solidFill>
                  <a:schemeClr val="tx1">
                    <a:tint val="75000"/>
                  </a:schemeClr>
                </a:solidFill>
              </a:defRPr>
            </a:lvl3pPr>
            <a:lvl4pPr marL="1436726" indent="0" algn="ctr">
              <a:buNone/>
              <a:defRPr>
                <a:solidFill>
                  <a:schemeClr val="tx1">
                    <a:tint val="75000"/>
                  </a:schemeClr>
                </a:solidFill>
              </a:defRPr>
            </a:lvl4pPr>
            <a:lvl5pPr marL="1915634" indent="0" algn="ctr">
              <a:buNone/>
              <a:defRPr>
                <a:solidFill>
                  <a:schemeClr val="tx1">
                    <a:tint val="75000"/>
                  </a:schemeClr>
                </a:solidFill>
              </a:defRPr>
            </a:lvl5pPr>
            <a:lvl6pPr marL="2394542" indent="0" algn="ctr">
              <a:buNone/>
              <a:defRPr>
                <a:solidFill>
                  <a:schemeClr val="tx1">
                    <a:tint val="75000"/>
                  </a:schemeClr>
                </a:solidFill>
              </a:defRPr>
            </a:lvl6pPr>
            <a:lvl7pPr marL="2873450" indent="0" algn="ctr">
              <a:buNone/>
              <a:defRPr>
                <a:solidFill>
                  <a:schemeClr val="tx1">
                    <a:tint val="75000"/>
                  </a:schemeClr>
                </a:solidFill>
              </a:defRPr>
            </a:lvl7pPr>
            <a:lvl8pPr marL="3352359" indent="0" algn="ctr">
              <a:buNone/>
              <a:defRPr>
                <a:solidFill>
                  <a:schemeClr val="tx1">
                    <a:tint val="75000"/>
                  </a:schemeClr>
                </a:solidFill>
              </a:defRPr>
            </a:lvl8pPr>
            <a:lvl9pPr marL="383126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1"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1" y="396703"/>
            <a:ext cx="4514851"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7" indent="0">
              <a:buNone/>
              <a:defRPr sz="1700">
                <a:solidFill>
                  <a:schemeClr val="tx1">
                    <a:tint val="75000"/>
                  </a:schemeClr>
                </a:solidFill>
              </a:defRPr>
            </a:lvl3pPr>
            <a:lvl4pPr marL="1436726" indent="0">
              <a:buNone/>
              <a:defRPr sz="1500">
                <a:solidFill>
                  <a:schemeClr val="tx1">
                    <a:tint val="75000"/>
                  </a:schemeClr>
                </a:solidFill>
              </a:defRPr>
            </a:lvl4pPr>
            <a:lvl5pPr marL="1915634" indent="0">
              <a:buNone/>
              <a:defRPr sz="1500">
                <a:solidFill>
                  <a:schemeClr val="tx1">
                    <a:tint val="75000"/>
                  </a:schemeClr>
                </a:solidFill>
              </a:defRPr>
            </a:lvl5pPr>
            <a:lvl6pPr marL="2394542" indent="0">
              <a:buNone/>
              <a:defRPr sz="1500">
                <a:solidFill>
                  <a:schemeClr val="tx1">
                    <a:tint val="75000"/>
                  </a:schemeClr>
                </a:solidFill>
              </a:defRPr>
            </a:lvl6pPr>
            <a:lvl7pPr marL="2873450" indent="0">
              <a:buNone/>
              <a:defRPr sz="1500">
                <a:solidFill>
                  <a:schemeClr val="tx1">
                    <a:tint val="75000"/>
                  </a:schemeClr>
                </a:solidFill>
              </a:defRPr>
            </a:lvl7pPr>
            <a:lvl8pPr marL="3352359" indent="0">
              <a:buNone/>
              <a:defRPr sz="1500">
                <a:solidFill>
                  <a:schemeClr val="tx1">
                    <a:tint val="75000"/>
                  </a:schemeClr>
                </a:solidFill>
              </a:defRPr>
            </a:lvl8pPr>
            <a:lvl9pPr marL="3831268"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1" y="2311404"/>
            <a:ext cx="3028951"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4"/>
            <a:ext cx="3028951" cy="6537502"/>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8"/>
            <a:ext cx="3030141" cy="924102"/>
          </a:xfrm>
        </p:spPr>
        <p:txBody>
          <a:bodyPr anchor="b"/>
          <a:lstStyle>
            <a:lvl1pPr marL="0" indent="0">
              <a:buNone/>
              <a:defRPr sz="2500" b="1"/>
            </a:lvl1pPr>
            <a:lvl2pPr marL="478908" indent="0">
              <a:buNone/>
              <a:defRPr sz="2100" b="1"/>
            </a:lvl2pPr>
            <a:lvl3pPr marL="957817" indent="0">
              <a:buNone/>
              <a:defRPr sz="1900" b="1"/>
            </a:lvl3pPr>
            <a:lvl4pPr marL="1436726" indent="0">
              <a:buNone/>
              <a:defRPr sz="1700" b="1"/>
            </a:lvl4pPr>
            <a:lvl5pPr marL="1915634" indent="0">
              <a:buNone/>
              <a:defRPr sz="1700" b="1"/>
            </a:lvl5pPr>
            <a:lvl6pPr marL="2394542" indent="0">
              <a:buNone/>
              <a:defRPr sz="1700" b="1"/>
            </a:lvl6pPr>
            <a:lvl7pPr marL="2873450" indent="0">
              <a:buNone/>
              <a:defRPr sz="1700" b="1"/>
            </a:lvl7pPr>
            <a:lvl8pPr marL="3352359" indent="0">
              <a:buNone/>
              <a:defRPr sz="1700" b="1"/>
            </a:lvl8pPr>
            <a:lvl9pPr marL="3831268"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8"/>
            <a:ext cx="3031332" cy="924102"/>
          </a:xfrm>
        </p:spPr>
        <p:txBody>
          <a:bodyPr anchor="b"/>
          <a:lstStyle>
            <a:lvl1pPr marL="0" indent="0">
              <a:buNone/>
              <a:defRPr sz="2500" b="1"/>
            </a:lvl1pPr>
            <a:lvl2pPr marL="478908" indent="0">
              <a:buNone/>
              <a:defRPr sz="2100" b="1"/>
            </a:lvl2pPr>
            <a:lvl3pPr marL="957817" indent="0">
              <a:buNone/>
              <a:defRPr sz="1900" b="1"/>
            </a:lvl3pPr>
            <a:lvl4pPr marL="1436726" indent="0">
              <a:buNone/>
              <a:defRPr sz="1700" b="1"/>
            </a:lvl4pPr>
            <a:lvl5pPr marL="1915634" indent="0">
              <a:buNone/>
              <a:defRPr sz="1700" b="1"/>
            </a:lvl5pPr>
            <a:lvl6pPr marL="2394542" indent="0">
              <a:buNone/>
              <a:defRPr sz="1700" b="1"/>
            </a:lvl6pPr>
            <a:lvl7pPr marL="2873450" indent="0">
              <a:buNone/>
              <a:defRPr sz="1700" b="1"/>
            </a:lvl7pPr>
            <a:lvl8pPr marL="3352359" indent="0">
              <a:buNone/>
              <a:defRPr sz="1700" b="1"/>
            </a:lvl8pPr>
            <a:lvl9pPr marL="3831268"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2"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5"/>
            <a:ext cx="2256234" cy="1678517"/>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90" y="394409"/>
            <a:ext cx="3833812" cy="8454495"/>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2" y="2072926"/>
            <a:ext cx="2256234" cy="6775980"/>
          </a:xfrm>
        </p:spPr>
        <p:txBody>
          <a:bodyPr/>
          <a:lstStyle>
            <a:lvl1pPr marL="0" indent="0">
              <a:buNone/>
              <a:defRPr sz="1500"/>
            </a:lvl1pPr>
            <a:lvl2pPr marL="478908" indent="0">
              <a:buNone/>
              <a:defRPr sz="1200"/>
            </a:lvl2pPr>
            <a:lvl3pPr marL="957817" indent="0">
              <a:buNone/>
              <a:defRPr sz="1100"/>
            </a:lvl3pPr>
            <a:lvl4pPr marL="1436726" indent="0">
              <a:buNone/>
              <a:defRPr sz="900"/>
            </a:lvl4pPr>
            <a:lvl5pPr marL="1915634" indent="0">
              <a:buNone/>
              <a:defRPr sz="900"/>
            </a:lvl5pPr>
            <a:lvl6pPr marL="2394542" indent="0">
              <a:buNone/>
              <a:defRPr sz="900"/>
            </a:lvl6pPr>
            <a:lvl7pPr marL="2873450" indent="0">
              <a:buNone/>
              <a:defRPr sz="900"/>
            </a:lvl7pPr>
            <a:lvl8pPr marL="3352359" indent="0">
              <a:buNone/>
              <a:defRPr sz="900"/>
            </a:lvl8pPr>
            <a:lvl9pPr marL="3831268"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1"/>
            <a:ext cx="4114800" cy="81862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7" y="885119"/>
            <a:ext cx="4114800" cy="5943600"/>
          </a:xfrm>
        </p:spPr>
        <p:txBody>
          <a:bodyPr/>
          <a:lstStyle>
            <a:lvl1pPr marL="0" indent="0">
              <a:buNone/>
              <a:defRPr sz="3300"/>
            </a:lvl1pPr>
            <a:lvl2pPr marL="478908" indent="0">
              <a:buNone/>
              <a:defRPr sz="2900"/>
            </a:lvl2pPr>
            <a:lvl3pPr marL="957817" indent="0">
              <a:buNone/>
              <a:defRPr sz="2500"/>
            </a:lvl3pPr>
            <a:lvl4pPr marL="1436726" indent="0">
              <a:buNone/>
              <a:defRPr sz="2100"/>
            </a:lvl4pPr>
            <a:lvl5pPr marL="1915634" indent="0">
              <a:buNone/>
              <a:defRPr sz="2100"/>
            </a:lvl5pPr>
            <a:lvl6pPr marL="2394542" indent="0">
              <a:buNone/>
              <a:defRPr sz="2100"/>
            </a:lvl6pPr>
            <a:lvl7pPr marL="2873450" indent="0">
              <a:buNone/>
              <a:defRPr sz="2100"/>
            </a:lvl7pPr>
            <a:lvl8pPr marL="3352359" indent="0">
              <a:buNone/>
              <a:defRPr sz="2100"/>
            </a:lvl8pPr>
            <a:lvl9pPr marL="3831268" indent="0">
              <a:buNone/>
              <a:defRPr sz="2100"/>
            </a:lvl9pPr>
          </a:lstStyle>
          <a:p>
            <a:endParaRPr kumimoji="1" lang="ja-JP" altLang="en-US"/>
          </a:p>
        </p:txBody>
      </p:sp>
      <p:sp>
        <p:nvSpPr>
          <p:cNvPr id="4" name="テキスト プレースホルダ 3"/>
          <p:cNvSpPr>
            <a:spLocks noGrp="1"/>
          </p:cNvSpPr>
          <p:nvPr>
            <p:ph type="body" sz="half" idx="2"/>
          </p:nvPr>
        </p:nvSpPr>
        <p:spPr>
          <a:xfrm>
            <a:off x="1344217" y="7752823"/>
            <a:ext cx="4114800" cy="1162578"/>
          </a:xfrm>
        </p:spPr>
        <p:txBody>
          <a:bodyPr/>
          <a:lstStyle>
            <a:lvl1pPr marL="0" indent="0">
              <a:buNone/>
              <a:defRPr sz="1500"/>
            </a:lvl1pPr>
            <a:lvl2pPr marL="478908" indent="0">
              <a:buNone/>
              <a:defRPr sz="1200"/>
            </a:lvl2pPr>
            <a:lvl3pPr marL="957817" indent="0">
              <a:buNone/>
              <a:defRPr sz="1100"/>
            </a:lvl3pPr>
            <a:lvl4pPr marL="1436726" indent="0">
              <a:buNone/>
              <a:defRPr sz="900"/>
            </a:lvl4pPr>
            <a:lvl5pPr marL="1915634" indent="0">
              <a:buNone/>
              <a:defRPr sz="900"/>
            </a:lvl5pPr>
            <a:lvl6pPr marL="2394542" indent="0">
              <a:buNone/>
              <a:defRPr sz="900"/>
            </a:lvl6pPr>
            <a:lvl7pPr marL="2873450" indent="0">
              <a:buNone/>
              <a:defRPr sz="900"/>
            </a:lvl7pPr>
            <a:lvl8pPr marL="3352359" indent="0">
              <a:buNone/>
              <a:defRPr sz="900"/>
            </a:lvl8pPr>
            <a:lvl9pPr marL="3831268"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2021/3/10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2"/>
            <a:ext cx="6172200" cy="1651001"/>
          </a:xfrm>
          <a:prstGeom prst="rect">
            <a:avLst/>
          </a:prstGeom>
        </p:spPr>
        <p:txBody>
          <a:bodyPr vert="horz" lIns="95782" tIns="47891" rIns="95782" bIns="47891"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4"/>
            <a:ext cx="6172200" cy="6537502"/>
          </a:xfrm>
          <a:prstGeom prst="rect">
            <a:avLst/>
          </a:prstGeom>
        </p:spPr>
        <p:txBody>
          <a:bodyPr vert="horz" lIns="95782" tIns="47891" rIns="95782" bIns="4789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8"/>
            <a:ext cx="1600200" cy="527403"/>
          </a:xfrm>
          <a:prstGeom prst="rect">
            <a:avLst/>
          </a:prstGeom>
        </p:spPr>
        <p:txBody>
          <a:bodyPr vert="horz" lIns="95782" tIns="47891" rIns="95782" bIns="47891" rtlCol="0" anchor="ctr"/>
          <a:lstStyle>
            <a:lvl1pPr algn="l">
              <a:defRPr sz="1200">
                <a:solidFill>
                  <a:schemeClr val="tx1">
                    <a:tint val="75000"/>
                  </a:schemeClr>
                </a:solidFill>
              </a:defRPr>
            </a:lvl1pPr>
          </a:lstStyle>
          <a:p>
            <a:fld id="{E90ED720-0104-4369-84BC-D37694168613}" type="datetimeFigureOut">
              <a:rPr kumimoji="1" lang="ja-JP" altLang="en-US" smtClean="0"/>
              <a:pPr/>
              <a:t>2021/3/10</a:t>
            </a:fld>
            <a:endParaRPr kumimoji="1" lang="ja-JP" altLang="en-US"/>
          </a:p>
        </p:txBody>
      </p:sp>
      <p:sp>
        <p:nvSpPr>
          <p:cNvPr id="5" name="フッター プレースホルダ 4"/>
          <p:cNvSpPr>
            <a:spLocks noGrp="1"/>
          </p:cNvSpPr>
          <p:nvPr>
            <p:ph type="ftr" sz="quarter" idx="3"/>
          </p:nvPr>
        </p:nvSpPr>
        <p:spPr>
          <a:xfrm>
            <a:off x="2343151" y="9181398"/>
            <a:ext cx="2171700" cy="527403"/>
          </a:xfrm>
          <a:prstGeom prst="rect">
            <a:avLst/>
          </a:prstGeom>
        </p:spPr>
        <p:txBody>
          <a:bodyPr vert="horz" lIns="95782" tIns="47891" rIns="95782" bIns="47891"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3"/>
          </a:xfrm>
          <a:prstGeom prst="rect">
            <a:avLst/>
          </a:prstGeom>
        </p:spPr>
        <p:txBody>
          <a:bodyPr vert="horz" lIns="95782" tIns="47891" rIns="95782" bIns="47891"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7" rtl="0" eaLnBrk="1" latinLnBrk="0" hangingPunct="1">
        <a:spcBef>
          <a:spcPct val="0"/>
        </a:spcBef>
        <a:buNone/>
        <a:defRPr kumimoji="1" sz="4700" kern="1200">
          <a:solidFill>
            <a:schemeClr val="tx1"/>
          </a:solidFill>
          <a:latin typeface="+mj-lt"/>
          <a:ea typeface="+mj-ea"/>
          <a:cs typeface="+mj-cs"/>
        </a:defRPr>
      </a:lvl1pPr>
    </p:titleStyle>
    <p:bodyStyle>
      <a:lvl1pPr marL="359181" indent="-359181" algn="l" defTabSz="957817"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78226" indent="-299318" algn="l" defTabSz="957817"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97272" indent="-239455" algn="l" defTabSz="957817"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76180"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55089"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33997"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906"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815"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723" indent="-239455" algn="l" defTabSz="957817"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817" rtl="0" eaLnBrk="1" latinLnBrk="0" hangingPunct="1">
        <a:defRPr kumimoji="1" sz="1900" kern="1200">
          <a:solidFill>
            <a:schemeClr val="tx1"/>
          </a:solidFill>
          <a:latin typeface="+mn-lt"/>
          <a:ea typeface="+mn-ea"/>
          <a:cs typeface="+mn-cs"/>
        </a:defRPr>
      </a:lvl1pPr>
      <a:lvl2pPr marL="478908" algn="l" defTabSz="957817" rtl="0" eaLnBrk="1" latinLnBrk="0" hangingPunct="1">
        <a:defRPr kumimoji="1" sz="1900" kern="1200">
          <a:solidFill>
            <a:schemeClr val="tx1"/>
          </a:solidFill>
          <a:latin typeface="+mn-lt"/>
          <a:ea typeface="+mn-ea"/>
          <a:cs typeface="+mn-cs"/>
        </a:defRPr>
      </a:lvl2pPr>
      <a:lvl3pPr marL="957817" algn="l" defTabSz="957817" rtl="0" eaLnBrk="1" latinLnBrk="0" hangingPunct="1">
        <a:defRPr kumimoji="1" sz="1900" kern="1200">
          <a:solidFill>
            <a:schemeClr val="tx1"/>
          </a:solidFill>
          <a:latin typeface="+mn-lt"/>
          <a:ea typeface="+mn-ea"/>
          <a:cs typeface="+mn-cs"/>
        </a:defRPr>
      </a:lvl3pPr>
      <a:lvl4pPr marL="1436726" algn="l" defTabSz="957817" rtl="0" eaLnBrk="1" latinLnBrk="0" hangingPunct="1">
        <a:defRPr kumimoji="1" sz="1900" kern="1200">
          <a:solidFill>
            <a:schemeClr val="tx1"/>
          </a:solidFill>
          <a:latin typeface="+mn-lt"/>
          <a:ea typeface="+mn-ea"/>
          <a:cs typeface="+mn-cs"/>
        </a:defRPr>
      </a:lvl4pPr>
      <a:lvl5pPr marL="1915634" algn="l" defTabSz="957817" rtl="0" eaLnBrk="1" latinLnBrk="0" hangingPunct="1">
        <a:defRPr kumimoji="1" sz="1900" kern="1200">
          <a:solidFill>
            <a:schemeClr val="tx1"/>
          </a:solidFill>
          <a:latin typeface="+mn-lt"/>
          <a:ea typeface="+mn-ea"/>
          <a:cs typeface="+mn-cs"/>
        </a:defRPr>
      </a:lvl5pPr>
      <a:lvl6pPr marL="2394542" algn="l" defTabSz="957817" rtl="0" eaLnBrk="1" latinLnBrk="0" hangingPunct="1">
        <a:defRPr kumimoji="1" sz="1900" kern="1200">
          <a:solidFill>
            <a:schemeClr val="tx1"/>
          </a:solidFill>
          <a:latin typeface="+mn-lt"/>
          <a:ea typeface="+mn-ea"/>
          <a:cs typeface="+mn-cs"/>
        </a:defRPr>
      </a:lvl6pPr>
      <a:lvl7pPr marL="2873450" algn="l" defTabSz="957817" rtl="0" eaLnBrk="1" latinLnBrk="0" hangingPunct="1">
        <a:defRPr kumimoji="1" sz="1900" kern="1200">
          <a:solidFill>
            <a:schemeClr val="tx1"/>
          </a:solidFill>
          <a:latin typeface="+mn-lt"/>
          <a:ea typeface="+mn-ea"/>
          <a:cs typeface="+mn-cs"/>
        </a:defRPr>
      </a:lvl7pPr>
      <a:lvl8pPr marL="3352359" algn="l" defTabSz="957817" rtl="0" eaLnBrk="1" latinLnBrk="0" hangingPunct="1">
        <a:defRPr kumimoji="1" sz="1900" kern="1200">
          <a:solidFill>
            <a:schemeClr val="tx1"/>
          </a:solidFill>
          <a:latin typeface="+mn-lt"/>
          <a:ea typeface="+mn-ea"/>
          <a:cs typeface="+mn-cs"/>
        </a:defRPr>
      </a:lvl8pPr>
      <a:lvl9pPr marL="3831268" algn="l" defTabSz="957817"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wmf"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3" Type="http://schemas.openxmlformats.org/officeDocument/2006/relationships/image" Target="../media/image3.wmf" />
  <Relationship Id="rId2" Type="http://schemas.openxmlformats.org/officeDocument/2006/relationships/image" Target="../media/image2.jpeg" />
  <Relationship Id="rId1" Type="http://schemas.openxmlformats.org/officeDocument/2006/relationships/slideLayout" Target="../slideLayouts/slideLayout4.xml" />
  <Relationship Id="rId5" Type="http://schemas.openxmlformats.org/officeDocument/2006/relationships/image" Target="../media/image5.jpeg" />
  <Relationship Id="rId4" Type="http://schemas.openxmlformats.org/officeDocument/2006/relationships/image" Target="../media/image4.wmf" />
</Relationships>
</file>

<file path=ppt/slides/_rels/slide5.xml.rels>&#65279;<?xml version="1.0" encoding="UTF-8" standalone="yes"?>
<Relationships xmlns="http://schemas.openxmlformats.org/package/2006/relationships">
  <Relationship Id="rId2" Type="http://schemas.openxmlformats.org/officeDocument/2006/relationships/image" Target="../media/image6.wmf"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0" y="113946"/>
            <a:ext cx="6858000" cy="338554"/>
          </a:xfrm>
          <a:prstGeom prst="rect">
            <a:avLst/>
          </a:prstGeom>
          <a:noFill/>
          <a:ln w="9525">
            <a:noFill/>
            <a:miter lim="800000"/>
            <a:headEnd/>
            <a:tailEnd/>
          </a:ln>
        </p:spPr>
        <p:txBody>
          <a:bodyPr wrap="square">
            <a:spAutoFit/>
          </a:bodyPr>
          <a:lstStyle/>
          <a:p>
            <a:pPr algn="ctr">
              <a:spcBef>
                <a:spcPct val="50000"/>
              </a:spcBef>
            </a:pPr>
            <a:r>
              <a:rPr lang="ja-JP" altLang="en-US" sz="1600" b="1" dirty="0" smtClean="0">
                <a:solidFill>
                  <a:schemeClr val="tx2">
                    <a:lumMod val="75000"/>
                  </a:schemeClr>
                </a:solidFill>
                <a:ea typeface="ＭＳ Ｐゴシック" charset="-128"/>
              </a:rPr>
              <a:t>障害福祉サービス・障害児施設等の事業者のみなさまへ</a:t>
            </a:r>
            <a:endParaRPr lang="ja-JP" altLang="en-US" sz="1600" b="1" dirty="0">
              <a:solidFill>
                <a:schemeClr val="tx2">
                  <a:lumMod val="75000"/>
                </a:schemeClr>
              </a:solidFill>
              <a:ea typeface="ＭＳ Ｐゴシック" charset="-128"/>
            </a:endParaRPr>
          </a:p>
        </p:txBody>
      </p:sp>
      <p:sp>
        <p:nvSpPr>
          <p:cNvPr id="4" name="AutoShape 5"/>
          <p:cNvSpPr>
            <a:spLocks noChangeArrowheads="1"/>
          </p:cNvSpPr>
          <p:nvPr/>
        </p:nvSpPr>
        <p:spPr bwMode="auto">
          <a:xfrm>
            <a:off x="106500" y="2495303"/>
            <a:ext cx="6669086" cy="1260140"/>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nSpc>
                <a:spcPts val="1900"/>
              </a:lnSpc>
            </a:pPr>
            <a:r>
              <a:rPr lang="ja-JP" altLang="en-US" sz="1300" dirty="0" smtClean="0">
                <a:latin typeface="+mj-ea"/>
                <a:ea typeface="+mj-ea"/>
              </a:rPr>
              <a:t>○  平成２４年４月から、指定障害福祉サービス事業者等（注１）は、法令遵守等の業務管理</a:t>
            </a:r>
            <a:endParaRPr lang="en-US" altLang="ja-JP" sz="1300" dirty="0" smtClean="0">
              <a:latin typeface="+mj-ea"/>
              <a:ea typeface="+mj-ea"/>
            </a:endParaRPr>
          </a:p>
          <a:p>
            <a:pPr>
              <a:lnSpc>
                <a:spcPts val="1900"/>
              </a:lnSpc>
            </a:pPr>
            <a:r>
              <a:rPr lang="en-US" altLang="ja-JP" sz="1300" dirty="0" smtClean="0">
                <a:latin typeface="+mj-ea"/>
                <a:ea typeface="+mj-ea"/>
              </a:rPr>
              <a:t/>
            </a:r>
            <a:r>
              <a:rPr lang="ja-JP" altLang="en-US" sz="1300" dirty="0" smtClean="0">
                <a:latin typeface="+mj-ea"/>
                <a:ea typeface="+mj-ea"/>
              </a:rPr>
              <a:t>体制の整備（注２）とその届出が義務づけられています。</a:t>
            </a:r>
            <a:endParaRPr lang="en-US" altLang="ja-JP" sz="1300" dirty="0" smtClean="0">
              <a:latin typeface="+mj-ea"/>
              <a:ea typeface="+mj-ea"/>
            </a:endParaRPr>
          </a:p>
          <a:p>
            <a:pPr>
              <a:lnSpc>
                <a:spcPts val="500"/>
              </a:lnSpc>
            </a:pPr>
            <a:endParaRPr lang="en-US" altLang="ja-JP" sz="1300" dirty="0" smtClean="0">
              <a:latin typeface="+mj-ea"/>
              <a:ea typeface="+mj-ea"/>
            </a:endParaRPr>
          </a:p>
          <a:p>
            <a:pPr>
              <a:lnSpc>
                <a:spcPts val="500"/>
              </a:lnSpc>
            </a:pPr>
            <a:endParaRPr lang="en-US" altLang="ja-JP" sz="1300" dirty="0" smtClean="0">
              <a:latin typeface="+mj-ea"/>
              <a:ea typeface="+mj-ea"/>
            </a:endParaRPr>
          </a:p>
          <a:p>
            <a:r>
              <a:rPr lang="ja-JP" altLang="en-US" sz="1300" dirty="0" smtClean="0">
                <a:latin typeface="+mj-ea"/>
                <a:ea typeface="+mj-ea"/>
              </a:rPr>
              <a:t>○</a:t>
            </a:r>
            <a:r>
              <a:rPr lang="en-US" altLang="ja-JP" sz="1300" dirty="0" smtClean="0">
                <a:latin typeface="+mj-ea"/>
                <a:ea typeface="+mj-ea"/>
              </a:rPr>
              <a:t/>
            </a:r>
            <a:r>
              <a:rPr lang="ja-JP" altLang="en-US" sz="1300" dirty="0" smtClean="0">
                <a:latin typeface="+mj-ea"/>
                <a:ea typeface="+mj-ea"/>
              </a:rPr>
              <a:t>事業所名、所在地等を変更した場合は、変更の届出を行っていただくこととなります。</a:t>
            </a:r>
            <a:r>
              <a:rPr lang="en-US" altLang="ja-JP" sz="1300" dirty="0" smtClean="0">
                <a:latin typeface="+mj-ea"/>
                <a:ea typeface="+mj-ea"/>
              </a:rPr>
              <a:t/>
            </a:r>
            <a:endParaRPr lang="en-US" altLang="ja-JP" sz="1300" dirty="0">
              <a:latin typeface="+mj-ea"/>
              <a:ea typeface="+mj-ea"/>
            </a:endParaRPr>
          </a:p>
        </p:txBody>
      </p:sp>
      <p:sp>
        <p:nvSpPr>
          <p:cNvPr id="5" name="正方形/長方形 4"/>
          <p:cNvSpPr/>
          <p:nvPr/>
        </p:nvSpPr>
        <p:spPr>
          <a:xfrm>
            <a:off x="274490" y="4025652"/>
            <a:ext cx="4356484" cy="2952328"/>
          </a:xfrm>
          <a:prstGeom prst="rect">
            <a:avLst/>
          </a:prstGeom>
          <a:gradFill flip="none" rotWithShape="1">
            <a:gsLst>
              <a:gs pos="0">
                <a:srgbClr val="FFEFD1"/>
              </a:gs>
              <a:gs pos="64999">
                <a:srgbClr val="F0EBD5"/>
              </a:gs>
              <a:gs pos="100000">
                <a:srgbClr val="D1C39F"/>
              </a:gs>
            </a:gsLst>
            <a:lin ang="2700000" scaled="1"/>
            <a:tileRect/>
          </a:gradFill>
          <a:ln/>
        </p:spPr>
        <p:style>
          <a:lnRef idx="1">
            <a:schemeClr val="accent4"/>
          </a:lnRef>
          <a:fillRef idx="2">
            <a:schemeClr val="accent4"/>
          </a:fillRef>
          <a:effectRef idx="1">
            <a:schemeClr val="accent4"/>
          </a:effectRef>
          <a:fontRef idx="minor">
            <a:schemeClr val="dk1"/>
          </a:fontRef>
        </p:style>
        <p:txBody>
          <a:bodyPr rtlCol="0" anchor="ctr"/>
          <a:lstStyle/>
          <a:p>
            <a:pPr>
              <a:lnSpc>
                <a:spcPts val="1200"/>
              </a:lnSpc>
            </a:pPr>
            <a:r>
              <a:rPr lang="ja-JP" altLang="en-US" sz="1200" dirty="0" smtClean="0">
                <a:solidFill>
                  <a:schemeClr val="tx1"/>
                </a:solidFill>
                <a:latin typeface="+mj-ea"/>
                <a:ea typeface="+mj-ea"/>
              </a:rPr>
              <a:t>（注１）業務管理体制の届出が義務づけられる事業者等の種類</a:t>
            </a:r>
            <a:endParaRPr lang="en-US" altLang="ja-JP" sz="1200" dirty="0" smtClean="0">
              <a:solidFill>
                <a:schemeClr val="tx1"/>
              </a:solidFill>
              <a:latin typeface="+mj-ea"/>
              <a:ea typeface="+mj-ea"/>
            </a:endParaRPr>
          </a:p>
          <a:p>
            <a:pPr>
              <a:lnSpc>
                <a:spcPts val="1200"/>
              </a:lnSpc>
            </a:pP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障害者</a:t>
            </a:r>
            <a:r>
              <a:rPr lang="ja-JP" altLang="en-US" sz="1200" dirty="0">
                <a:solidFill>
                  <a:schemeClr val="tx1"/>
                </a:solidFill>
                <a:latin typeface="+mj-ea"/>
                <a:ea typeface="+mj-ea"/>
              </a:rPr>
              <a:t>総合</a:t>
            </a:r>
            <a:r>
              <a:rPr lang="ja-JP" altLang="en-US" sz="1200" dirty="0" smtClean="0">
                <a:solidFill>
                  <a:schemeClr val="tx1"/>
                </a:solidFill>
                <a:latin typeface="+mj-ea"/>
                <a:ea typeface="+mj-ea"/>
              </a:rPr>
              <a:t>支援法に基づくもの</a:t>
            </a:r>
            <a:r>
              <a:rPr lang="en-US" altLang="ja-JP" sz="1200" dirty="0" smtClean="0">
                <a:solidFill>
                  <a:schemeClr val="tx1"/>
                </a:solidFill>
                <a:latin typeface="+mj-ea"/>
                <a:ea typeface="+mj-ea"/>
              </a:rPr>
              <a:t>】</a:t>
            </a:r>
          </a:p>
          <a:p>
            <a:pPr>
              <a:lnSpc>
                <a:spcPts val="1800"/>
              </a:lnSpc>
            </a:pPr>
            <a:r>
              <a:rPr lang="en-US" altLang="ja-JP" sz="1200" dirty="0" smtClean="0">
                <a:solidFill>
                  <a:schemeClr val="tx1"/>
                </a:solidFill>
                <a:latin typeface="+mj-ea"/>
                <a:ea typeface="+mj-ea"/>
              </a:rPr>
              <a:t/>
            </a:r>
            <a:r>
              <a:rPr lang="ja-JP" altLang="en-US" sz="1200" dirty="0" smtClean="0">
                <a:solidFill>
                  <a:schemeClr val="tx1"/>
                </a:solidFill>
                <a:latin typeface="+mj-ea"/>
                <a:ea typeface="+mj-ea"/>
              </a:rPr>
              <a:t>ｱ</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指定障害福祉サービス事業者及び指定障害者支援施設</a:t>
            </a:r>
            <a:endParaRPr lang="en-US" altLang="ja-JP" sz="1200" dirty="0" smtClean="0">
              <a:solidFill>
                <a:schemeClr val="tx1"/>
              </a:solidFill>
              <a:latin typeface="+mj-ea"/>
              <a:ea typeface="+mj-ea"/>
            </a:endParaRPr>
          </a:p>
          <a:p>
            <a:pPr>
              <a:lnSpc>
                <a:spcPts val="1800"/>
              </a:lnSpc>
            </a:pPr>
            <a:r>
              <a:rPr lang="ja-JP" altLang="en-US" sz="1200" dirty="0" smtClean="0">
                <a:solidFill>
                  <a:schemeClr val="tx1"/>
                </a:solidFill>
                <a:latin typeface="+mj-ea"/>
                <a:ea typeface="+mj-ea"/>
              </a:rPr>
              <a:t>　    ｲ</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指定一般相談支援事業者及び指定特定相談支援事業者</a:t>
            </a:r>
            <a:endParaRPr lang="en-US" altLang="ja-JP" sz="1200" dirty="0" smtClean="0">
              <a:solidFill>
                <a:schemeClr val="tx1"/>
              </a:solidFill>
              <a:latin typeface="+mj-ea"/>
              <a:ea typeface="+mj-ea"/>
            </a:endParaRPr>
          </a:p>
          <a:p>
            <a:pPr>
              <a:lnSpc>
                <a:spcPts val="1800"/>
              </a:lnSpc>
            </a:pP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t>
            </a:r>
            <a:r>
              <a:rPr lang="ja-JP" altLang="en-US" sz="1200" dirty="0" smtClean="0">
                <a:solidFill>
                  <a:schemeClr val="tx1"/>
                </a:solidFill>
                <a:latin typeface="+mj-ea"/>
                <a:ea typeface="+mj-ea"/>
              </a:rPr>
              <a:t>児童福祉法に基づくもの</a:t>
            </a:r>
            <a:r>
              <a:rPr lang="en-US" altLang="ja-JP" sz="1200" dirty="0" smtClean="0">
                <a:solidFill>
                  <a:schemeClr val="tx1"/>
                </a:solidFill>
                <a:latin typeface="+mj-ea"/>
                <a:ea typeface="+mj-ea"/>
              </a:rPr>
              <a:t>】</a:t>
            </a:r>
          </a:p>
          <a:p>
            <a:pPr>
              <a:lnSpc>
                <a:spcPts val="1800"/>
              </a:lnSpc>
            </a:pPr>
            <a:r>
              <a:rPr lang="en-US" altLang="ja-JP" sz="1200" dirty="0" smtClean="0">
                <a:solidFill>
                  <a:schemeClr val="tx1"/>
                </a:solidFill>
                <a:latin typeface="+mj-ea"/>
                <a:ea typeface="+mj-ea"/>
              </a:rPr>
              <a:t/>
            </a:r>
            <a:r>
              <a:rPr lang="ja-JP" altLang="en-US" sz="1200" dirty="0" smtClean="0">
                <a:solidFill>
                  <a:schemeClr val="tx1"/>
                </a:solidFill>
                <a:latin typeface="+mj-ea"/>
                <a:ea typeface="+mj-ea"/>
              </a:rPr>
              <a:t>ｳ</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指定障害児通所支援事業者</a:t>
            </a: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r>
            <a:r>
              <a:rPr lang="ja-JP" altLang="en-US" sz="1200" dirty="0" smtClean="0">
                <a:solidFill>
                  <a:schemeClr val="tx1"/>
                </a:solidFill>
                <a:latin typeface="+mj-ea"/>
                <a:ea typeface="+mj-ea"/>
              </a:rPr>
              <a:t>    ｴ</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指定障害児入所施設</a:t>
            </a:r>
            <a:endParaRPr lang="en-US" altLang="ja-JP" sz="1200" dirty="0" smtClean="0">
              <a:solidFill>
                <a:schemeClr val="tx1"/>
              </a:solidFill>
              <a:latin typeface="+mj-ea"/>
              <a:ea typeface="+mj-ea"/>
            </a:endParaRPr>
          </a:p>
          <a:p>
            <a:pPr>
              <a:lnSpc>
                <a:spcPts val="1800"/>
              </a:lnSpc>
            </a:pPr>
            <a:r>
              <a:rPr lang="en-US" altLang="ja-JP" sz="1200" dirty="0" smtClean="0">
                <a:solidFill>
                  <a:schemeClr val="tx1"/>
                </a:solidFill>
                <a:latin typeface="+mj-ea"/>
                <a:ea typeface="+mj-ea"/>
              </a:rPr>
              <a:t/>
            </a:r>
            <a:r>
              <a:rPr lang="ja-JP" altLang="en-US" sz="1200" dirty="0" smtClean="0">
                <a:solidFill>
                  <a:schemeClr val="tx1"/>
                </a:solidFill>
                <a:latin typeface="+mj-ea"/>
                <a:ea typeface="+mj-ea"/>
              </a:rPr>
              <a:t>    ｵ</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指定障害児相談支援事業者</a:t>
            </a:r>
            <a:endParaRPr lang="en-US" altLang="ja-JP" sz="1200" dirty="0">
              <a:solidFill>
                <a:schemeClr val="tx1"/>
              </a:solidFill>
              <a:latin typeface="+mj-ea"/>
              <a:ea typeface="+mj-ea"/>
            </a:endParaRPr>
          </a:p>
        </p:txBody>
      </p:sp>
      <p:sp>
        <p:nvSpPr>
          <p:cNvPr id="7" name="正方形/長方形 6"/>
          <p:cNvSpPr/>
          <p:nvPr/>
        </p:nvSpPr>
        <p:spPr>
          <a:xfrm>
            <a:off x="274490" y="7221252"/>
            <a:ext cx="6372708" cy="2340260"/>
          </a:xfrm>
          <a:prstGeom prst="rect">
            <a:avLst/>
          </a:prstGeom>
          <a:gradFill flip="none" rotWithShape="1">
            <a:gsLst>
              <a:gs pos="0">
                <a:srgbClr val="FFEFD1"/>
              </a:gs>
              <a:gs pos="64999">
                <a:srgbClr val="F0EBD5"/>
              </a:gs>
              <a:gs pos="100000">
                <a:srgbClr val="D1C39F"/>
              </a:gs>
            </a:gsLst>
            <a:lin ang="2700000" scaled="1"/>
            <a:tileRect/>
          </a:gradFill>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dirty="0" smtClean="0">
                <a:latin typeface="+mj-ea"/>
                <a:ea typeface="+mj-ea"/>
              </a:rPr>
              <a:t>（注２）業務管理体制の整備について</a:t>
            </a:r>
            <a:endParaRPr kumimoji="1" lang="en-US" altLang="ja-JP" sz="1200" dirty="0" smtClean="0">
              <a:latin typeface="+mj-ea"/>
              <a:ea typeface="+mj-ea"/>
            </a:endParaRPr>
          </a:p>
          <a:p>
            <a:pPr>
              <a:lnSpc>
                <a:spcPts val="500"/>
              </a:lnSpc>
            </a:pPr>
            <a:endParaRPr kumimoji="1" lang="en-US" altLang="ja-JP" sz="1200" dirty="0" smtClean="0">
              <a:latin typeface="+mj-ea"/>
              <a:ea typeface="+mj-ea"/>
            </a:endParaRPr>
          </a:p>
          <a:p>
            <a:pPr>
              <a:lnSpc>
                <a:spcPts val="1800"/>
              </a:lnSpc>
            </a:pPr>
            <a:r>
              <a:rPr lang="en-US" altLang="ja-JP" sz="1200" dirty="0" smtClean="0">
                <a:latin typeface="+mj-ea"/>
                <a:ea typeface="+mj-ea"/>
              </a:rPr>
              <a:t/>
            </a:r>
            <a:r>
              <a:rPr lang="ja-JP" altLang="en-US" sz="1200" dirty="0" smtClean="0">
                <a:latin typeface="+mj-ea"/>
                <a:ea typeface="+mj-ea"/>
              </a:rPr>
              <a:t>指定障害福祉サービス事業者等において、不正事案の発生防止の観点から、事業運営</a:t>
            </a:r>
            <a:endParaRPr lang="en-US" altLang="ja-JP" sz="1200" dirty="0" smtClean="0">
              <a:latin typeface="+mj-ea"/>
              <a:ea typeface="+mj-ea"/>
            </a:endParaRPr>
          </a:p>
          <a:p>
            <a:pPr>
              <a:lnSpc>
                <a:spcPts val="1800"/>
              </a:lnSpc>
            </a:pPr>
            <a:r>
              <a:rPr lang="en-US" altLang="ja-JP" sz="1200" dirty="0" smtClean="0">
                <a:latin typeface="+mj-ea"/>
                <a:ea typeface="+mj-ea"/>
              </a:rPr>
              <a:t/>
            </a:r>
            <a:r>
              <a:rPr lang="ja-JP" altLang="en-US" sz="1200" dirty="0" smtClean="0">
                <a:latin typeface="+mj-ea"/>
                <a:ea typeface="+mj-ea"/>
              </a:rPr>
              <a:t>の適正化を図るための体制が整備されているかどうかを指します。</a:t>
            </a:r>
            <a:endParaRPr lang="en-US" altLang="ja-JP" sz="1200" dirty="0" smtClean="0">
              <a:latin typeface="+mj-ea"/>
              <a:ea typeface="+mj-ea"/>
            </a:endParaRPr>
          </a:p>
          <a:p>
            <a:pPr>
              <a:lnSpc>
                <a:spcPts val="1800"/>
              </a:lnSpc>
            </a:pPr>
            <a:r>
              <a:rPr lang="en-US" altLang="ja-JP" sz="1200" dirty="0" smtClean="0">
                <a:latin typeface="+mj-ea"/>
                <a:ea typeface="+mj-ea"/>
              </a:rPr>
              <a:t/>
            </a:r>
            <a:r>
              <a:rPr lang="ja-JP" altLang="en-US" sz="1200" dirty="0" smtClean="0">
                <a:latin typeface="+mj-ea"/>
                <a:ea typeface="+mj-ea"/>
              </a:rPr>
              <a:t>具体的には、事業所等職員の法令遵守を確保するための責任者が置かれていること、</a:t>
            </a:r>
            <a:endParaRPr lang="en-US" altLang="ja-JP" sz="1200" dirty="0" smtClean="0">
              <a:latin typeface="+mj-ea"/>
              <a:ea typeface="+mj-ea"/>
            </a:endParaRPr>
          </a:p>
          <a:p>
            <a:pPr>
              <a:lnSpc>
                <a:spcPts val="1800"/>
              </a:lnSpc>
            </a:pPr>
            <a:r>
              <a:rPr lang="ja-JP" altLang="en-US" sz="1200" dirty="0" smtClean="0">
                <a:latin typeface="+mj-ea"/>
                <a:ea typeface="+mj-ea"/>
              </a:rPr>
              <a:t>　　　開設する事業所等の数に応じ（次表参照）、法令遵守を確保するための注意事項や標準的　</a:t>
            </a:r>
            <a:endParaRPr lang="en-US" altLang="ja-JP" sz="1200" dirty="0" smtClean="0">
              <a:latin typeface="+mj-ea"/>
              <a:ea typeface="+mj-ea"/>
            </a:endParaRPr>
          </a:p>
          <a:p>
            <a:pPr>
              <a:lnSpc>
                <a:spcPts val="1800"/>
              </a:lnSpc>
            </a:pPr>
            <a:r>
              <a:rPr lang="ja-JP" altLang="en-US" sz="1200" dirty="0" smtClean="0">
                <a:latin typeface="+mj-ea"/>
                <a:ea typeface="+mj-ea"/>
              </a:rPr>
              <a:t>　　　な業務プロセス等を記載した「法令遵守規程」の整備、外部監査などによる「業務執行の状</a:t>
            </a:r>
            <a:endParaRPr lang="en-US" altLang="ja-JP" sz="1200" dirty="0" smtClean="0">
              <a:latin typeface="+mj-ea"/>
              <a:ea typeface="+mj-ea"/>
            </a:endParaRPr>
          </a:p>
          <a:p>
            <a:pPr>
              <a:lnSpc>
                <a:spcPts val="1800"/>
              </a:lnSpc>
            </a:pPr>
            <a:r>
              <a:rPr lang="ja-JP" altLang="en-US" sz="1200" dirty="0" smtClean="0">
                <a:latin typeface="+mj-ea"/>
                <a:ea typeface="+mj-ea"/>
              </a:rPr>
              <a:t>　　　況の監査」が行われていることが必要とされます。</a:t>
            </a:r>
            <a:endParaRPr kumimoji="1" lang="ja-JP" altLang="en-US" sz="1200" dirty="0">
              <a:latin typeface="+mj-ea"/>
              <a:ea typeface="+mj-ea"/>
            </a:endParaRPr>
          </a:p>
        </p:txBody>
      </p:sp>
      <p:sp>
        <p:nvSpPr>
          <p:cNvPr id="15" name="AutoShape 12"/>
          <p:cNvSpPr>
            <a:spLocks noChangeArrowheads="1"/>
          </p:cNvSpPr>
          <p:nvPr/>
        </p:nvSpPr>
        <p:spPr bwMode="auto">
          <a:xfrm>
            <a:off x="11449" y="1981928"/>
            <a:ext cx="4221088" cy="388673"/>
          </a:xfrm>
          <a:prstGeom prst="homePlate">
            <a:avLst>
              <a:gd name="adj" fmla="val 8455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r>
              <a:rPr lang="ja-JP" altLang="en-US" sz="1600" b="1" dirty="0" smtClean="0">
                <a:solidFill>
                  <a:schemeClr val="tx2">
                    <a:lumMod val="75000"/>
                  </a:schemeClr>
                </a:solidFill>
              </a:rPr>
              <a:t>１  業務管理体制整備の届出は速やかに！</a:t>
            </a:r>
            <a:endParaRPr lang="ja-JP" altLang="en-US" sz="1600" b="1" dirty="0">
              <a:solidFill>
                <a:schemeClr val="tx2">
                  <a:lumMod val="75000"/>
                </a:schemeClr>
              </a:solidFill>
            </a:endParaRPr>
          </a:p>
        </p:txBody>
      </p:sp>
      <p:pic>
        <p:nvPicPr>
          <p:cNvPr id="1026" name="Picture 2" descr="C:\Users\DMTMB\AppData\Local\Microsoft\Windows\Temporary Internet Files\Content.IE5\2CSUUT44\MC900279110[1].wmf"/>
          <p:cNvPicPr>
            <a:picLocks noChangeAspect="1" noChangeArrowheads="1"/>
          </p:cNvPicPr>
          <p:nvPr/>
        </p:nvPicPr>
        <p:blipFill>
          <a:blip r:embed="rId2" cstate="print"/>
          <a:srcRect/>
          <a:stretch>
            <a:fillRect/>
          </a:stretch>
        </p:blipFill>
        <p:spPr bwMode="auto">
          <a:xfrm>
            <a:off x="4826657" y="5501816"/>
            <a:ext cx="1645694" cy="1368152"/>
          </a:xfrm>
          <a:prstGeom prst="rect">
            <a:avLst/>
          </a:prstGeom>
          <a:noFill/>
        </p:spPr>
      </p:pic>
      <p:sp>
        <p:nvSpPr>
          <p:cNvPr id="2" name="正方形/長方形 1"/>
          <p:cNvSpPr/>
          <p:nvPr/>
        </p:nvSpPr>
        <p:spPr>
          <a:xfrm>
            <a:off x="39881" y="494059"/>
            <a:ext cx="6735705" cy="136623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b="1" dirty="0" smtClean="0">
                <a:solidFill>
                  <a:schemeClr val="tx2"/>
                </a:solidFill>
              </a:rPr>
              <a:t>業務管理体制整備の届出について</a:t>
            </a:r>
            <a:endParaRPr kumimoji="1" lang="en-US" altLang="ja-JP" sz="2800" b="1" dirty="0" smtClean="0">
              <a:solidFill>
                <a:schemeClr val="tx2"/>
              </a:solidFill>
            </a:endParaRPr>
          </a:p>
          <a:p>
            <a:pPr indent="989013"/>
            <a:r>
              <a:rPr kumimoji="1" lang="ja-JP" altLang="en-US" sz="2000" b="1" dirty="0" smtClean="0">
                <a:solidFill>
                  <a:schemeClr val="tx2"/>
                </a:solidFill>
              </a:rPr>
              <a:t>休止・廃止届を事前届出制にするなどの</a:t>
            </a:r>
            <a:endParaRPr kumimoji="1" lang="en-US" altLang="ja-JP" sz="2000" b="1" dirty="0" smtClean="0">
              <a:solidFill>
                <a:schemeClr val="tx2"/>
              </a:solidFill>
            </a:endParaRPr>
          </a:p>
          <a:p>
            <a:pPr indent="989013"/>
            <a:r>
              <a:rPr kumimoji="1" lang="ja-JP" altLang="en-US" sz="2000" b="1" dirty="0" smtClean="0">
                <a:solidFill>
                  <a:schemeClr val="tx2"/>
                </a:solidFill>
              </a:rPr>
              <a:t>制度改正が平成</a:t>
            </a:r>
            <a:r>
              <a:rPr kumimoji="1" lang="en-US" altLang="ja-JP" sz="2000" b="1" dirty="0" smtClean="0">
                <a:solidFill>
                  <a:schemeClr val="tx2"/>
                </a:solidFill>
              </a:rPr>
              <a:t>24</a:t>
            </a:r>
            <a:r>
              <a:rPr kumimoji="1" lang="ja-JP" altLang="en-US" sz="2000" b="1" dirty="0" smtClean="0">
                <a:solidFill>
                  <a:schemeClr val="tx2"/>
                </a:solidFill>
              </a:rPr>
              <a:t>年</a:t>
            </a:r>
            <a:r>
              <a:rPr kumimoji="1" lang="en-US" altLang="ja-JP" sz="2000" b="1" dirty="0" smtClean="0">
                <a:solidFill>
                  <a:schemeClr val="tx2"/>
                </a:solidFill>
              </a:rPr>
              <a:t>4</a:t>
            </a:r>
            <a:r>
              <a:rPr kumimoji="1" lang="ja-JP" altLang="en-US" sz="2000" b="1" dirty="0" smtClean="0">
                <a:solidFill>
                  <a:schemeClr val="tx2"/>
                </a:solidFill>
              </a:rPr>
              <a:t>月から施行されています。</a:t>
            </a:r>
            <a:endParaRPr kumimoji="1" lang="ja-JP" altLang="en-US" sz="2000" b="1"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14"/>
          <p:cNvSpPr txBox="1">
            <a:spLocks noChangeArrowheads="1"/>
          </p:cNvSpPr>
          <p:nvPr/>
        </p:nvSpPr>
        <p:spPr bwMode="auto">
          <a:xfrm>
            <a:off x="0" y="3688496"/>
            <a:ext cx="6858000" cy="6017032"/>
          </a:xfrm>
          <a:prstGeom prst="rect">
            <a:avLst/>
          </a:prstGeom>
          <a:noFill/>
          <a:ln w="9525">
            <a:noFill/>
            <a:miter lim="800000"/>
            <a:headEnd/>
            <a:tailEnd/>
          </a:ln>
        </p:spPr>
        <p:txBody>
          <a:bodyPr>
            <a:spAutoFit/>
          </a:bodyPr>
          <a:lstStyle/>
          <a:p>
            <a:pPr>
              <a:spcBef>
                <a:spcPct val="50000"/>
              </a:spcBef>
            </a:pPr>
            <a:r>
              <a:rPr lang="ja-JP" altLang="en-US" sz="1400">
                <a:ea typeface="HGS創英角ｺﾞｼｯｸUB" pitchFamily="50" charset="-128"/>
              </a:rPr>
              <a:t>　　　</a:t>
            </a:r>
            <a:endParaRPr lang="ja-JP" altLang="en-US" sz="1400"/>
          </a:p>
          <a:p>
            <a:pPr>
              <a:spcBef>
                <a:spcPct val="50000"/>
              </a:spcBef>
            </a:pPr>
            <a:r>
              <a:rPr lang="ja-JP" altLang="en-US" sz="1400"/>
              <a:t>　　</a:t>
            </a: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p>
          <a:p>
            <a:pPr>
              <a:spcBef>
                <a:spcPct val="50000"/>
              </a:spcBef>
            </a:pPr>
            <a:endParaRPr lang="ja-JP" altLang="en-US" sz="1400"/>
          </a:p>
          <a:p>
            <a:pPr>
              <a:spcBef>
                <a:spcPct val="50000"/>
              </a:spcBef>
            </a:pPr>
            <a:endParaRPr lang="ja-JP" altLang="en-US" sz="1400"/>
          </a:p>
          <a:p>
            <a:pPr>
              <a:spcBef>
                <a:spcPct val="50000"/>
              </a:spcBef>
            </a:pPr>
            <a:r>
              <a:rPr lang="ja-JP" altLang="en-US" sz="1400"/>
              <a:t>　　</a:t>
            </a:r>
          </a:p>
          <a:p>
            <a:pPr>
              <a:spcBef>
                <a:spcPct val="50000"/>
              </a:spcBef>
            </a:pPr>
            <a:r>
              <a:rPr lang="ja-JP" altLang="en-US" sz="1400"/>
              <a:t>　</a:t>
            </a:r>
          </a:p>
          <a:p>
            <a:pPr>
              <a:spcBef>
                <a:spcPct val="50000"/>
              </a:spcBef>
            </a:pPr>
            <a:r>
              <a:rPr lang="ja-JP" altLang="en-US" sz="1400"/>
              <a:t>　　</a:t>
            </a: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r>
              <a:rPr lang="ja-JP" altLang="en-US" sz="1400">
                <a:solidFill>
                  <a:srgbClr val="FF3300"/>
                </a:solidFill>
              </a:rPr>
              <a:t>　　　</a:t>
            </a:r>
          </a:p>
          <a:p>
            <a:pPr>
              <a:spcBef>
                <a:spcPct val="50000"/>
              </a:spcBef>
            </a:pPr>
            <a:endParaRPr lang="ja-JP" altLang="en-US" sz="1400">
              <a:solidFill>
                <a:srgbClr val="FF3300"/>
              </a:solidFill>
            </a:endParaRPr>
          </a:p>
          <a:p>
            <a:pPr>
              <a:spcBef>
                <a:spcPct val="50000"/>
              </a:spcBef>
            </a:pPr>
            <a:endParaRPr lang="ja-JP" altLang="en-US" sz="1400">
              <a:solidFill>
                <a:srgbClr val="FF3300"/>
              </a:solidFill>
            </a:endParaRPr>
          </a:p>
          <a:p>
            <a:pPr>
              <a:spcBef>
                <a:spcPct val="50000"/>
              </a:spcBef>
            </a:pPr>
            <a:r>
              <a:rPr lang="ja-JP" altLang="en-US" sz="1400">
                <a:solidFill>
                  <a:srgbClr val="FF3300"/>
                </a:solidFill>
              </a:rPr>
              <a:t>　　</a:t>
            </a:r>
          </a:p>
          <a:p>
            <a:pPr>
              <a:lnSpc>
                <a:spcPct val="60000"/>
              </a:lnSpc>
              <a:spcBef>
                <a:spcPct val="50000"/>
              </a:spcBef>
            </a:pPr>
            <a:r>
              <a:rPr lang="ja-JP" altLang="en-US" sz="1400">
                <a:solidFill>
                  <a:srgbClr val="FF3300"/>
                </a:solidFill>
              </a:rPr>
              <a:t>　　</a:t>
            </a:r>
          </a:p>
          <a:p>
            <a:pPr>
              <a:lnSpc>
                <a:spcPct val="60000"/>
              </a:lnSpc>
              <a:spcBef>
                <a:spcPct val="50000"/>
              </a:spcBef>
            </a:pPr>
            <a:r>
              <a:rPr lang="ja-JP" altLang="en-US" sz="1400">
                <a:solidFill>
                  <a:srgbClr val="FF3300"/>
                </a:solidFill>
              </a:rPr>
              <a:t>　　</a:t>
            </a:r>
          </a:p>
          <a:p>
            <a:pPr>
              <a:lnSpc>
                <a:spcPct val="80000"/>
              </a:lnSpc>
            </a:pPr>
            <a:r>
              <a:rPr lang="ja-JP" altLang="en-US" sz="1400">
                <a:solidFill>
                  <a:srgbClr val="FF3300"/>
                </a:solidFill>
              </a:rPr>
              <a:t>　</a:t>
            </a:r>
          </a:p>
          <a:p>
            <a:r>
              <a:rPr lang="ja-JP" altLang="en-US" sz="1400">
                <a:solidFill>
                  <a:srgbClr val="FF3300"/>
                </a:solidFill>
              </a:rPr>
              <a:t>　</a:t>
            </a:r>
          </a:p>
        </p:txBody>
      </p:sp>
      <p:graphicFrame>
        <p:nvGraphicFramePr>
          <p:cNvPr id="59" name="表 58"/>
          <p:cNvGraphicFramePr>
            <a:graphicFrameLocks noGrp="1"/>
          </p:cNvGraphicFramePr>
          <p:nvPr/>
        </p:nvGraphicFramePr>
        <p:xfrm>
          <a:off x="476250" y="9232140"/>
          <a:ext cx="6048672" cy="329372"/>
        </p:xfrm>
        <a:graphic>
          <a:graphicData uri="http://schemas.openxmlformats.org/drawingml/2006/table">
            <a:tbl>
              <a:tblPr/>
              <a:tblGrid>
                <a:gridCol w="6048672">
                  <a:extLst>
                    <a:ext uri="{9D8B030D-6E8A-4147-A177-3AD203B41FA5}">
                      <a16:colId xmlns:a16="http://schemas.microsoft.com/office/drawing/2014/main" val="20000"/>
                    </a:ext>
                  </a:extLst>
                </a:gridCol>
              </a:tblGrid>
              <a:tr h="329372">
                <a:tc>
                  <a:txBody>
                    <a:bodyPr/>
                    <a:lstStyle/>
                    <a:p>
                      <a:pPr algn="ctr" fontAlgn="ctr"/>
                      <a:endParaRPr lang="ja-JP" altLang="en-US" sz="1300" b="0" i="0" u="none" strike="noStrike" dirty="0">
                        <a:solidFill>
                          <a:srgbClr val="000000"/>
                        </a:solidFill>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34" name="正方形/長方形 33"/>
          <p:cNvSpPr/>
          <p:nvPr/>
        </p:nvSpPr>
        <p:spPr>
          <a:xfrm>
            <a:off x="242644" y="6220159"/>
            <a:ext cx="6444296" cy="258465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185738" indent="-185738"/>
            <a:r>
              <a:rPr kumimoji="1" lang="ja-JP" altLang="en-US" sz="1600" dirty="0" smtClean="0">
                <a:solidFill>
                  <a:schemeClr val="tx1"/>
                </a:solidFill>
              </a:rPr>
              <a:t>○　事業所等の数</a:t>
            </a:r>
            <a:r>
              <a:rPr lang="ja-JP" altLang="en-US" sz="1600" dirty="0" smtClean="0">
                <a:solidFill>
                  <a:schemeClr val="tx1"/>
                </a:solidFill>
              </a:rPr>
              <a:t>は、その指定を受けたサービス種別ごとに一事業所等と数えます。</a:t>
            </a:r>
            <a:endParaRPr lang="en-US" altLang="ja-JP" sz="1600" dirty="0" smtClean="0">
              <a:solidFill>
                <a:schemeClr val="tx1"/>
              </a:solidFill>
            </a:endParaRPr>
          </a:p>
          <a:p>
            <a:pPr indent="185738"/>
            <a:endParaRPr lang="en-US" altLang="ja-JP" sz="1600" dirty="0" smtClean="0">
              <a:solidFill>
                <a:schemeClr val="tx1"/>
              </a:solidFill>
            </a:endParaRPr>
          </a:p>
          <a:p>
            <a:pPr>
              <a:lnSpc>
                <a:spcPts val="800"/>
              </a:lnSpc>
            </a:pPr>
            <a:endParaRPr lang="ja-JP" altLang="en-US" sz="1600" dirty="0" smtClean="0">
              <a:solidFill>
                <a:schemeClr val="tx1"/>
              </a:solidFill>
            </a:endParaRPr>
          </a:p>
          <a:p>
            <a:pPr>
              <a:lnSpc>
                <a:spcPts val="1800"/>
              </a:lnSpc>
            </a:pPr>
            <a:r>
              <a:rPr kumimoji="1" lang="ja-JP" altLang="en-US" sz="1600" dirty="0" smtClean="0">
                <a:solidFill>
                  <a:schemeClr val="tx1"/>
                </a:solidFill>
              </a:rPr>
              <a:t>○　事業所番号が同一でも、サービス種類が異なる場合は、</a:t>
            </a:r>
            <a:endParaRPr kumimoji="1" lang="en-US" altLang="ja-JP" sz="1600" dirty="0" smtClean="0">
              <a:solidFill>
                <a:schemeClr val="tx1"/>
              </a:solidFill>
            </a:endParaRPr>
          </a:p>
          <a:p>
            <a:pPr indent="185738">
              <a:lnSpc>
                <a:spcPts val="1800"/>
              </a:lnSpc>
            </a:pPr>
            <a:r>
              <a:rPr kumimoji="1" lang="ja-JP" altLang="en-US" sz="1600" dirty="0" smtClean="0">
                <a:solidFill>
                  <a:schemeClr val="tx1"/>
                </a:solidFill>
              </a:rPr>
              <a:t>異なる事業所として数えます。</a:t>
            </a:r>
            <a:endParaRPr kumimoji="1" lang="en-US" altLang="ja-JP" sz="1600" dirty="0" smtClean="0">
              <a:solidFill>
                <a:schemeClr val="tx1"/>
              </a:solidFill>
            </a:endParaRPr>
          </a:p>
          <a:p>
            <a:pPr marL="185738" indent="173038">
              <a:lnSpc>
                <a:spcPts val="1800"/>
              </a:lnSpc>
            </a:pPr>
            <a:r>
              <a:rPr kumimoji="1" lang="ja-JP" altLang="en-US" sz="1600" dirty="0" smtClean="0">
                <a:solidFill>
                  <a:schemeClr val="tx1"/>
                </a:solidFill>
              </a:rPr>
              <a:t>例えば、同一の事業所で、居宅介護事業所と重度訪問介護事業所の指定を受けている場合、</a:t>
            </a:r>
            <a:r>
              <a:rPr lang="ja-JP" altLang="en-US" sz="1600" dirty="0" smtClean="0">
                <a:solidFill>
                  <a:schemeClr val="tx1"/>
                </a:solidFill>
              </a:rPr>
              <a:t>指定を受けている事業所は</a:t>
            </a:r>
            <a:r>
              <a:rPr lang="ja-JP" altLang="en-US" sz="1600" u="wavy" dirty="0" smtClean="0">
                <a:solidFill>
                  <a:schemeClr val="tx1"/>
                </a:solidFill>
              </a:rPr>
              <a:t>２つとなります。</a:t>
            </a:r>
            <a:endParaRPr lang="en-US" altLang="ja-JP" sz="1600" u="wavy" dirty="0" smtClean="0">
              <a:solidFill>
                <a:schemeClr val="tx1"/>
              </a:solidFill>
            </a:endParaRPr>
          </a:p>
        </p:txBody>
      </p:sp>
      <p:sp>
        <p:nvSpPr>
          <p:cNvPr id="35" name="正方形/長方形 34"/>
          <p:cNvSpPr/>
          <p:nvPr/>
        </p:nvSpPr>
        <p:spPr>
          <a:xfrm>
            <a:off x="232011" y="5508799"/>
            <a:ext cx="2916324" cy="4680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600" b="1" dirty="0" smtClean="0">
                <a:solidFill>
                  <a:srgbClr val="C00000"/>
                </a:solidFill>
              </a:rPr>
              <a:t>◎事業所の数え方について</a:t>
            </a:r>
            <a:endParaRPr kumimoji="1" lang="ja-JP" altLang="en-US" sz="1600" b="1" dirty="0">
              <a:solidFill>
                <a:srgbClr val="C00000"/>
              </a:solidFill>
            </a:endParaRPr>
          </a:p>
        </p:txBody>
      </p:sp>
      <p:sp>
        <p:nvSpPr>
          <p:cNvPr id="13" name="正方形/長方形 12"/>
          <p:cNvSpPr/>
          <p:nvPr/>
        </p:nvSpPr>
        <p:spPr>
          <a:xfrm>
            <a:off x="247135" y="243956"/>
            <a:ext cx="6439805" cy="4885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en-US" altLang="ja-JP" sz="1600" b="1" dirty="0" smtClean="0">
                <a:solidFill>
                  <a:srgbClr val="C00000"/>
                </a:solidFill>
              </a:rPr>
              <a:t/>
            </a:r>
            <a:r>
              <a:rPr lang="ja-JP" altLang="en-US" sz="1600" b="1" dirty="0" smtClean="0">
                <a:solidFill>
                  <a:srgbClr val="C00000"/>
                </a:solidFill>
              </a:rPr>
              <a:t>◎</a:t>
            </a:r>
            <a:r>
              <a:rPr kumimoji="1" lang="ja-JP" altLang="en-US" sz="1600" b="1" dirty="0" smtClean="0">
                <a:solidFill>
                  <a:srgbClr val="C00000"/>
                </a:solidFill>
              </a:rPr>
              <a:t>届出書の内容～</a:t>
            </a:r>
            <a:r>
              <a:rPr lang="ja-JP" altLang="en-US" sz="1400" b="1" dirty="0" smtClean="0">
                <a:solidFill>
                  <a:srgbClr val="C00000"/>
                </a:solidFill>
              </a:rPr>
              <a:t>設置する事業所等の数により届出事項が異なります！</a:t>
            </a:r>
            <a:endParaRPr kumimoji="1" lang="ja-JP" altLang="en-US" sz="1600" b="1" dirty="0">
              <a:solidFill>
                <a:srgbClr val="C00000"/>
              </a:solidFill>
            </a:endParaRPr>
          </a:p>
        </p:txBody>
      </p:sp>
      <p:sp>
        <p:nvSpPr>
          <p:cNvPr id="14" name="正方形/長方形 13"/>
          <p:cNvSpPr/>
          <p:nvPr/>
        </p:nvSpPr>
        <p:spPr>
          <a:xfrm>
            <a:off x="242644" y="1126996"/>
            <a:ext cx="6444296" cy="29459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95148630"/>
              </p:ext>
            </p:extLst>
          </p:nvPr>
        </p:nvGraphicFramePr>
        <p:xfrm>
          <a:off x="296652" y="1197694"/>
          <a:ext cx="6333282" cy="2839950"/>
        </p:xfrm>
        <a:graphic>
          <a:graphicData uri="http://schemas.openxmlformats.org/drawingml/2006/table">
            <a:tbl>
              <a:tblPr/>
              <a:tblGrid>
                <a:gridCol w="2672425">
                  <a:extLst>
                    <a:ext uri="{9D8B030D-6E8A-4147-A177-3AD203B41FA5}">
                      <a16:colId xmlns:a16="http://schemas.microsoft.com/office/drawing/2014/main" val="20000"/>
                    </a:ext>
                  </a:extLst>
                </a:gridCol>
                <a:gridCol w="146434">
                  <a:extLst>
                    <a:ext uri="{9D8B030D-6E8A-4147-A177-3AD203B41FA5}">
                      <a16:colId xmlns:a16="http://schemas.microsoft.com/office/drawing/2014/main" val="20001"/>
                    </a:ext>
                  </a:extLst>
                </a:gridCol>
                <a:gridCol w="36609">
                  <a:extLst>
                    <a:ext uri="{9D8B030D-6E8A-4147-A177-3AD203B41FA5}">
                      <a16:colId xmlns:a16="http://schemas.microsoft.com/office/drawing/2014/main" val="20002"/>
                    </a:ext>
                  </a:extLst>
                </a:gridCol>
                <a:gridCol w="768779">
                  <a:extLst>
                    <a:ext uri="{9D8B030D-6E8A-4147-A177-3AD203B41FA5}">
                      <a16:colId xmlns:a16="http://schemas.microsoft.com/office/drawing/2014/main" val="20003"/>
                    </a:ext>
                  </a:extLst>
                </a:gridCol>
                <a:gridCol w="2635816">
                  <a:extLst>
                    <a:ext uri="{9D8B030D-6E8A-4147-A177-3AD203B41FA5}">
                      <a16:colId xmlns:a16="http://schemas.microsoft.com/office/drawing/2014/main" val="20004"/>
                    </a:ext>
                  </a:extLst>
                </a:gridCol>
                <a:gridCol w="73219">
                  <a:extLst>
                    <a:ext uri="{9D8B030D-6E8A-4147-A177-3AD203B41FA5}">
                      <a16:colId xmlns:a16="http://schemas.microsoft.com/office/drawing/2014/main" val="20005"/>
                    </a:ext>
                  </a:extLst>
                </a:gridCol>
              </a:tblGrid>
              <a:tr h="323497">
                <a:tc>
                  <a:txBody>
                    <a:bodyPr/>
                    <a:lstStyle/>
                    <a:p>
                      <a:pPr algn="ctr" fontAlgn="ctr"/>
                      <a:r>
                        <a:rPr lang="ja-JP" altLang="en-US" sz="1200" b="0" i="0" u="none" strike="noStrike" dirty="0">
                          <a:solidFill>
                            <a:srgbClr val="000000"/>
                          </a:solidFill>
                          <a:latin typeface="ＭＳ Ｐゴシック"/>
                        </a:rPr>
                        <a:t>対象と</a:t>
                      </a:r>
                      <a:r>
                        <a:rPr lang="ja-JP" altLang="en-US" sz="1200" b="0" i="0" u="none" strike="noStrike" dirty="0" smtClean="0">
                          <a:solidFill>
                            <a:srgbClr val="000000"/>
                          </a:solidFill>
                          <a:latin typeface="ＭＳ Ｐゴシック"/>
                        </a:rPr>
                        <a:t>なる障害福祉サービス事業者等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ja-JP" altLang="en-US" sz="1200" b="0" i="0" u="none" strike="noStrike" dirty="0">
                          <a:solidFill>
                            <a:srgbClr val="000000"/>
                          </a:solidFill>
                          <a:latin typeface="ＭＳ Ｐゴシック"/>
                        </a:rPr>
                        <a:t>届出事項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07480">
                <a:tc rowSpan="5">
                  <a:txBody>
                    <a:bodyPr/>
                    <a:lstStyle/>
                    <a:p>
                      <a:pPr algn="ctr" fontAlgn="ctr"/>
                      <a:r>
                        <a:rPr lang="ja-JP" altLang="en-US" sz="1200" b="0" i="0" u="none" strike="noStrike" dirty="0">
                          <a:solidFill>
                            <a:srgbClr val="000000"/>
                          </a:solidFill>
                          <a:latin typeface="ＭＳ Ｐゴシック"/>
                        </a:rPr>
                        <a:t>全て</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gridSpan="4">
                  <a:txBody>
                    <a:bodyPr/>
                    <a:lstStyle/>
                    <a:p>
                      <a:pPr algn="l" fontAlgn="ctr"/>
                      <a:r>
                        <a:rPr lang="ja-JP" altLang="en-US" sz="1200" b="0" i="0" u="none" strike="noStrike" dirty="0">
                          <a:solidFill>
                            <a:srgbClr val="000000"/>
                          </a:solidFill>
                          <a:latin typeface="ＭＳ Ｐゴシック"/>
                        </a:rPr>
                        <a:t>事</a:t>
                      </a:r>
                      <a:r>
                        <a:rPr lang="ja-JP" altLang="en-US" sz="1200" b="0" i="0" u="none" strike="noStrike" dirty="0" smtClean="0">
                          <a:solidFill>
                            <a:srgbClr val="000000"/>
                          </a:solidFill>
                          <a:latin typeface="ＭＳ Ｐゴシック"/>
                        </a:rPr>
                        <a:t>業者等の名称又は氏名</a:t>
                      </a:r>
                      <a:endParaRPr lang="ja-JP" altLang="en-US" sz="1200" b="0" i="0" u="none" strike="noStrike" dirty="0">
                        <a:solidFill>
                          <a:srgbClr val="000000"/>
                        </a:solidFill>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pPr algn="l" fontAlgn="ctr"/>
                      <a:endParaRPr lang="ja-JP" altLang="en-US" sz="1200" b="0" i="0" u="none" strike="noStrike" dirty="0">
                        <a:solidFill>
                          <a:srgbClr val="000000"/>
                        </a:solidFill>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extLst>
                  <a:ext uri="{0D108BD9-81ED-4DB2-BD59-A6C34878D82A}">
                    <a16:rowId xmlns:a16="http://schemas.microsoft.com/office/drawing/2014/main" val="10001"/>
                  </a:ext>
                </a:extLst>
              </a:tr>
              <a:tr h="343751">
                <a:tc vMerge="1">
                  <a:txBody>
                    <a:bodyPr/>
                    <a:lstStyle/>
                    <a:p>
                      <a:endParaRPr kumimoji="1" lang="ja-JP" altLang="en-US"/>
                    </a:p>
                  </a:txBody>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endParaRPr kumimoji="1" lang="ja-JP" altLang="en-US" dirty="0"/>
                    </a:p>
                  </a:txBody>
                  <a:tcPr marL="0" marR="0" marT="0" marB="0" anchor="ctr">
                    <a:lnL>
                      <a:noFill/>
                    </a:lnL>
                    <a:lnR>
                      <a:noFill/>
                    </a:lnR>
                    <a:lnT>
                      <a:noFill/>
                    </a:lnT>
                    <a:lnB>
                      <a:noFill/>
                    </a:lnB>
                  </a:tcPr>
                </a:tc>
                <a:tc>
                  <a:txBody>
                    <a:bodyPr/>
                    <a:lstStyle/>
                    <a:p>
                      <a:pPr algn="l" fontAlgn="ctr"/>
                      <a:r>
                        <a:rPr lang="en-US" altLang="ja-JP" sz="1200" b="0" i="0" u="none" strike="noStrike" dirty="0" smtClean="0">
                          <a:solidFill>
                            <a:srgbClr val="000000"/>
                          </a:solidFill>
                          <a:latin typeface="ＭＳ Ｐゴシック"/>
                        </a:rPr>
                        <a:t>       〃</a:t>
                      </a:r>
                      <a:endParaRPr lang="ja-JP" altLang="en-US" sz="12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ja-JP" altLang="en-US" sz="1200" b="0" i="0" u="none" strike="noStrike" dirty="0" smtClean="0">
                          <a:solidFill>
                            <a:srgbClr val="000000"/>
                          </a:solidFill>
                          <a:latin typeface="ＭＳ Ｐゴシック"/>
                        </a:rPr>
                        <a:t>主</a:t>
                      </a:r>
                      <a:r>
                        <a:rPr lang="ja-JP" altLang="en-US" sz="1200" b="0" i="0" u="none" strike="noStrike" dirty="0">
                          <a:solidFill>
                            <a:srgbClr val="000000"/>
                          </a:solidFill>
                          <a:latin typeface="ＭＳ Ｐゴシック"/>
                        </a:rPr>
                        <a:t>たる事業所の所在地</a:t>
                      </a:r>
                    </a:p>
                  </a:txBody>
                  <a:tcPr marL="0" marR="0" marT="0" marB="0" anchor="ctr">
                    <a:lnL>
                      <a:noFill/>
                    </a:lnL>
                    <a:lnR>
                      <a:noFill/>
                    </a:lnR>
                    <a:lnT>
                      <a:noFill/>
                    </a:lnT>
                    <a:lnB>
                      <a:noFill/>
                    </a:lnB>
                  </a:tcPr>
                </a:tc>
                <a:tc>
                  <a:txBody>
                    <a:bodyPr/>
                    <a:lstStyle/>
                    <a:p>
                      <a:pPr algn="l" fontAlgn="ctr"/>
                      <a:r>
                        <a:rPr lang="ja-JP" altLang="en-US" sz="13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343751">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endParaRPr kumimoji="1" lang="ja-JP" altLang="en-US"/>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smtClean="0">
                          <a:solidFill>
                            <a:srgbClr val="000000"/>
                          </a:solidFill>
                          <a:latin typeface="ＭＳ Ｐゴシック"/>
                        </a:rPr>
                        <a:t>       〃</a:t>
                      </a:r>
                      <a:endParaRPr lang="ja-JP" altLang="en-US" sz="1200" b="0" i="0" u="none" strike="noStrike" dirty="0">
                        <a:solidFill>
                          <a:srgbClr val="000000"/>
                        </a:solidFill>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smtClean="0">
                          <a:solidFill>
                            <a:srgbClr val="000000"/>
                          </a:solidFill>
                          <a:latin typeface="ＭＳ Ｐゴシック"/>
                        </a:rPr>
                        <a:t>代表者</a:t>
                      </a:r>
                      <a:r>
                        <a:rPr lang="ja-JP" altLang="en-US" sz="1200" b="0" i="0" u="none" strike="noStrike" dirty="0">
                          <a:solidFill>
                            <a:srgbClr val="000000"/>
                          </a:solidFill>
                          <a:latin typeface="ＭＳ Ｐゴシック"/>
                        </a:rPr>
                        <a:t>の氏名、生年月日、住所、職名</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latin typeface="ＭＳ Ｐゴシック"/>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0873">
                <a:tc vMerge="1">
                  <a:txBody>
                    <a:bodyPr/>
                    <a:lstStyle/>
                    <a:p>
                      <a:pPr algn="ctr" fontAlgn="ct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「法令</a:t>
                      </a:r>
                      <a:r>
                        <a:rPr lang="ja-JP" altLang="en-US" sz="1200" b="0" i="0" u="none" strike="noStrike" dirty="0">
                          <a:solidFill>
                            <a:srgbClr val="000000"/>
                          </a:solidFill>
                          <a:latin typeface="ＭＳ Ｐゴシック"/>
                        </a:rPr>
                        <a:t>遵守</a:t>
                      </a:r>
                      <a:r>
                        <a:rPr lang="ja-JP" altLang="en-US" sz="1200" b="0" i="0" u="none" strike="noStrike" dirty="0" smtClean="0">
                          <a:solidFill>
                            <a:srgbClr val="000000"/>
                          </a:solidFill>
                          <a:latin typeface="ＭＳ Ｐゴシック"/>
                        </a:rPr>
                        <a:t>責任者」（注３）の</a:t>
                      </a:r>
                      <a:r>
                        <a:rPr lang="ja-JP" altLang="en-US" sz="1200" b="0" i="0" u="none" strike="noStrike" dirty="0">
                          <a:solidFill>
                            <a:srgbClr val="000000"/>
                          </a:solidFill>
                          <a:latin typeface="ＭＳ Ｐゴシック"/>
                        </a:rPr>
                        <a:t>氏名、生年月日</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4"/>
                  </a:ext>
                </a:extLst>
              </a:tr>
              <a:tr h="240873">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5"/>
                  </a:ext>
                </a:extLst>
              </a:tr>
              <a:tr h="240873">
                <a:tc rowSpan="2">
                  <a:txBody>
                    <a:bodyPr/>
                    <a:lstStyle/>
                    <a:p>
                      <a:pPr algn="ctr" fontAlgn="ctr"/>
                      <a:r>
                        <a:rPr lang="ja-JP" altLang="en-US" sz="1200" b="0" i="0" u="none" strike="noStrike" dirty="0" smtClean="0">
                          <a:solidFill>
                            <a:srgbClr val="000000"/>
                          </a:solidFill>
                          <a:latin typeface="ＭＳ Ｐゴシック"/>
                        </a:rPr>
                        <a:t>事業所</a:t>
                      </a:r>
                      <a:r>
                        <a:rPr lang="ja-JP" altLang="en-US" sz="1200" b="0" i="0" u="none" strike="noStrike" dirty="0">
                          <a:solidFill>
                            <a:srgbClr val="000000"/>
                          </a:solidFill>
                          <a:latin typeface="ＭＳ Ｐゴシック"/>
                        </a:rPr>
                        <a:t>等の数が</a:t>
                      </a:r>
                      <a:r>
                        <a:rPr lang="ja-JP" altLang="en-US" sz="1200" b="0" i="0" u="sng" strike="noStrike" dirty="0">
                          <a:solidFill>
                            <a:srgbClr val="000000"/>
                          </a:solidFill>
                          <a:latin typeface="ＭＳ Ｐゴシック"/>
                        </a:rPr>
                        <a:t>２０以上</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上記に加え「法令遵守規程」（注４）の</a:t>
                      </a:r>
                      <a:r>
                        <a:rPr lang="ja-JP" altLang="en-US" sz="1200" b="0" i="0" u="none" strike="noStrike" dirty="0">
                          <a:solidFill>
                            <a:srgbClr val="000000"/>
                          </a:solidFill>
                          <a:latin typeface="ＭＳ Ｐゴシック"/>
                        </a:rPr>
                        <a:t>概要</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6"/>
                  </a:ext>
                </a:extLst>
              </a:tr>
              <a:tr h="240873">
                <a:tc vMerge="1">
                  <a:txBody>
                    <a:bodyPr/>
                    <a:lstStyle/>
                    <a:p>
                      <a:endParaRPr kumimoji="1" lang="ja-JP" altLang="en-US"/>
                    </a:p>
                  </a:txBody>
                  <a:tcPr/>
                </a:tc>
                <a:tc>
                  <a:txBody>
                    <a:bodyPr/>
                    <a:lstStyle/>
                    <a:p>
                      <a:pPr algn="l" fontAlgn="ctr"/>
                      <a:r>
                        <a:rPr lang="ja-JP" altLang="en-US" sz="12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7"/>
                  </a:ext>
                </a:extLst>
              </a:tr>
              <a:tr h="240873">
                <a:tc rowSpan="2">
                  <a:txBody>
                    <a:bodyPr/>
                    <a:lstStyle/>
                    <a:p>
                      <a:pPr algn="ctr" fontAlgn="ctr"/>
                      <a:r>
                        <a:rPr lang="ja-JP" altLang="en-US" sz="1200" b="0" i="0" u="none" strike="noStrike" dirty="0" smtClean="0">
                          <a:solidFill>
                            <a:srgbClr val="000000"/>
                          </a:solidFill>
                          <a:latin typeface="ＭＳ Ｐゴシック"/>
                        </a:rPr>
                        <a:t>事業所</a:t>
                      </a:r>
                      <a:r>
                        <a:rPr lang="ja-JP" altLang="en-US" sz="1200" b="0" i="0" u="none" strike="noStrike" dirty="0">
                          <a:solidFill>
                            <a:srgbClr val="000000"/>
                          </a:solidFill>
                          <a:latin typeface="ＭＳ Ｐゴシック"/>
                        </a:rPr>
                        <a:t>等の数が</a:t>
                      </a:r>
                      <a:r>
                        <a:rPr lang="ja-JP" altLang="en-US" sz="1200" b="0" i="0" u="sng" strike="noStrike" dirty="0">
                          <a:solidFill>
                            <a:srgbClr val="000000"/>
                          </a:solidFill>
                          <a:latin typeface="ＭＳ Ｐゴシック"/>
                        </a:rPr>
                        <a:t>１００以上</a:t>
                      </a:r>
                      <a:r>
                        <a:rPr lang="ja-JP" altLang="en-US" sz="1200" b="0" i="0" u="none" strike="noStrike" dirty="0" smtClean="0">
                          <a:solidFill>
                            <a:srgbClr val="000000"/>
                          </a:solidFill>
                          <a:latin typeface="ＭＳ Ｐゴシック"/>
                        </a:rPr>
                        <a:t>の事業者等</a:t>
                      </a:r>
                      <a:endParaRPr lang="ja-JP" altLang="en-US" sz="12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rowSpan="2" gridSpan="4">
                  <a:txBody>
                    <a:bodyPr/>
                    <a:lstStyle/>
                    <a:p>
                      <a:pPr algn="l" fontAlgn="ctr"/>
                      <a:r>
                        <a:rPr lang="ja-JP" altLang="en-US" sz="1200" b="0" i="0" u="none" strike="noStrike" dirty="0" smtClean="0">
                          <a:solidFill>
                            <a:srgbClr val="000000"/>
                          </a:solidFill>
                          <a:latin typeface="ＭＳ Ｐゴシック"/>
                        </a:rPr>
                        <a:t>上記に加え「業務</a:t>
                      </a:r>
                      <a:r>
                        <a:rPr lang="ja-JP" altLang="en-US" sz="1200" b="0" i="0" u="none" strike="noStrike" dirty="0">
                          <a:solidFill>
                            <a:srgbClr val="000000"/>
                          </a:solidFill>
                          <a:latin typeface="ＭＳ Ｐゴシック"/>
                        </a:rPr>
                        <a:t>執行の状況の監査の</a:t>
                      </a:r>
                      <a:r>
                        <a:rPr lang="ja-JP" altLang="en-US" sz="1200" b="0" i="0" u="none" strike="noStrike" dirty="0" smtClean="0">
                          <a:solidFill>
                            <a:srgbClr val="000000"/>
                          </a:solidFill>
                          <a:latin typeface="ＭＳ Ｐゴシック"/>
                        </a:rPr>
                        <a:t>方法」の</a:t>
                      </a:r>
                      <a:r>
                        <a:rPr lang="ja-JP" altLang="en-US" sz="1200" b="0" i="0" u="none" strike="noStrike" dirty="0">
                          <a:solidFill>
                            <a:srgbClr val="000000"/>
                          </a:solidFill>
                          <a:latin typeface="ＭＳ Ｐゴシック"/>
                        </a:rPr>
                        <a:t>概要</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8"/>
                  </a:ext>
                </a:extLst>
              </a:tr>
              <a:tr h="217106">
                <a:tc vMerge="1">
                  <a:txBody>
                    <a:bodyPr/>
                    <a:lstStyle/>
                    <a:p>
                      <a:endParaRPr kumimoji="1" lang="ja-JP" altLang="en-US"/>
                    </a:p>
                  </a:txBody>
                  <a:tcPr/>
                </a:tc>
                <a:tc>
                  <a:txBody>
                    <a:bodyPr/>
                    <a:lstStyle/>
                    <a:p>
                      <a:pPr algn="l" fontAlgn="ctr"/>
                      <a:r>
                        <a:rPr lang="ja-JP" altLang="en-US" sz="12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9"/>
                  </a:ext>
                </a:extLst>
              </a:tr>
            </a:tbl>
          </a:graphicData>
        </a:graphic>
      </p:graphicFrame>
      <p:sp>
        <p:nvSpPr>
          <p:cNvPr id="16" name="テキスト ボックス 15"/>
          <p:cNvSpPr txBox="1"/>
          <p:nvPr/>
        </p:nvSpPr>
        <p:spPr>
          <a:xfrm>
            <a:off x="242644" y="4150213"/>
            <a:ext cx="6084676" cy="400110"/>
          </a:xfrm>
          <a:prstGeom prst="rect">
            <a:avLst/>
          </a:prstGeom>
          <a:noFill/>
        </p:spPr>
        <p:txBody>
          <a:bodyPr wrap="square" rtlCol="0">
            <a:spAutoFit/>
          </a:bodyPr>
          <a:lstStyle/>
          <a:p>
            <a:pPr>
              <a:lnSpc>
                <a:spcPts val="1200"/>
              </a:lnSpc>
            </a:pPr>
            <a:r>
              <a:rPr kumimoji="1" lang="ja-JP" altLang="en-US" sz="1100" dirty="0" smtClean="0">
                <a:latin typeface="+mj-ea"/>
                <a:ea typeface="+mj-ea"/>
              </a:rPr>
              <a:t>（注３）法令を遵守するための体制の確保にかかる責任</a:t>
            </a:r>
            <a:r>
              <a:rPr lang="ja-JP" altLang="en-US" sz="1100" dirty="0" smtClean="0">
                <a:latin typeface="+mj-ea"/>
                <a:ea typeface="+mj-ea"/>
              </a:rPr>
              <a:t>者</a:t>
            </a:r>
            <a:endParaRPr kumimoji="1" lang="en-US" altLang="ja-JP" sz="1100" dirty="0" smtClean="0">
              <a:latin typeface="+mj-ea"/>
              <a:ea typeface="+mj-ea"/>
            </a:endParaRPr>
          </a:p>
          <a:p>
            <a:pPr>
              <a:lnSpc>
                <a:spcPts val="1200"/>
              </a:lnSpc>
            </a:pPr>
            <a:r>
              <a:rPr lang="ja-JP" altLang="en-US" sz="1100" dirty="0" smtClean="0">
                <a:latin typeface="+mj-ea"/>
                <a:ea typeface="+mj-ea"/>
              </a:rPr>
              <a:t>（注４）業務が法令に適合することを確保するための規程</a:t>
            </a:r>
            <a:endParaRPr kumimoji="1" lang="ja-JP" altLang="en-US" sz="1100" dirty="0">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0648" y="236476"/>
            <a:ext cx="6336704" cy="4680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600" b="1" dirty="0" smtClean="0">
                <a:solidFill>
                  <a:srgbClr val="C00000"/>
                </a:solidFill>
              </a:rPr>
              <a:t>◎届出書の届け先は事業所の所在地によって決まります。</a:t>
            </a:r>
            <a:endParaRPr kumimoji="1" lang="ja-JP" altLang="en-US" sz="1600" b="1" dirty="0">
              <a:solidFill>
                <a:srgbClr val="C00000"/>
              </a:solidFill>
            </a:endParaRPr>
          </a:p>
        </p:txBody>
      </p:sp>
      <p:sp>
        <p:nvSpPr>
          <p:cNvPr id="6" name="テキスト ボックス 5"/>
          <p:cNvSpPr txBox="1"/>
          <p:nvPr/>
        </p:nvSpPr>
        <p:spPr>
          <a:xfrm>
            <a:off x="188640" y="848544"/>
            <a:ext cx="6408712" cy="646331"/>
          </a:xfrm>
          <a:prstGeom prst="rect">
            <a:avLst/>
          </a:prstGeom>
          <a:noFill/>
        </p:spPr>
        <p:txBody>
          <a:bodyPr wrap="square" rtlCol="0">
            <a:spAutoFit/>
          </a:bodyPr>
          <a:lstStyle/>
          <a:p>
            <a:r>
              <a:rPr kumimoji="1" lang="ja-JP" altLang="en-US" sz="1800" dirty="0" smtClean="0"/>
              <a:t>届出は（注１）ア～オの事業者等の種類ごとに行う必要があります。</a:t>
            </a:r>
            <a:endParaRPr kumimoji="1" lang="ja-JP" altLang="en-US" sz="1800" dirty="0"/>
          </a:p>
        </p:txBody>
      </p:sp>
      <p:graphicFrame>
        <p:nvGraphicFramePr>
          <p:cNvPr id="7" name="表 6"/>
          <p:cNvGraphicFramePr>
            <a:graphicFrameLocks noGrp="1"/>
          </p:cNvGraphicFramePr>
          <p:nvPr>
            <p:extLst>
              <p:ext uri="{D42A27DB-BD31-4B8C-83A1-F6EECF244321}">
                <p14:modId xmlns:p14="http://schemas.microsoft.com/office/powerpoint/2010/main" val="3166685106"/>
              </p:ext>
            </p:extLst>
          </p:nvPr>
        </p:nvGraphicFramePr>
        <p:xfrm>
          <a:off x="206607" y="1665855"/>
          <a:ext cx="6444716" cy="6995557"/>
        </p:xfrm>
        <a:graphic>
          <a:graphicData uri="http://schemas.openxmlformats.org/drawingml/2006/table">
            <a:tbl>
              <a:tblPr firstRow="1" bandRow="1">
                <a:tableStyleId>{5C22544A-7EE6-4342-B048-85BDC9FD1C3A}</a:tableStyleId>
              </a:tblPr>
              <a:tblGrid>
                <a:gridCol w="356261">
                  <a:extLst>
                    <a:ext uri="{9D8B030D-6E8A-4147-A177-3AD203B41FA5}">
                      <a16:colId xmlns:a16="http://schemas.microsoft.com/office/drawing/2014/main" val="20000"/>
                    </a:ext>
                  </a:extLst>
                </a:gridCol>
                <a:gridCol w="2470088">
                  <a:extLst>
                    <a:ext uri="{9D8B030D-6E8A-4147-A177-3AD203B41FA5}">
                      <a16:colId xmlns:a16="http://schemas.microsoft.com/office/drawing/2014/main" val="20001"/>
                    </a:ext>
                  </a:extLst>
                </a:gridCol>
                <a:gridCol w="1306264">
                  <a:extLst>
                    <a:ext uri="{9D8B030D-6E8A-4147-A177-3AD203B41FA5}">
                      <a16:colId xmlns:a16="http://schemas.microsoft.com/office/drawing/2014/main" val="20002"/>
                    </a:ext>
                  </a:extLst>
                </a:gridCol>
                <a:gridCol w="2312103">
                  <a:extLst>
                    <a:ext uri="{9D8B030D-6E8A-4147-A177-3AD203B41FA5}">
                      <a16:colId xmlns:a16="http://schemas.microsoft.com/office/drawing/2014/main" val="20003"/>
                    </a:ext>
                  </a:extLst>
                </a:gridCol>
              </a:tblGrid>
              <a:tr h="449745">
                <a:tc>
                  <a:txBody>
                    <a:bodyPr/>
                    <a:lstStyle/>
                    <a:p>
                      <a:endParaRPr kumimoji="1" lang="ja-JP" altLang="en-US" dirty="0"/>
                    </a:p>
                  </a:txBody>
                  <a:tcPr anchor="ctr"/>
                </a:tc>
                <a:tc>
                  <a:txBody>
                    <a:bodyPr/>
                    <a:lstStyle/>
                    <a:p>
                      <a:pPr algn="ctr"/>
                      <a:r>
                        <a:rPr kumimoji="1" lang="ja-JP" altLang="en-US" sz="1200" dirty="0" smtClean="0">
                          <a:solidFill>
                            <a:schemeClr val="tx1"/>
                          </a:solidFill>
                        </a:rPr>
                        <a:t>事業所等の区分</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届出先</a:t>
                      </a:r>
                      <a:endParaRPr kumimoji="1" lang="ja-JP" altLang="en-US" sz="1200" dirty="0">
                        <a:solidFill>
                          <a:schemeClr val="tx1"/>
                        </a:solidFill>
                      </a:endParaRPr>
                    </a:p>
                  </a:txBody>
                  <a:tcPr anchor="ctr"/>
                </a:tc>
                <a:tc>
                  <a:txBody>
                    <a:bodyPr/>
                    <a:lstStyle/>
                    <a:p>
                      <a:pPr algn="ctr"/>
                      <a:r>
                        <a:rPr kumimoji="1" lang="ja-JP" altLang="en-US" sz="1200" dirty="0" smtClean="0">
                          <a:solidFill>
                            <a:schemeClr val="tx1"/>
                          </a:solidFill>
                        </a:rPr>
                        <a:t>備          考</a:t>
                      </a:r>
                      <a:endParaRPr kumimoji="1" lang="ja-JP" altLang="en-US" sz="1200" dirty="0">
                        <a:solidFill>
                          <a:schemeClr val="tx1"/>
                        </a:solidFill>
                      </a:endParaRPr>
                    </a:p>
                  </a:txBody>
                  <a:tcPr anchor="ctr"/>
                </a:tc>
                <a:extLst>
                  <a:ext uri="{0D108BD9-81ED-4DB2-BD59-A6C34878D82A}">
                    <a16:rowId xmlns:a16="http://schemas.microsoft.com/office/drawing/2014/main" val="10000"/>
                  </a:ext>
                </a:extLst>
              </a:tr>
              <a:tr h="1102234">
                <a:tc>
                  <a:txBody>
                    <a:bodyPr/>
                    <a:lstStyle/>
                    <a:p>
                      <a:r>
                        <a:rPr kumimoji="1" lang="ja-JP" altLang="en-US" sz="1200" dirty="0" smtClean="0"/>
                        <a:t>①</a:t>
                      </a:r>
                      <a:endParaRPr kumimoji="1" lang="ja-JP" altLang="en-US" sz="1200" dirty="0"/>
                    </a:p>
                  </a:txBody>
                  <a:tcPr anchor="ctr"/>
                </a:tc>
                <a:tc>
                  <a:txBody>
                    <a:bodyPr/>
                    <a:lstStyle/>
                    <a:p>
                      <a:r>
                        <a:rPr kumimoji="1" lang="ja-JP" altLang="en-US" sz="1400" dirty="0" smtClean="0"/>
                        <a:t>指定事業所等が２以上の都道府県に所在する事業者等</a:t>
                      </a:r>
                      <a:endParaRPr kumimoji="1" lang="ja-JP" altLang="en-US" sz="1400" dirty="0"/>
                    </a:p>
                  </a:txBody>
                  <a:tcPr anchor="ctr"/>
                </a:tc>
                <a:tc>
                  <a:txBody>
                    <a:bodyPr/>
                    <a:lstStyle/>
                    <a:p>
                      <a:pPr algn="ctr"/>
                      <a:r>
                        <a:rPr kumimoji="1" lang="ja-JP" altLang="en-US" sz="1400" dirty="0" smtClean="0"/>
                        <a:t>厚生労働省</a:t>
                      </a:r>
                      <a:endParaRPr kumimoji="1" lang="ja-JP" altLang="en-US" sz="1400" dirty="0"/>
                    </a:p>
                  </a:txBody>
                  <a:tcPr anchor="ctr"/>
                </a:tc>
                <a:tc>
                  <a:txBody>
                    <a:bodyPr/>
                    <a:lstStyle/>
                    <a:p>
                      <a:pPr algn="l"/>
                      <a:r>
                        <a:rPr kumimoji="1" lang="ja-JP" altLang="en-US" sz="1400" smtClean="0"/>
                        <a:t>厚生労働本省 社会</a:t>
                      </a:r>
                      <a:r>
                        <a:rPr kumimoji="1" lang="ja-JP" altLang="en-US" sz="1400" dirty="0" smtClean="0"/>
                        <a:t>・援護局障害保健福祉部 企画課</a:t>
                      </a:r>
                      <a:endParaRPr kumimoji="1" lang="ja-JP" altLang="en-US" sz="1400" dirty="0"/>
                    </a:p>
                  </a:txBody>
                  <a:tcPr anchor="ctr"/>
                </a:tc>
                <a:extLst>
                  <a:ext uri="{0D108BD9-81ED-4DB2-BD59-A6C34878D82A}">
                    <a16:rowId xmlns:a16="http://schemas.microsoft.com/office/drawing/2014/main" val="10001"/>
                  </a:ext>
                </a:extLst>
              </a:tr>
              <a:tr h="1540154">
                <a:tc>
                  <a:txBody>
                    <a:bodyPr/>
                    <a:lstStyle/>
                    <a:p>
                      <a:r>
                        <a:rPr kumimoji="1" lang="ja-JP" altLang="en-US" sz="1200" dirty="0" smtClean="0"/>
                        <a:t>②</a:t>
                      </a:r>
                      <a:endParaRPr kumimoji="1" lang="ja-JP" altLang="en-US" sz="1200" dirty="0"/>
                    </a:p>
                  </a:txBody>
                  <a:tcPr anchor="ctr"/>
                </a:tc>
                <a:tc>
                  <a:txBody>
                    <a:bodyPr/>
                    <a:lstStyle/>
                    <a:p>
                      <a:r>
                        <a:rPr kumimoji="1" lang="ja-JP" altLang="en-US" sz="1400" dirty="0" smtClean="0"/>
                        <a:t>特定相談支援事業又は障害児相談支援事業のみを行う事業者であって、全ての指定事業所が同一市町村内に所在する事業者</a:t>
                      </a:r>
                      <a:endParaRPr kumimoji="1" lang="ja-JP" altLang="en-US" sz="1400" dirty="0"/>
                    </a:p>
                  </a:txBody>
                  <a:tcPr anchor="ctr"/>
                </a:tc>
                <a:tc>
                  <a:txBody>
                    <a:bodyPr/>
                    <a:lstStyle/>
                    <a:p>
                      <a:pPr algn="ctr"/>
                      <a:r>
                        <a:rPr kumimoji="1" lang="ja-JP" altLang="en-US" sz="1400" dirty="0" smtClean="0"/>
                        <a:t>市町村</a:t>
                      </a:r>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10002"/>
                  </a:ext>
                </a:extLst>
              </a:tr>
              <a:tr h="1224225">
                <a:tc>
                  <a:txBody>
                    <a:bodyPr/>
                    <a:lstStyle/>
                    <a:p>
                      <a:r>
                        <a:rPr kumimoji="1" lang="ja-JP" altLang="en-US" sz="1200" dirty="0" smtClean="0"/>
                        <a:t>③</a:t>
                      </a:r>
                      <a:endParaRPr kumimoji="1" lang="ja-JP" altLang="en-US" sz="1200" dirty="0"/>
                    </a:p>
                  </a:txBody>
                  <a:tcPr anchor="ctr"/>
                </a:tc>
                <a:tc>
                  <a:txBody>
                    <a:bodyPr/>
                    <a:lstStyle/>
                    <a:p>
                      <a:r>
                        <a:rPr kumimoji="1" lang="ja-JP" altLang="en-US" sz="1400" dirty="0" smtClean="0"/>
                        <a:t>全ての指定事業所等が同一指定都市（</a:t>
                      </a:r>
                      <a:r>
                        <a:rPr kumimoji="1" lang="en-US" altLang="ja-JP" sz="1400" dirty="0" smtClean="0"/>
                        <a:t>※</a:t>
                      </a:r>
                      <a:r>
                        <a:rPr kumimoji="1" lang="ja-JP" altLang="en-US" sz="1400" dirty="0" smtClean="0"/>
                        <a:t>）内に所在する事業者等</a:t>
                      </a:r>
                      <a:endParaRPr kumimoji="1" lang="ja-JP" altLang="en-US" sz="1400" dirty="0"/>
                    </a:p>
                  </a:txBody>
                  <a:tcPr anchor="ctr"/>
                </a:tc>
                <a:tc>
                  <a:txBody>
                    <a:bodyPr/>
                    <a:lstStyle/>
                    <a:p>
                      <a:pPr algn="ctr"/>
                      <a:r>
                        <a:rPr kumimoji="1" lang="ja-JP" altLang="en-US" sz="1400" dirty="0" smtClean="0"/>
                        <a:t>指定都市（</a:t>
                      </a:r>
                      <a:r>
                        <a:rPr kumimoji="1" lang="en-US" altLang="ja-JP" sz="1400" dirty="0" smtClean="0"/>
                        <a:t>※</a:t>
                      </a:r>
                      <a:r>
                        <a:rPr kumimoji="1" lang="ja-JP" altLang="en-US" sz="1400" dirty="0" smtClean="0"/>
                        <a:t>）</a:t>
                      </a:r>
                      <a:endParaRPr kumimoji="1" lang="ja-JP" altLang="en-US" sz="1400" dirty="0"/>
                    </a:p>
                  </a:txBody>
                  <a:tcPr anchor="ctr"/>
                </a:tc>
                <a:tc>
                  <a:txBody>
                    <a:bodyPr/>
                    <a:lstStyle/>
                    <a:p>
                      <a:pPr marL="0" marR="0" indent="0" algn="l" defTabSz="957817"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j-ea"/>
                          <a:ea typeface="+mj-ea"/>
                        </a:rPr>
                        <a:t>※</a:t>
                      </a:r>
                      <a:r>
                        <a:rPr kumimoji="1" lang="ja-JP" altLang="en-US" sz="1100" dirty="0" smtClean="0">
                          <a:solidFill>
                            <a:schemeClr val="tx1"/>
                          </a:solidFill>
                          <a:latin typeface="+mj-ea"/>
                          <a:ea typeface="+mj-ea"/>
                        </a:rPr>
                        <a:t>児童福祉法に基づく指定障害児通所支援事業者及び指定障害児入所施設の設置者については、児童相談所設置市を含みます。</a:t>
                      </a:r>
                      <a:endParaRPr kumimoji="1" lang="ja-JP" altLang="en-US" sz="1100" dirty="0">
                        <a:solidFill>
                          <a:schemeClr val="tx1"/>
                        </a:solidFill>
                        <a:latin typeface="+mj-ea"/>
                        <a:ea typeface="+mj-ea"/>
                      </a:endParaRPr>
                    </a:p>
                  </a:txBody>
                  <a:tcPr anchor="ctr"/>
                </a:tc>
                <a:extLst>
                  <a:ext uri="{0D108BD9-81ED-4DB2-BD59-A6C34878D82A}">
                    <a16:rowId xmlns:a16="http://schemas.microsoft.com/office/drawing/2014/main" val="10003"/>
                  </a:ext>
                </a:extLst>
              </a:tr>
              <a:tr h="1815103">
                <a:tc>
                  <a:txBody>
                    <a:bodyPr/>
                    <a:lstStyle/>
                    <a:p>
                      <a:r>
                        <a:rPr kumimoji="1" lang="ja-JP" altLang="en-US" sz="1200" dirty="0" smtClean="0"/>
                        <a:t>④</a:t>
                      </a:r>
                      <a:endParaRPr kumimoji="1" lang="ja-JP" altLang="en-US" sz="1200" dirty="0"/>
                    </a:p>
                  </a:txBody>
                  <a:tcPr anchor="ctr"/>
                </a:tc>
                <a:tc>
                  <a:txBody>
                    <a:bodyPr/>
                    <a:lstStyle/>
                    <a:p>
                      <a:r>
                        <a:rPr kumimoji="1" lang="ja-JP" altLang="en-US" sz="1400" dirty="0" smtClean="0"/>
                        <a:t>全ての指定</a:t>
                      </a:r>
                      <a:r>
                        <a:rPr kumimoji="1" lang="ja-JP" altLang="en-US" sz="1400" smtClean="0"/>
                        <a:t>事業所等（</a:t>
                      </a:r>
                      <a:r>
                        <a:rPr kumimoji="1" lang="ja-JP" altLang="en-US" sz="1400" dirty="0" smtClean="0"/>
                        <a:t>児童福祉法に基づく指定障害児入所施設を除く。）が同一中核市内に所在する事業者等</a:t>
                      </a:r>
                      <a:endParaRPr kumimoji="1" lang="ja-JP" altLang="en-US" sz="1400" dirty="0"/>
                    </a:p>
                  </a:txBody>
                  <a:tcPr anchor="ctr"/>
                </a:tc>
                <a:tc>
                  <a:txBody>
                    <a:bodyPr/>
                    <a:lstStyle/>
                    <a:p>
                      <a:pPr algn="ctr"/>
                      <a:r>
                        <a:rPr kumimoji="1" lang="ja-JP" altLang="en-US" sz="1400" dirty="0" smtClean="0"/>
                        <a:t>中核市</a:t>
                      </a:r>
                      <a:endParaRPr kumimoji="1" lang="ja-JP" altLang="en-US" sz="1400" dirty="0"/>
                    </a:p>
                  </a:txBody>
                  <a:tcPr anchor="ctr"/>
                </a:tc>
                <a:tc>
                  <a:txBody>
                    <a:bodyPr/>
                    <a:lstStyle/>
                    <a:p>
                      <a:endParaRPr kumimoji="1" lang="ja-JP" altLang="en-US" sz="1000" dirty="0"/>
                    </a:p>
                  </a:txBody>
                  <a:tcPr anchor="ctr"/>
                </a:tc>
                <a:extLst>
                  <a:ext uri="{0D108BD9-81ED-4DB2-BD59-A6C34878D82A}">
                    <a16:rowId xmlns:a16="http://schemas.microsoft.com/office/drawing/2014/main" val="2925406618"/>
                  </a:ext>
                </a:extLst>
              </a:tr>
              <a:tr h="864096">
                <a:tc>
                  <a:txBody>
                    <a:bodyPr/>
                    <a:lstStyle/>
                    <a:p>
                      <a:r>
                        <a:rPr kumimoji="1" lang="ja-JP" altLang="en-US" sz="1200" dirty="0" smtClean="0"/>
                        <a:t>⑤</a:t>
                      </a:r>
                      <a:endParaRPr kumimoji="1" lang="ja-JP" altLang="en-US" sz="1200" dirty="0"/>
                    </a:p>
                  </a:txBody>
                  <a:tcPr anchor="ctr"/>
                </a:tc>
                <a:tc>
                  <a:txBody>
                    <a:bodyPr/>
                    <a:lstStyle/>
                    <a:p>
                      <a:r>
                        <a:rPr kumimoji="1" lang="ja-JP" altLang="en-US" sz="1400" dirty="0" smtClean="0"/>
                        <a:t>①から④以外の事業者等</a:t>
                      </a:r>
                      <a:endParaRPr kumimoji="1" lang="ja-JP" altLang="en-US" sz="1400" dirty="0"/>
                    </a:p>
                  </a:txBody>
                  <a:tcPr anchor="ctr"/>
                </a:tc>
                <a:tc>
                  <a:txBody>
                    <a:bodyPr/>
                    <a:lstStyle/>
                    <a:p>
                      <a:pPr algn="ctr"/>
                      <a:r>
                        <a:rPr kumimoji="1" lang="ja-JP" altLang="en-US" sz="1400" dirty="0" smtClean="0"/>
                        <a:t>都道府県</a:t>
                      </a:r>
                      <a:endParaRPr kumimoji="1" lang="ja-JP" altLang="en-US" sz="1400" dirty="0"/>
                    </a:p>
                  </a:txBody>
                  <a:tcPr anchor="ctr"/>
                </a:tc>
                <a:tc>
                  <a:txBody>
                    <a:bodyPr/>
                    <a:lstStyle/>
                    <a:p>
                      <a:endParaRPr kumimoji="1" lang="ja-JP" altLang="en-US" sz="1000" dirty="0"/>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3057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141494" y="4877912"/>
            <a:ext cx="6597352" cy="2885970"/>
          </a:xfrm>
          <a:prstGeom prst="rect">
            <a:avLst/>
          </a:prstGeom>
          <a:noFill/>
          <a:ln w="15875">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93" name="Picture 4" descr="http://livedoor.blogimg.jp/illustnavi/imgs/e/c/eca83821.jpg"/>
          <p:cNvPicPr>
            <a:picLocks noChangeAspect="1" noChangeArrowheads="1"/>
          </p:cNvPicPr>
          <p:nvPr/>
        </p:nvPicPr>
        <p:blipFill>
          <a:blip r:embed="rId2" cstate="print"/>
          <a:srcRect/>
          <a:stretch>
            <a:fillRect/>
          </a:stretch>
        </p:blipFill>
        <p:spPr bwMode="auto">
          <a:xfrm>
            <a:off x="2128261" y="5080715"/>
            <a:ext cx="876300" cy="949325"/>
          </a:xfrm>
          <a:prstGeom prst="rect">
            <a:avLst/>
          </a:prstGeom>
          <a:noFill/>
          <a:ln w="9525">
            <a:noFill/>
            <a:miter lim="800000"/>
            <a:headEnd/>
            <a:tailEnd/>
          </a:ln>
        </p:spPr>
      </p:pic>
      <p:sp>
        <p:nvSpPr>
          <p:cNvPr id="3078" name="AutoShape 12"/>
          <p:cNvSpPr>
            <a:spLocks noChangeArrowheads="1"/>
          </p:cNvSpPr>
          <p:nvPr/>
        </p:nvSpPr>
        <p:spPr bwMode="auto">
          <a:xfrm>
            <a:off x="152636" y="2546624"/>
            <a:ext cx="5876925" cy="460681"/>
          </a:xfrm>
          <a:prstGeom prst="homePlate">
            <a:avLst>
              <a:gd name="adj" fmla="val 8455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smtClean="0">
                <a:solidFill>
                  <a:schemeClr val="tx2"/>
                </a:solidFill>
              </a:rPr>
              <a:t>３</a:t>
            </a:r>
            <a:r>
              <a:rPr lang="ja-JP" altLang="en-US" sz="1600" b="1" dirty="0">
                <a:solidFill>
                  <a:schemeClr val="tx2"/>
                </a:solidFill>
              </a:rPr>
              <a:t>　休止・廃止</a:t>
            </a:r>
            <a:r>
              <a:rPr lang="ja-JP" altLang="en-US" sz="1600" b="1" dirty="0" smtClean="0">
                <a:solidFill>
                  <a:schemeClr val="tx2"/>
                </a:solidFill>
              </a:rPr>
              <a:t>時における利用者への継続的なサービス確保</a:t>
            </a:r>
            <a:endParaRPr lang="ja-JP" altLang="en-US" sz="1600" b="1" dirty="0">
              <a:solidFill>
                <a:schemeClr val="tx2"/>
              </a:solidFill>
            </a:endParaRPr>
          </a:p>
        </p:txBody>
      </p:sp>
      <p:pic>
        <p:nvPicPr>
          <p:cNvPr id="3391" name="Picture 1" descr="C:\Program Files\Microsoft Office\MEDIA\CAGCAT10\j0205462.wmf"/>
          <p:cNvPicPr>
            <a:picLocks noChangeAspect="1" noChangeArrowheads="1"/>
          </p:cNvPicPr>
          <p:nvPr/>
        </p:nvPicPr>
        <p:blipFill>
          <a:blip r:embed="rId3" cstate="print"/>
          <a:srcRect/>
          <a:stretch>
            <a:fillRect/>
          </a:stretch>
        </p:blipFill>
        <p:spPr bwMode="auto">
          <a:xfrm>
            <a:off x="171126" y="5585418"/>
            <a:ext cx="923925" cy="995760"/>
          </a:xfrm>
          <a:prstGeom prst="rect">
            <a:avLst/>
          </a:prstGeom>
          <a:noFill/>
          <a:ln w="9525">
            <a:noFill/>
            <a:miter lim="800000"/>
            <a:headEnd/>
            <a:tailEnd/>
          </a:ln>
        </p:spPr>
      </p:pic>
      <p:grpSp>
        <p:nvGrpSpPr>
          <p:cNvPr id="36" name="グループ化 35"/>
          <p:cNvGrpSpPr/>
          <p:nvPr/>
        </p:nvGrpSpPr>
        <p:grpSpPr>
          <a:xfrm>
            <a:off x="5508042" y="5895709"/>
            <a:ext cx="1092422" cy="1105691"/>
            <a:chOff x="5445126" y="4562608"/>
            <a:chExt cx="1092422" cy="1105691"/>
          </a:xfrm>
        </p:grpSpPr>
        <p:pic>
          <p:nvPicPr>
            <p:cNvPr id="3394" name="Picture 3" descr="C:\Program Files\Microsoft Office\MEDIA\CAGCAT10\j0235319.wmf"/>
            <p:cNvPicPr>
              <a:picLocks noChangeAspect="1" noChangeArrowheads="1"/>
            </p:cNvPicPr>
            <p:nvPr/>
          </p:nvPicPr>
          <p:blipFill>
            <a:blip r:embed="rId4" cstate="print"/>
            <a:srcRect/>
            <a:stretch>
              <a:fillRect/>
            </a:stretch>
          </p:blipFill>
          <p:spPr bwMode="auto">
            <a:xfrm>
              <a:off x="5445126" y="4562608"/>
              <a:ext cx="709613" cy="784225"/>
            </a:xfrm>
            <a:prstGeom prst="rect">
              <a:avLst/>
            </a:prstGeom>
            <a:noFill/>
            <a:ln w="9525">
              <a:noFill/>
              <a:miter lim="800000"/>
              <a:headEnd/>
              <a:tailEnd/>
            </a:ln>
          </p:spPr>
        </p:pic>
        <p:pic>
          <p:nvPicPr>
            <p:cNvPr id="27" name="Picture 4" descr="http://livedoor.blogimg.jp/illustnavi/imgs/e/c/eca83821.jpg"/>
            <p:cNvPicPr>
              <a:picLocks noChangeAspect="1" noChangeArrowheads="1"/>
            </p:cNvPicPr>
            <p:nvPr/>
          </p:nvPicPr>
          <p:blipFill>
            <a:blip r:embed="rId5" cstate="print"/>
            <a:srcRect/>
            <a:stretch>
              <a:fillRect/>
            </a:stretch>
          </p:blipFill>
          <p:spPr bwMode="auto">
            <a:xfrm>
              <a:off x="5661248" y="4718974"/>
              <a:ext cx="876300" cy="949325"/>
            </a:xfrm>
            <a:prstGeom prst="rect">
              <a:avLst/>
            </a:prstGeom>
            <a:ln>
              <a:noFill/>
            </a:ln>
            <a:effectLst>
              <a:softEdge rad="112500"/>
            </a:effectLst>
          </p:spPr>
        </p:pic>
      </p:grpSp>
      <p:grpSp>
        <p:nvGrpSpPr>
          <p:cNvPr id="33" name="グループ化 32"/>
          <p:cNvGrpSpPr/>
          <p:nvPr/>
        </p:nvGrpSpPr>
        <p:grpSpPr>
          <a:xfrm>
            <a:off x="4174222" y="5945066"/>
            <a:ext cx="923925" cy="995759"/>
            <a:chOff x="3860801" y="4641718"/>
            <a:chExt cx="923925" cy="995759"/>
          </a:xfrm>
        </p:grpSpPr>
        <p:pic>
          <p:nvPicPr>
            <p:cNvPr id="3392" name="Picture 1" descr="C:\Program Files\Microsoft Office\MEDIA\CAGCAT10\j0205462.wmf"/>
            <p:cNvPicPr>
              <a:picLocks noChangeAspect="1" noChangeArrowheads="1"/>
            </p:cNvPicPr>
            <p:nvPr/>
          </p:nvPicPr>
          <p:blipFill>
            <a:blip r:embed="rId3" cstate="print"/>
            <a:srcRect/>
            <a:stretch>
              <a:fillRect/>
            </a:stretch>
          </p:blipFill>
          <p:spPr bwMode="auto">
            <a:xfrm>
              <a:off x="3860801" y="4641718"/>
              <a:ext cx="923925" cy="995759"/>
            </a:xfrm>
            <a:prstGeom prst="rect">
              <a:avLst/>
            </a:prstGeom>
            <a:noFill/>
            <a:ln w="9525">
              <a:noFill/>
              <a:miter lim="800000"/>
              <a:headEnd/>
              <a:tailEnd/>
            </a:ln>
          </p:spPr>
        </p:pic>
        <p:sp>
          <p:nvSpPr>
            <p:cNvPr id="28" name="フローチャート : 和接合 27"/>
            <p:cNvSpPr/>
            <p:nvPr/>
          </p:nvSpPr>
          <p:spPr>
            <a:xfrm>
              <a:off x="3933825" y="4770747"/>
              <a:ext cx="742950" cy="722313"/>
            </a:xfrm>
            <a:prstGeom prst="flowChartSummingJunction">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dirty="0">
                <a:solidFill>
                  <a:srgbClr val="FF0000"/>
                </a:solidFill>
              </a:endParaRPr>
            </a:p>
          </p:txBody>
        </p:sp>
      </p:grpSp>
      <p:sp>
        <p:nvSpPr>
          <p:cNvPr id="29" name="上矢印吹き出し 28"/>
          <p:cNvSpPr/>
          <p:nvPr/>
        </p:nvSpPr>
        <p:spPr>
          <a:xfrm>
            <a:off x="1789943" y="6466253"/>
            <a:ext cx="1963105" cy="1026114"/>
          </a:xfrm>
          <a:prstGeom prst="upArrowCallout">
            <a:avLst/>
          </a:prstGeom>
          <a:ln/>
        </p:spPr>
        <p:style>
          <a:lnRef idx="1">
            <a:schemeClr val="accent3"/>
          </a:lnRef>
          <a:fillRef idx="2">
            <a:schemeClr val="accent3"/>
          </a:fillRef>
          <a:effectRef idx="1">
            <a:schemeClr val="accent3"/>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ja-JP" altLang="en-US" dirty="0" smtClean="0">
                <a:solidFill>
                  <a:srgbClr val="C00000"/>
                </a:solidFill>
              </a:rPr>
              <a:t>厚生労働大臣、都道府県知事及び市町村長による援助</a:t>
            </a:r>
            <a:endParaRPr lang="en-US" altLang="ja-JP" dirty="0" smtClean="0">
              <a:solidFill>
                <a:srgbClr val="C00000"/>
              </a:solidFill>
            </a:endParaRPr>
          </a:p>
          <a:p>
            <a:pPr algn="ctr">
              <a:defRPr/>
            </a:pPr>
            <a:r>
              <a:rPr lang="ja-JP" altLang="en-US" dirty="0" smtClean="0">
                <a:solidFill>
                  <a:srgbClr val="C00000"/>
                </a:solidFill>
              </a:rPr>
              <a:t>（助言・相談窓口の設置等）</a:t>
            </a:r>
            <a:endParaRPr lang="ja-JP" altLang="en-US" dirty="0">
              <a:solidFill>
                <a:srgbClr val="C00000"/>
              </a:solidFill>
            </a:endParaRPr>
          </a:p>
        </p:txBody>
      </p:sp>
      <p:sp>
        <p:nvSpPr>
          <p:cNvPr id="30" name="上カーブ矢印 29"/>
          <p:cNvSpPr/>
          <p:nvPr/>
        </p:nvSpPr>
        <p:spPr>
          <a:xfrm>
            <a:off x="5023455" y="6641023"/>
            <a:ext cx="756084" cy="216024"/>
          </a:xfrm>
          <a:prstGeom prst="curvedUpArrow">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a:solidFill>
                <a:schemeClr val="tx1"/>
              </a:solidFill>
            </a:endParaRPr>
          </a:p>
        </p:txBody>
      </p:sp>
      <p:cxnSp>
        <p:nvCxnSpPr>
          <p:cNvPr id="32" name="直線矢印コネクタ 31"/>
          <p:cNvCxnSpPr/>
          <p:nvPr/>
        </p:nvCxnSpPr>
        <p:spPr>
          <a:xfrm>
            <a:off x="1681919" y="6119302"/>
            <a:ext cx="244829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角丸四角形吹き出し 34"/>
          <p:cNvSpPr/>
          <p:nvPr/>
        </p:nvSpPr>
        <p:spPr>
          <a:xfrm>
            <a:off x="3091098" y="5483146"/>
            <a:ext cx="1259891" cy="546894"/>
          </a:xfrm>
          <a:prstGeom prst="wedgeRoundRectCallout">
            <a:avLst>
              <a:gd name="adj1" fmla="val -64483"/>
              <a:gd name="adj2" fmla="val 45584"/>
              <a:gd name="adj3" fmla="val 16667"/>
            </a:avLst>
          </a:prstGeom>
          <a:ln/>
        </p:spPr>
        <p:style>
          <a:lnRef idx="1">
            <a:schemeClr val="accent6"/>
          </a:lnRef>
          <a:fillRef idx="2">
            <a:schemeClr val="accent6"/>
          </a:fillRef>
          <a:effectRef idx="1">
            <a:schemeClr val="accent6"/>
          </a:effectRef>
          <a:fontRef idx="minor">
            <a:schemeClr val="dk1"/>
          </a:fontRef>
        </p:style>
        <p:txBody>
          <a:bodyPr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ja-JP" altLang="en-US" sz="900" dirty="0" smtClean="0">
                <a:solidFill>
                  <a:schemeClr val="tx1"/>
                </a:solidFill>
              </a:rPr>
              <a:t>利用者への継続的なサービス提供のための便宜提供</a:t>
            </a:r>
            <a:endParaRPr lang="ja-JP" altLang="en-US" sz="900" dirty="0">
              <a:solidFill>
                <a:schemeClr val="tx1"/>
              </a:solidFill>
            </a:endParaRPr>
          </a:p>
        </p:txBody>
      </p:sp>
      <p:grpSp>
        <p:nvGrpSpPr>
          <p:cNvPr id="38" name="グループ化 37"/>
          <p:cNvGrpSpPr/>
          <p:nvPr/>
        </p:nvGrpSpPr>
        <p:grpSpPr>
          <a:xfrm>
            <a:off x="1211717" y="5165196"/>
            <a:ext cx="338554" cy="1836204"/>
            <a:chOff x="1218238" y="3548844"/>
            <a:chExt cx="338554" cy="1836204"/>
          </a:xfrm>
        </p:grpSpPr>
        <p:sp>
          <p:nvSpPr>
            <p:cNvPr id="34" name="角丸四角形 33"/>
            <p:cNvSpPr/>
            <p:nvPr/>
          </p:nvSpPr>
          <p:spPr>
            <a:xfrm>
              <a:off x="1232757" y="3548844"/>
              <a:ext cx="288031" cy="1764196"/>
            </a:xfrm>
            <a:prstGeom prst="roundRect">
              <a:avLst/>
            </a:prstGeom>
            <a:ln>
              <a:noFill/>
            </a:ln>
          </p:spPr>
          <p:style>
            <a:lnRef idx="1">
              <a:schemeClr val="dk1"/>
            </a:lnRef>
            <a:fillRef idx="2">
              <a:schemeClr val="dk1"/>
            </a:fillRef>
            <a:effectRef idx="1">
              <a:schemeClr val="dk1"/>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dirty="0">
                <a:solidFill>
                  <a:schemeClr val="tx1"/>
                </a:solidFill>
              </a:endParaRPr>
            </a:p>
          </p:txBody>
        </p:sp>
        <p:sp>
          <p:nvSpPr>
            <p:cNvPr id="37" name="テキスト ボックス 36"/>
            <p:cNvSpPr txBox="1"/>
            <p:nvPr/>
          </p:nvSpPr>
          <p:spPr>
            <a:xfrm>
              <a:off x="1218238" y="3620852"/>
              <a:ext cx="338554" cy="1764196"/>
            </a:xfrm>
            <a:prstGeom prst="rect">
              <a:avLst/>
            </a:prstGeom>
            <a:noFill/>
            <a:ln>
              <a:noFill/>
            </a:ln>
          </p:spPr>
          <p:style>
            <a:lnRef idx="1">
              <a:schemeClr val="dk1"/>
            </a:lnRef>
            <a:fillRef idx="2">
              <a:schemeClr val="dk1"/>
            </a:fillRef>
            <a:effectRef idx="1">
              <a:schemeClr val="dk1"/>
            </a:effectRef>
            <a:fontRef idx="minor">
              <a:schemeClr val="dk1"/>
            </a:fontRef>
          </p:style>
          <p:txBody>
            <a:bodyPr vert="eaVert" wrap="square" rtlCol="0">
              <a:spAutoFit/>
            </a:bodyPr>
            <a:lstStyle/>
            <a:p>
              <a:r>
                <a:rPr kumimoji="1" lang="ja-JP" altLang="en-US" sz="1000" dirty="0" smtClean="0"/>
                <a:t>事業廃止・休止届出書の提出</a:t>
              </a:r>
              <a:endParaRPr kumimoji="1" lang="ja-JP" altLang="en-US" sz="1000" dirty="0"/>
            </a:p>
          </p:txBody>
        </p:sp>
      </p:grpSp>
      <p:sp>
        <p:nvSpPr>
          <p:cNvPr id="39" name="テキスト ボックス 38"/>
          <p:cNvSpPr txBox="1"/>
          <p:nvPr/>
        </p:nvSpPr>
        <p:spPr>
          <a:xfrm>
            <a:off x="1789943" y="6250387"/>
            <a:ext cx="2232248" cy="246221"/>
          </a:xfrm>
          <a:prstGeom prst="rect">
            <a:avLst/>
          </a:prstGeom>
          <a:noFill/>
        </p:spPr>
        <p:txBody>
          <a:bodyPr wrap="square" rtlCol="0">
            <a:spAutoFit/>
          </a:bodyPr>
          <a:lstStyle/>
          <a:p>
            <a:r>
              <a:rPr kumimoji="1" lang="ja-JP" altLang="en-US" sz="1000" b="1" dirty="0" smtClean="0"/>
              <a:t>利用者のサービス継続のための措置</a:t>
            </a:r>
            <a:endParaRPr kumimoji="1" lang="ja-JP" altLang="en-US" sz="1000" b="1" dirty="0"/>
          </a:p>
        </p:txBody>
      </p:sp>
      <p:sp>
        <p:nvSpPr>
          <p:cNvPr id="43" name="星 12 42"/>
          <p:cNvSpPr/>
          <p:nvPr/>
        </p:nvSpPr>
        <p:spPr>
          <a:xfrm>
            <a:off x="3924310" y="6917685"/>
            <a:ext cx="1692188" cy="612068"/>
          </a:xfrm>
          <a:prstGeom prst="star12">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000" dirty="0" smtClean="0"/>
              <a:t>当該事業所の休止・廃止</a:t>
            </a:r>
            <a:endParaRPr kumimoji="1" lang="ja-JP" altLang="en-US" sz="1000" dirty="0"/>
          </a:p>
        </p:txBody>
      </p:sp>
      <p:sp>
        <p:nvSpPr>
          <p:cNvPr id="45" name="角丸四角形 44"/>
          <p:cNvSpPr/>
          <p:nvPr/>
        </p:nvSpPr>
        <p:spPr>
          <a:xfrm>
            <a:off x="5591582" y="7030500"/>
            <a:ext cx="1052736" cy="43204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solidFill>
                  <a:schemeClr val="tx2"/>
                </a:solidFill>
              </a:rPr>
              <a:t>継続的な</a:t>
            </a:r>
            <a:endParaRPr kumimoji="1" lang="en-US" altLang="ja-JP" sz="1100" dirty="0" smtClean="0">
              <a:solidFill>
                <a:schemeClr val="tx2"/>
              </a:solidFill>
            </a:endParaRPr>
          </a:p>
          <a:p>
            <a:pPr algn="ctr"/>
            <a:r>
              <a:rPr kumimoji="1" lang="ja-JP" altLang="en-US" sz="1100" dirty="0" smtClean="0">
                <a:solidFill>
                  <a:schemeClr val="tx2"/>
                </a:solidFill>
              </a:rPr>
              <a:t>サービス確保</a:t>
            </a:r>
            <a:endParaRPr kumimoji="1" lang="ja-JP" altLang="en-US" sz="1100" dirty="0">
              <a:solidFill>
                <a:schemeClr val="tx2"/>
              </a:solidFill>
            </a:endParaRPr>
          </a:p>
        </p:txBody>
      </p:sp>
      <p:sp>
        <p:nvSpPr>
          <p:cNvPr id="47" name="テキスト ボックス 46"/>
          <p:cNvSpPr txBox="1"/>
          <p:nvPr/>
        </p:nvSpPr>
        <p:spPr>
          <a:xfrm>
            <a:off x="152636" y="4451922"/>
            <a:ext cx="972108" cy="261610"/>
          </a:xfrm>
          <a:prstGeom prst="rect">
            <a:avLst/>
          </a:prstGeom>
          <a:noFill/>
        </p:spPr>
        <p:txBody>
          <a:bodyPr wrap="square" rtlCol="0">
            <a:spAutoFit/>
          </a:bodyPr>
          <a:lstStyle/>
          <a:p>
            <a:r>
              <a:rPr kumimoji="1" lang="en-US" altLang="ja-JP" sz="1100" b="1" dirty="0" smtClean="0"/>
              <a:t>【</a:t>
            </a:r>
            <a:r>
              <a:rPr kumimoji="1" lang="ja-JP" altLang="en-US" sz="1100" b="1" dirty="0" smtClean="0"/>
              <a:t>イメージ図</a:t>
            </a:r>
            <a:r>
              <a:rPr kumimoji="1" lang="en-US" altLang="ja-JP" sz="1100" b="1" dirty="0" smtClean="0"/>
              <a:t>】</a:t>
            </a:r>
            <a:endParaRPr kumimoji="1" lang="ja-JP" altLang="en-US" sz="1100" b="1" dirty="0"/>
          </a:p>
        </p:txBody>
      </p:sp>
      <p:sp>
        <p:nvSpPr>
          <p:cNvPr id="64" name="角丸四角形 63"/>
          <p:cNvSpPr/>
          <p:nvPr/>
        </p:nvSpPr>
        <p:spPr>
          <a:xfrm>
            <a:off x="120992" y="1031686"/>
            <a:ext cx="6525344"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500"/>
              </a:lnSpc>
              <a:spcBef>
                <a:spcPct val="50000"/>
              </a:spcBef>
            </a:pPr>
            <a:r>
              <a:rPr lang="ja-JP" altLang="en-US" sz="1200" dirty="0" smtClean="0"/>
              <a:t>   ①</a:t>
            </a:r>
            <a:r>
              <a:rPr lang="ja-JP" altLang="en-US" sz="1200" dirty="0" smtClean="0">
                <a:ea typeface="HGS創英角ｺﾞｼｯｸUB" pitchFamily="50" charset="-128"/>
              </a:rPr>
              <a:t/>
            </a:r>
            <a:r>
              <a:rPr lang="ja-JP" altLang="en-US" sz="1200" dirty="0" smtClean="0"/>
              <a:t>休止・廃止の届出時期は、休止・廃止予定</a:t>
            </a:r>
            <a:r>
              <a:rPr lang="ja-JP" altLang="en-US" sz="1200" dirty="0"/>
              <a:t>日の１月前</a:t>
            </a:r>
            <a:r>
              <a:rPr lang="ja-JP" altLang="en-US" sz="1200" dirty="0" smtClean="0"/>
              <a:t>までになっています。</a:t>
            </a:r>
            <a:endParaRPr lang="en-US" altLang="ja-JP" sz="1200" dirty="0" smtClean="0"/>
          </a:p>
          <a:p>
            <a:pPr>
              <a:lnSpc>
                <a:spcPts val="1500"/>
              </a:lnSpc>
              <a:spcBef>
                <a:spcPct val="50000"/>
              </a:spcBef>
            </a:pPr>
            <a:r>
              <a:rPr lang="ja-JP" altLang="en-US" sz="1200" dirty="0" smtClean="0">
                <a:solidFill>
                  <a:srgbClr val="FF3300"/>
                </a:solidFill>
              </a:rPr>
              <a:t>　</a:t>
            </a:r>
            <a:r>
              <a:rPr lang="ja-JP" altLang="en-US" sz="1200" dirty="0" smtClean="0"/>
              <a:t>②　立入検査後、１０日以内に指定権者が聴聞決定予定日を事業者に通知した場合、聴聞決定</a:t>
            </a:r>
            <a:endParaRPr lang="en-US" altLang="ja-JP" sz="1200" dirty="0" smtClean="0"/>
          </a:p>
          <a:p>
            <a:pPr>
              <a:lnSpc>
                <a:spcPts val="1500"/>
              </a:lnSpc>
              <a:spcBef>
                <a:spcPct val="50000"/>
              </a:spcBef>
            </a:pPr>
            <a:r>
              <a:rPr lang="en-US" altLang="ja-JP" sz="1200" dirty="0" smtClean="0"/>
              <a:t/>
            </a:r>
            <a:r>
              <a:rPr lang="ja-JP" altLang="en-US" sz="1200" dirty="0" smtClean="0"/>
              <a:t>予定日までに廃止の届出を行うと、指定・更新の欠格事由に該当することになっています。　</a:t>
            </a:r>
            <a:endParaRPr lang="ja-JP" altLang="en-US" sz="1200" b="1" dirty="0">
              <a:solidFill>
                <a:schemeClr val="tx1"/>
              </a:solidFill>
            </a:endParaRPr>
          </a:p>
        </p:txBody>
      </p:sp>
      <p:sp>
        <p:nvSpPr>
          <p:cNvPr id="65" name="角丸四角形 64"/>
          <p:cNvSpPr/>
          <p:nvPr/>
        </p:nvSpPr>
        <p:spPr>
          <a:xfrm>
            <a:off x="177952" y="3218649"/>
            <a:ext cx="6516724" cy="7560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500"/>
              </a:lnSpc>
              <a:spcBef>
                <a:spcPct val="50000"/>
              </a:spcBef>
            </a:pPr>
            <a:r>
              <a:rPr lang="ja-JP" altLang="en-US" sz="1400" dirty="0" smtClean="0">
                <a:ea typeface="HGS創英角ｺﾞｼｯｸUB" pitchFamily="50" charset="-128"/>
              </a:rPr>
              <a:t/>
            </a:r>
            <a:r>
              <a:rPr lang="ja-JP" altLang="en-US" sz="1200" dirty="0" smtClean="0">
                <a:latin typeface="+mj-ea"/>
              </a:rPr>
              <a:t>○　休止・廃止</a:t>
            </a:r>
            <a:r>
              <a:rPr lang="ja-JP" altLang="en-US" sz="1200" dirty="0" smtClean="0"/>
              <a:t>時においては、利用者に対する継続的なサービス提供のための便宜提供が必要</a:t>
            </a:r>
            <a:endParaRPr lang="en-US" altLang="ja-JP" sz="1200" dirty="0" smtClean="0"/>
          </a:p>
          <a:p>
            <a:pPr>
              <a:lnSpc>
                <a:spcPts val="1500"/>
              </a:lnSpc>
              <a:spcBef>
                <a:spcPct val="50000"/>
              </a:spcBef>
            </a:pPr>
            <a:r>
              <a:rPr lang="en-US" altLang="ja-JP" sz="1200" dirty="0" smtClean="0"/>
              <a:t/>
            </a:r>
            <a:r>
              <a:rPr lang="ja-JP" altLang="en-US" sz="1200" dirty="0" smtClean="0"/>
              <a:t>となります。この義務を果たさない場合、都道府県知事等は勧告・命令を行うことができます。</a:t>
            </a:r>
            <a:endParaRPr kumimoji="1" lang="ja-JP" altLang="en-US" sz="1200" dirty="0">
              <a:solidFill>
                <a:schemeClr val="tx1"/>
              </a:solidFill>
            </a:endParaRPr>
          </a:p>
        </p:txBody>
      </p:sp>
      <p:sp>
        <p:nvSpPr>
          <p:cNvPr id="3077" name="AutoShape 4"/>
          <p:cNvSpPr>
            <a:spLocks noChangeArrowheads="1"/>
          </p:cNvSpPr>
          <p:nvPr/>
        </p:nvSpPr>
        <p:spPr bwMode="auto">
          <a:xfrm>
            <a:off x="144016" y="272480"/>
            <a:ext cx="3968490" cy="432048"/>
          </a:xfrm>
          <a:prstGeom prst="homePlate">
            <a:avLst>
              <a:gd name="adj" fmla="val 81172"/>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smtClean="0">
                <a:solidFill>
                  <a:schemeClr val="tx2"/>
                </a:solidFill>
              </a:rPr>
              <a:t>２</a:t>
            </a:r>
            <a:r>
              <a:rPr lang="ja-JP" altLang="en-US" sz="1600" b="1" dirty="0">
                <a:solidFill>
                  <a:schemeClr val="tx2"/>
                </a:solidFill>
              </a:rPr>
              <a:t>　休止・廃止届が事前届出制に</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MTMB\AppData\Local\Microsoft\Windows\Temporary Internet Files\Content.IE5\JFQRDM1W\MC900297161[1].wmf"/>
          <p:cNvPicPr>
            <a:picLocks noChangeAspect="1" noChangeArrowheads="1"/>
          </p:cNvPicPr>
          <p:nvPr/>
        </p:nvPicPr>
        <p:blipFill>
          <a:blip r:embed="rId2" cstate="print"/>
          <a:srcRect/>
          <a:stretch>
            <a:fillRect/>
          </a:stretch>
        </p:blipFill>
        <p:spPr bwMode="auto">
          <a:xfrm>
            <a:off x="5390462" y="7762026"/>
            <a:ext cx="1224136" cy="977046"/>
          </a:xfrm>
          <a:prstGeom prst="rect">
            <a:avLst/>
          </a:prstGeom>
          <a:noFill/>
        </p:spPr>
      </p:pic>
      <p:sp>
        <p:nvSpPr>
          <p:cNvPr id="21" name="AutoShape 32"/>
          <p:cNvSpPr>
            <a:spLocks noChangeArrowheads="1"/>
          </p:cNvSpPr>
          <p:nvPr/>
        </p:nvSpPr>
        <p:spPr bwMode="auto">
          <a:xfrm>
            <a:off x="72628" y="164468"/>
            <a:ext cx="4544503" cy="390392"/>
          </a:xfrm>
          <a:prstGeom prst="homePlate">
            <a:avLst>
              <a:gd name="adj" fmla="val 97076"/>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spcBef>
                <a:spcPct val="50000"/>
              </a:spcBef>
            </a:pPr>
            <a:r>
              <a:rPr lang="ja-JP" altLang="en-US" sz="1600" b="1" dirty="0">
                <a:solidFill>
                  <a:schemeClr val="tx2"/>
                </a:solidFill>
              </a:rPr>
              <a:t>４　指定の取り消しにおける連座制</a:t>
            </a:r>
            <a:r>
              <a:rPr lang="ja-JP" altLang="en-US" sz="1600" b="1" dirty="0" smtClean="0">
                <a:solidFill>
                  <a:schemeClr val="tx2"/>
                </a:solidFill>
              </a:rPr>
              <a:t>の適用</a:t>
            </a:r>
            <a:endParaRPr lang="ja-JP" altLang="en-US" sz="1600" b="1" dirty="0">
              <a:solidFill>
                <a:schemeClr val="tx2"/>
              </a:solidFill>
            </a:endParaRPr>
          </a:p>
        </p:txBody>
      </p:sp>
      <p:sp>
        <p:nvSpPr>
          <p:cNvPr id="22" name="角丸四角形 21"/>
          <p:cNvSpPr/>
          <p:nvPr/>
        </p:nvSpPr>
        <p:spPr>
          <a:xfrm>
            <a:off x="72008" y="992559"/>
            <a:ext cx="6705364" cy="14033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ts val="1000"/>
              </a:lnSpc>
              <a:spcBef>
                <a:spcPct val="50000"/>
              </a:spcBef>
            </a:pPr>
            <a:r>
              <a:rPr lang="ja-JP" altLang="en-US" sz="1200" dirty="0" smtClean="0">
                <a:solidFill>
                  <a:schemeClr val="tx1"/>
                </a:solidFill>
                <a:latin typeface="+mj-ea"/>
              </a:rPr>
              <a:t>  ①　取り消しの理由となった不正行為に、法人の組織的関与が確認された場合に連座制が適用</a:t>
            </a:r>
            <a:endParaRPr lang="en-US" altLang="ja-JP" sz="1200" dirty="0">
              <a:solidFill>
                <a:schemeClr val="tx1"/>
              </a:solidFill>
              <a:latin typeface="+mj-ea"/>
            </a:endParaRPr>
          </a:p>
          <a:p>
            <a:pPr indent="185738">
              <a:lnSpc>
                <a:spcPts val="1000"/>
              </a:lnSpc>
              <a:spcBef>
                <a:spcPct val="50000"/>
              </a:spcBef>
            </a:pPr>
            <a:r>
              <a:rPr lang="ja-JP" altLang="en-US" sz="1200" dirty="0" smtClean="0">
                <a:solidFill>
                  <a:schemeClr val="tx1"/>
                </a:solidFill>
                <a:latin typeface="+mj-ea"/>
              </a:rPr>
              <a:t>されることとなります。</a:t>
            </a:r>
            <a:endParaRPr lang="en-US" altLang="ja-JP" sz="1200" dirty="0" smtClean="0">
              <a:solidFill>
                <a:schemeClr val="tx1"/>
              </a:solidFill>
              <a:latin typeface="+mj-ea"/>
            </a:endParaRPr>
          </a:p>
          <a:p>
            <a:pPr>
              <a:lnSpc>
                <a:spcPts val="0"/>
              </a:lnSpc>
              <a:spcBef>
                <a:spcPct val="50000"/>
              </a:spcBef>
            </a:pPr>
            <a:endParaRPr lang="ja-JP" altLang="en-US" sz="1200" dirty="0" smtClean="0">
              <a:solidFill>
                <a:schemeClr val="tx1"/>
              </a:solidFill>
              <a:latin typeface="+mj-ea"/>
            </a:endParaRPr>
          </a:p>
          <a:p>
            <a:pPr>
              <a:lnSpc>
                <a:spcPts val="1000"/>
              </a:lnSpc>
              <a:spcBef>
                <a:spcPct val="50000"/>
              </a:spcBef>
            </a:pPr>
            <a:r>
              <a:rPr lang="ja-JP" altLang="en-US" sz="1200" dirty="0" smtClean="0">
                <a:solidFill>
                  <a:schemeClr val="tx1"/>
                </a:solidFill>
                <a:latin typeface="+mj-ea"/>
              </a:rPr>
              <a:t>  ②　同一法人グループ等における密接な関係を有する法人が指定</a:t>
            </a:r>
            <a:r>
              <a:rPr lang="ja-JP" altLang="en-US" sz="1200" dirty="0">
                <a:solidFill>
                  <a:schemeClr val="tx1"/>
                </a:solidFill>
                <a:latin typeface="+mj-ea"/>
              </a:rPr>
              <a:t>の取り消しを</a:t>
            </a:r>
            <a:r>
              <a:rPr lang="ja-JP" altLang="en-US" sz="1200" dirty="0" smtClean="0">
                <a:solidFill>
                  <a:schemeClr val="tx1"/>
                </a:solidFill>
                <a:latin typeface="+mj-ea"/>
              </a:rPr>
              <a:t>受けた場合、</a:t>
            </a:r>
            <a:endParaRPr lang="en-US" altLang="ja-JP" sz="1200" dirty="0" smtClean="0">
              <a:solidFill>
                <a:schemeClr val="tx1"/>
              </a:solidFill>
              <a:latin typeface="+mj-ea"/>
            </a:endParaRPr>
          </a:p>
          <a:p>
            <a:pPr marL="185738">
              <a:lnSpc>
                <a:spcPts val="1000"/>
              </a:lnSpc>
              <a:spcBef>
                <a:spcPct val="50000"/>
              </a:spcBef>
            </a:pPr>
            <a:r>
              <a:rPr lang="ja-JP" altLang="en-US" sz="1200" dirty="0" smtClean="0">
                <a:solidFill>
                  <a:schemeClr val="tx1"/>
                </a:solidFill>
                <a:latin typeface="+mj-ea"/>
              </a:rPr>
              <a:t>指定</a:t>
            </a:r>
            <a:r>
              <a:rPr lang="ja-JP" altLang="en-US" sz="1200" dirty="0">
                <a:solidFill>
                  <a:schemeClr val="tx1"/>
                </a:solidFill>
                <a:latin typeface="+mj-ea"/>
              </a:rPr>
              <a:t>・更新の欠格事由</a:t>
            </a:r>
            <a:r>
              <a:rPr lang="ja-JP" altLang="en-US" sz="1200" dirty="0" smtClean="0">
                <a:solidFill>
                  <a:schemeClr val="tx1"/>
                </a:solidFill>
                <a:latin typeface="+mj-ea"/>
              </a:rPr>
              <a:t>に該当します。　　</a:t>
            </a:r>
            <a:endParaRPr lang="ja-JP" altLang="en-US" sz="1200" dirty="0">
              <a:solidFill>
                <a:schemeClr val="tx1"/>
              </a:solidFill>
              <a:latin typeface="+mj-ea"/>
            </a:endParaRPr>
          </a:p>
        </p:txBody>
      </p:sp>
      <p:sp>
        <p:nvSpPr>
          <p:cNvPr id="23" name="テキスト ボックス 26"/>
          <p:cNvSpPr txBox="1">
            <a:spLocks noChangeArrowheads="1"/>
          </p:cNvSpPr>
          <p:nvPr/>
        </p:nvSpPr>
        <p:spPr bwMode="auto">
          <a:xfrm>
            <a:off x="512676" y="3008784"/>
            <a:ext cx="5903912" cy="276999"/>
          </a:xfrm>
          <a:prstGeom prst="rect">
            <a:avLst/>
          </a:prstGeom>
          <a:noFill/>
          <a:ln w="9525">
            <a:noFill/>
            <a:miter lim="800000"/>
            <a:headEnd/>
            <a:tailEnd/>
          </a:ln>
        </p:spPr>
        <p:txBody>
          <a:bodyPr>
            <a:spAutoFit/>
          </a:bodyPr>
          <a:lstStyle/>
          <a:p>
            <a:pPr algn="ctr"/>
            <a:r>
              <a:rPr lang="en-US" altLang="ja-JP" sz="1200" b="1" dirty="0">
                <a:latin typeface="HGSｺﾞｼｯｸM" pitchFamily="50" charset="-128"/>
                <a:ea typeface="HGSｺﾞｼｯｸM" pitchFamily="50" charset="-128"/>
              </a:rPr>
              <a:t>【</a:t>
            </a:r>
            <a:r>
              <a:rPr lang="ja-JP" altLang="en-US" sz="1200" b="1" dirty="0">
                <a:latin typeface="HGSｺﾞｼｯｸM" pitchFamily="50" charset="-128"/>
                <a:ea typeface="HGSｺﾞｼｯｸM" pitchFamily="50" charset="-128"/>
              </a:rPr>
              <a:t>密接な関係を有する者に関するサービス類型</a:t>
            </a:r>
            <a:r>
              <a:rPr lang="en-US" altLang="ja-JP" sz="1200" b="1" dirty="0">
                <a:latin typeface="HGSｺﾞｼｯｸM" pitchFamily="50" charset="-128"/>
                <a:ea typeface="HGSｺﾞｼｯｸM" pitchFamily="50" charset="-128"/>
              </a:rPr>
              <a:t>】</a:t>
            </a:r>
            <a:endParaRPr lang="ja-JP" altLang="en-US" sz="1200" b="1" dirty="0">
              <a:latin typeface="HGSｺﾞｼｯｸM" pitchFamily="50" charset="-128"/>
              <a:ea typeface="HGSｺﾞｼｯｸM" pitchFamily="50" charset="-128"/>
            </a:endParaRPr>
          </a:p>
        </p:txBody>
      </p:sp>
      <p:sp>
        <p:nvSpPr>
          <p:cNvPr id="24" name="正方形/長方形 23"/>
          <p:cNvSpPr/>
          <p:nvPr/>
        </p:nvSpPr>
        <p:spPr>
          <a:xfrm>
            <a:off x="307434" y="6923448"/>
            <a:ext cx="1944216" cy="560512"/>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M" pitchFamily="50" charset="-128"/>
                <a:ea typeface="HGSｺﾞｼｯｸM" pitchFamily="50" charset="-128"/>
              </a:rPr>
              <a:t>・障害児通所支援</a:t>
            </a:r>
          </a:p>
        </p:txBody>
      </p:sp>
      <p:sp>
        <p:nvSpPr>
          <p:cNvPr id="25" name="正方形/長方形 24"/>
          <p:cNvSpPr/>
          <p:nvPr/>
        </p:nvSpPr>
        <p:spPr>
          <a:xfrm>
            <a:off x="4929280" y="6859356"/>
            <a:ext cx="1794571" cy="601203"/>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M" pitchFamily="50" charset="-128"/>
                <a:ea typeface="HGSｺﾞｼｯｸM" pitchFamily="50" charset="-128"/>
              </a:rPr>
              <a:t>・</a:t>
            </a:r>
            <a:r>
              <a:rPr lang="ja-JP" altLang="en-US" sz="1100" dirty="0" smtClean="0">
                <a:solidFill>
                  <a:schemeClr val="tx1"/>
                </a:solidFill>
                <a:latin typeface="HGSｺﾞｼｯｸM" pitchFamily="50" charset="-128"/>
                <a:ea typeface="HGSｺﾞｼｯｸM" pitchFamily="50" charset="-128"/>
              </a:rPr>
              <a:t>障害児相談支援</a:t>
            </a:r>
            <a:endParaRPr lang="ja-JP" altLang="en-US" sz="1100" dirty="0">
              <a:solidFill>
                <a:schemeClr val="tx1"/>
              </a:solidFill>
              <a:latin typeface="HGSｺﾞｼｯｸM" pitchFamily="50" charset="-128"/>
              <a:ea typeface="HGSｺﾞｼｯｸM" pitchFamily="50" charset="-128"/>
            </a:endParaRPr>
          </a:p>
        </p:txBody>
      </p:sp>
      <p:sp>
        <p:nvSpPr>
          <p:cNvPr id="26" name="正方形/長方形 25"/>
          <p:cNvSpPr/>
          <p:nvPr/>
        </p:nvSpPr>
        <p:spPr>
          <a:xfrm>
            <a:off x="4905164" y="3850840"/>
            <a:ext cx="1818687" cy="612782"/>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・障害者支援施設</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a:solidFill>
                <a:schemeClr val="tx1"/>
              </a:solidFill>
              <a:latin typeface="HGSｺﾞｼｯｸM" pitchFamily="50" charset="-128"/>
              <a:ea typeface="HGSｺﾞｼｯｸM" pitchFamily="50" charset="-128"/>
            </a:endParaRPr>
          </a:p>
        </p:txBody>
      </p:sp>
      <p:sp>
        <p:nvSpPr>
          <p:cNvPr id="27" name="角丸四角形 26"/>
          <p:cNvSpPr/>
          <p:nvPr/>
        </p:nvSpPr>
        <p:spPr>
          <a:xfrm>
            <a:off x="5093804" y="3687410"/>
            <a:ext cx="1520794" cy="274941"/>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障害者支援施設</a:t>
            </a:r>
            <a:endParaRPr lang="ja-JP" altLang="en-US" sz="1000" dirty="0">
              <a:latin typeface="HGSｺﾞｼｯｸM" pitchFamily="50" charset="-128"/>
              <a:ea typeface="HGSｺﾞｼｯｸM" pitchFamily="50" charset="-128"/>
            </a:endParaRPr>
          </a:p>
        </p:txBody>
      </p:sp>
      <p:sp>
        <p:nvSpPr>
          <p:cNvPr id="28" name="角丸四角形 27"/>
          <p:cNvSpPr/>
          <p:nvPr/>
        </p:nvSpPr>
        <p:spPr>
          <a:xfrm>
            <a:off x="451450" y="6709420"/>
            <a:ext cx="1656184" cy="288032"/>
          </a:xfrm>
          <a:prstGeom prst="roundRect">
            <a:avLst/>
          </a:prstGeom>
          <a:ln w="19050"/>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障害児通所支援</a:t>
            </a:r>
            <a:endParaRPr lang="ja-JP" altLang="en-US" sz="1000" dirty="0">
              <a:latin typeface="HGSｺﾞｼｯｸM" pitchFamily="50" charset="-128"/>
              <a:ea typeface="HGSｺﾞｼｯｸM" pitchFamily="50" charset="-128"/>
            </a:endParaRPr>
          </a:p>
        </p:txBody>
      </p:sp>
      <p:sp>
        <p:nvSpPr>
          <p:cNvPr id="29" name="角丸四角形 28"/>
          <p:cNvSpPr/>
          <p:nvPr/>
        </p:nvSpPr>
        <p:spPr>
          <a:xfrm>
            <a:off x="5038345" y="6630012"/>
            <a:ext cx="1378243" cy="293436"/>
          </a:xfrm>
          <a:prstGeom prst="roundRect">
            <a:avLst/>
          </a:prstGeom>
          <a:ln w="19050"/>
        </p:spPr>
        <p:style>
          <a:lnRef idx="1">
            <a:schemeClr val="accent3"/>
          </a:lnRef>
          <a:fillRef idx="2">
            <a:schemeClr val="accent3"/>
          </a:fillRef>
          <a:effectRef idx="1">
            <a:schemeClr val="accent3"/>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相談支援（</a:t>
            </a:r>
            <a:r>
              <a:rPr lang="ja-JP" altLang="en-US" sz="1000" dirty="0">
                <a:latin typeface="HGSｺﾞｼｯｸM" pitchFamily="50" charset="-128"/>
                <a:ea typeface="HGSｺﾞｼｯｸM" pitchFamily="50" charset="-128"/>
              </a:rPr>
              <a:t>障害児）</a:t>
            </a:r>
          </a:p>
        </p:txBody>
      </p:sp>
      <p:sp>
        <p:nvSpPr>
          <p:cNvPr id="30" name="正方形/長方形 29"/>
          <p:cNvSpPr/>
          <p:nvPr/>
        </p:nvSpPr>
        <p:spPr>
          <a:xfrm>
            <a:off x="72008" y="2828764"/>
            <a:ext cx="6705364" cy="4824536"/>
          </a:xfrm>
          <a:prstGeom prst="rect">
            <a:avLst/>
          </a:prstGeom>
          <a:noFill/>
          <a:ln w="15875">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152636" y="3620850"/>
            <a:ext cx="4644516" cy="291922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smtClean="0">
                <a:solidFill>
                  <a:schemeClr val="tx1"/>
                </a:solidFill>
                <a:latin typeface="HGSｺﾞｼｯｸM" pitchFamily="50" charset="-128"/>
                <a:ea typeface="HGSｺﾞｼｯｸM" pitchFamily="50" charset="-128"/>
              </a:rPr>
              <a:t>◎障害</a:t>
            </a:r>
            <a:r>
              <a:rPr lang="ja-JP" altLang="en-US" sz="1100" dirty="0">
                <a:solidFill>
                  <a:schemeClr val="tx1"/>
                </a:solidFill>
                <a:latin typeface="HGSｺﾞｼｯｸM" pitchFamily="50" charset="-128"/>
                <a:ea typeface="HGSｺﾞｼｯｸM" pitchFamily="50" charset="-128"/>
              </a:rPr>
              <a:t>福祉サービス</a:t>
            </a:r>
            <a:r>
              <a:rPr lang="en-US" altLang="ja-JP" sz="1100" dirty="0">
                <a:solidFill>
                  <a:schemeClr val="tx1"/>
                </a:solidFill>
                <a:latin typeface="HGSｺﾞｼｯｸM" pitchFamily="50" charset="-128"/>
                <a:ea typeface="HGSｺﾞｼｯｸM" pitchFamily="50" charset="-128"/>
              </a:rPr>
              <a:t>Ⅰ</a:t>
            </a: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a:solidFill>
                  <a:schemeClr val="tx1"/>
                </a:solidFill>
                <a:latin typeface="HGSｺﾞｼｯｸM" pitchFamily="50" charset="-128"/>
                <a:ea typeface="HGSｺﾞｼｯｸM" pitchFamily="50" charset="-128"/>
              </a:rPr>
              <a:t>・居宅介護　・重度訪問</a:t>
            </a:r>
            <a:r>
              <a:rPr lang="ja-JP" altLang="en-US" sz="1100" dirty="0" smtClean="0">
                <a:solidFill>
                  <a:schemeClr val="tx1"/>
                </a:solidFill>
                <a:latin typeface="HGSｺﾞｼｯｸM" pitchFamily="50" charset="-128"/>
                <a:ea typeface="HGSｺﾞｼｯｸM" pitchFamily="50" charset="-128"/>
              </a:rPr>
              <a:t>介護　・</a:t>
            </a:r>
            <a:r>
              <a:rPr lang="ja-JP" altLang="en-US" sz="1100" dirty="0">
                <a:solidFill>
                  <a:schemeClr val="tx1"/>
                </a:solidFill>
                <a:latin typeface="HGSｺﾞｼｯｸM" pitchFamily="50" charset="-128"/>
                <a:ea typeface="HGSｺﾞｼｯｸM" pitchFamily="50" charset="-128"/>
              </a:rPr>
              <a:t>同行</a:t>
            </a:r>
            <a:r>
              <a:rPr lang="ja-JP" altLang="en-US" sz="1100" dirty="0" smtClean="0">
                <a:solidFill>
                  <a:schemeClr val="tx1"/>
                </a:solidFill>
                <a:latin typeface="HGSｺﾞｼｯｸM" pitchFamily="50" charset="-128"/>
                <a:ea typeface="HGSｺﾞｼｯｸM" pitchFamily="50" charset="-128"/>
              </a:rPr>
              <a:t>援護　・</a:t>
            </a:r>
            <a:r>
              <a:rPr lang="ja-JP" altLang="en-US" sz="1100" dirty="0">
                <a:solidFill>
                  <a:schemeClr val="tx1"/>
                </a:solidFill>
                <a:latin typeface="HGSｺﾞｼｯｸM" pitchFamily="50" charset="-128"/>
                <a:ea typeface="HGSｺﾞｼｯｸM" pitchFamily="50" charset="-128"/>
              </a:rPr>
              <a:t>行動</a:t>
            </a:r>
            <a:r>
              <a:rPr lang="ja-JP" altLang="en-US" sz="1100" dirty="0" smtClean="0">
                <a:solidFill>
                  <a:schemeClr val="tx1"/>
                </a:solidFill>
                <a:latin typeface="HGSｺﾞｼｯｸM" pitchFamily="50" charset="-128"/>
                <a:ea typeface="HGSｺﾞｼｯｸM" pitchFamily="50" charset="-128"/>
              </a:rPr>
              <a:t>援護</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◎障害福祉サービス</a:t>
            </a:r>
            <a:r>
              <a:rPr lang="en-US" altLang="ja-JP" sz="1100" dirty="0" smtClean="0">
                <a:solidFill>
                  <a:schemeClr val="tx1"/>
                </a:solidFill>
                <a:latin typeface="HGSｺﾞｼｯｸM" pitchFamily="50" charset="-128"/>
                <a:ea typeface="HGSｺﾞｼｯｸM" pitchFamily="50" charset="-128"/>
              </a:rPr>
              <a:t>Ⅱ</a:t>
            </a: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・生活介護（</a:t>
            </a:r>
            <a:r>
              <a:rPr lang="en-US" altLang="ja-JP" sz="1100" dirty="0" smtClean="0">
                <a:solidFill>
                  <a:schemeClr val="tx1"/>
                </a:solidFill>
                <a:latin typeface="HGSｺﾞｼｯｸM" pitchFamily="50" charset="-128"/>
                <a:ea typeface="HGSｺﾞｼｯｸM" pitchFamily="50" charset="-128"/>
              </a:rPr>
              <a:t>※</a:t>
            </a:r>
            <a:r>
              <a:rPr lang="ja-JP" altLang="en-US" sz="1100" dirty="0" smtClean="0">
                <a:solidFill>
                  <a:schemeClr val="tx1"/>
                </a:solidFill>
                <a:latin typeface="HGSｺﾞｼｯｸM" pitchFamily="50" charset="-128"/>
                <a:ea typeface="HGSｺﾞｼｯｸM" pitchFamily="50" charset="-128"/>
              </a:rPr>
              <a:t>）　・短期入所</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障害福祉</a:t>
            </a:r>
            <a:r>
              <a:rPr lang="ja-JP" altLang="en-US" sz="1100" dirty="0" smtClean="0">
                <a:solidFill>
                  <a:schemeClr val="tx1"/>
                </a:solidFill>
                <a:latin typeface="HGSｺﾞｼｯｸM" pitchFamily="50" charset="-128"/>
                <a:ea typeface="HGSｺﾞｼｯｸM" pitchFamily="50" charset="-128"/>
              </a:rPr>
              <a:t>サービス</a:t>
            </a:r>
            <a:r>
              <a:rPr lang="en-US" altLang="ja-JP" sz="1100" dirty="0" smtClean="0">
                <a:solidFill>
                  <a:schemeClr val="tx1"/>
                </a:solidFill>
                <a:latin typeface="HGSｺﾞｼｯｸM" pitchFamily="50" charset="-128"/>
                <a:ea typeface="HGSｺﾞｼｯｸM" pitchFamily="50" charset="-128"/>
              </a:rPr>
              <a:t>Ⅲ</a:t>
            </a: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a:solidFill>
                  <a:schemeClr val="tx1"/>
                </a:solidFill>
                <a:latin typeface="HGSｺﾞｼｯｸM" pitchFamily="50" charset="-128"/>
                <a:ea typeface="HGSｺﾞｼｯｸM" pitchFamily="50" charset="-128"/>
              </a:rPr>
              <a:t>・重度障害者等包括</a:t>
            </a:r>
            <a:r>
              <a:rPr lang="ja-JP" altLang="en-US" sz="1100" dirty="0" smtClean="0">
                <a:solidFill>
                  <a:schemeClr val="tx1"/>
                </a:solidFill>
                <a:latin typeface="HGSｺﾞｼｯｸM" pitchFamily="50" charset="-128"/>
                <a:ea typeface="HGSｺﾞｼｯｸM" pitchFamily="50" charset="-128"/>
              </a:rPr>
              <a:t>支援</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◎障害福祉サービス</a:t>
            </a:r>
            <a:r>
              <a:rPr lang="en-US" altLang="ja-JP" sz="1100" dirty="0" smtClean="0">
                <a:solidFill>
                  <a:schemeClr val="tx1"/>
                </a:solidFill>
                <a:latin typeface="HGSｺﾞｼｯｸM" pitchFamily="50" charset="-128"/>
                <a:ea typeface="HGSｺﾞｼｯｸM" pitchFamily="50" charset="-128"/>
              </a:rPr>
              <a:t>Ⅳ</a:t>
            </a: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・共同生活援助　・自立生活援助</a:t>
            </a:r>
            <a:endParaRPr lang="en-US" altLang="ja-JP" sz="1100" dirty="0" smtClean="0">
              <a:solidFill>
                <a:schemeClr val="tx1"/>
              </a:solidFill>
              <a:latin typeface="HGSｺﾞｼｯｸM" pitchFamily="50" charset="-128"/>
              <a:ea typeface="HGSｺﾞｼｯｸM" pitchFamily="50" charset="-128"/>
            </a:endParaRPr>
          </a:p>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障害福祉</a:t>
            </a:r>
            <a:r>
              <a:rPr lang="ja-JP" altLang="en-US" sz="1100" dirty="0" smtClean="0">
                <a:solidFill>
                  <a:schemeClr val="tx1"/>
                </a:solidFill>
                <a:latin typeface="HGSｺﾞｼｯｸM" pitchFamily="50" charset="-128"/>
                <a:ea typeface="HGSｺﾞｼｯｸM" pitchFamily="50" charset="-128"/>
              </a:rPr>
              <a:t>サービス</a:t>
            </a:r>
            <a:r>
              <a:rPr lang="en-US" altLang="ja-JP" sz="1100" dirty="0" smtClean="0">
                <a:solidFill>
                  <a:schemeClr val="tx1"/>
                </a:solidFill>
                <a:latin typeface="HGSｺﾞｼｯｸM" pitchFamily="50" charset="-128"/>
                <a:ea typeface="HGSｺﾞｼｯｸM" pitchFamily="50" charset="-128"/>
              </a:rPr>
              <a:t>Ⅴ</a:t>
            </a:r>
            <a:r>
              <a:rPr lang="ja-JP" altLang="en-US" sz="1100" dirty="0" smtClean="0">
                <a:solidFill>
                  <a:schemeClr val="tx1"/>
                </a:solidFill>
                <a:latin typeface="HGSｺﾞｼｯｸM" pitchFamily="50" charset="-128"/>
                <a:ea typeface="HGSｺﾞｼｯｸM" pitchFamily="50" charset="-128"/>
              </a:rPr>
              <a:t>（</a:t>
            </a:r>
            <a:r>
              <a:rPr lang="en-US" altLang="ja-JP" sz="1100" dirty="0">
                <a:solidFill>
                  <a:schemeClr val="tx1"/>
                </a:solidFill>
                <a:latin typeface="HGSｺﾞｼｯｸM" pitchFamily="50" charset="-128"/>
                <a:ea typeface="HGSｺﾞｼｯｸM" pitchFamily="50" charset="-128"/>
              </a:rPr>
              <a:t>※</a:t>
            </a:r>
            <a:r>
              <a:rPr lang="ja-JP" altLang="en-US" sz="1100" dirty="0">
                <a:solidFill>
                  <a:schemeClr val="tx1"/>
                </a:solidFill>
                <a:latin typeface="HGSｺﾞｼｯｸM" pitchFamily="50" charset="-128"/>
                <a:ea typeface="HGSｺﾞｼｯｸM" pitchFamily="50" charset="-128"/>
              </a:rPr>
              <a:t>）</a:t>
            </a:r>
          </a:p>
          <a:p>
            <a:pPr>
              <a:defRPr/>
            </a:pPr>
            <a:r>
              <a:rPr lang="ja-JP" altLang="en-US" sz="1100" dirty="0">
                <a:solidFill>
                  <a:schemeClr val="tx1"/>
                </a:solidFill>
                <a:latin typeface="HGSｺﾞｼｯｸM" pitchFamily="50" charset="-128"/>
                <a:ea typeface="HGSｺﾞｼｯｸM" pitchFamily="50" charset="-128"/>
              </a:rPr>
              <a:t>・自立</a:t>
            </a:r>
            <a:r>
              <a:rPr lang="ja-JP" altLang="en-US" sz="1100" dirty="0" smtClean="0">
                <a:solidFill>
                  <a:schemeClr val="tx1"/>
                </a:solidFill>
                <a:latin typeface="HGSｺﾞｼｯｸM" pitchFamily="50" charset="-128"/>
                <a:ea typeface="HGSｺﾞｼｯｸM" pitchFamily="50" charset="-128"/>
              </a:rPr>
              <a:t>訓練　・</a:t>
            </a:r>
            <a:r>
              <a:rPr lang="ja-JP" altLang="en-US" sz="1100" dirty="0">
                <a:solidFill>
                  <a:schemeClr val="tx1"/>
                </a:solidFill>
                <a:latin typeface="HGSｺﾞｼｯｸM" pitchFamily="50" charset="-128"/>
                <a:ea typeface="HGSｺﾞｼｯｸM" pitchFamily="50" charset="-128"/>
              </a:rPr>
              <a:t>就労移行</a:t>
            </a:r>
            <a:r>
              <a:rPr lang="ja-JP" altLang="en-US" sz="1100" dirty="0" smtClean="0">
                <a:solidFill>
                  <a:schemeClr val="tx1"/>
                </a:solidFill>
                <a:latin typeface="HGSｺﾞｼｯｸM" pitchFamily="50" charset="-128"/>
                <a:ea typeface="HGSｺﾞｼｯｸM" pitchFamily="50" charset="-128"/>
              </a:rPr>
              <a:t>支援　・</a:t>
            </a:r>
            <a:r>
              <a:rPr lang="ja-JP" altLang="en-US" sz="1100" dirty="0">
                <a:solidFill>
                  <a:schemeClr val="tx1"/>
                </a:solidFill>
                <a:latin typeface="HGSｺﾞｼｯｸM" pitchFamily="50" charset="-128"/>
                <a:ea typeface="HGSｺﾞｼｯｸM" pitchFamily="50" charset="-128"/>
              </a:rPr>
              <a:t>就労継続</a:t>
            </a:r>
            <a:r>
              <a:rPr lang="ja-JP" altLang="en-US" sz="1100" dirty="0" smtClean="0">
                <a:solidFill>
                  <a:schemeClr val="tx1"/>
                </a:solidFill>
                <a:latin typeface="HGSｺﾞｼｯｸM" pitchFamily="50" charset="-128"/>
                <a:ea typeface="HGSｺﾞｼｯｸM" pitchFamily="50" charset="-128"/>
              </a:rPr>
              <a:t>支援　・就労定着支援</a:t>
            </a:r>
            <a:endParaRPr lang="ja-JP" altLang="en-US" sz="1400" dirty="0">
              <a:solidFill>
                <a:schemeClr val="tx1"/>
              </a:solidFill>
              <a:latin typeface="HGSｺﾞｼｯｸM" pitchFamily="50" charset="-128"/>
              <a:ea typeface="HGSｺﾞｼｯｸM" pitchFamily="50" charset="-128"/>
            </a:endParaRPr>
          </a:p>
        </p:txBody>
      </p:sp>
      <p:sp>
        <p:nvSpPr>
          <p:cNvPr id="32" name="角丸四角形 31"/>
          <p:cNvSpPr/>
          <p:nvPr/>
        </p:nvSpPr>
        <p:spPr>
          <a:xfrm>
            <a:off x="1160748" y="3476836"/>
            <a:ext cx="2592288" cy="324036"/>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障害福祉サービス</a:t>
            </a:r>
          </a:p>
          <a:p>
            <a:pPr algn="ctr">
              <a:defRPr/>
            </a:pPr>
            <a:r>
              <a:rPr lang="ja-JP" altLang="en-US" sz="1000" dirty="0" smtClean="0">
                <a:latin typeface="HGSｺﾞｼｯｸM" pitchFamily="50" charset="-128"/>
                <a:ea typeface="HGSｺﾞｼｯｸM" pitchFamily="50" charset="-128"/>
              </a:rPr>
              <a:t>◎ごとの類型内で適用</a:t>
            </a:r>
            <a:endParaRPr lang="ja-JP" altLang="en-US" sz="1000" dirty="0">
              <a:latin typeface="HGSｺﾞｼｯｸM" pitchFamily="50" charset="-128"/>
              <a:ea typeface="HGSｺﾞｼｯｸM" pitchFamily="50" charset="-128"/>
            </a:endParaRPr>
          </a:p>
        </p:txBody>
      </p:sp>
      <p:sp>
        <p:nvSpPr>
          <p:cNvPr id="33" name="正方形/長方形 32"/>
          <p:cNvSpPr/>
          <p:nvPr/>
        </p:nvSpPr>
        <p:spPr>
          <a:xfrm>
            <a:off x="4905164" y="5321572"/>
            <a:ext cx="1818687" cy="861216"/>
          </a:xfrm>
          <a:prstGeom prst="rect">
            <a:avLst/>
          </a:prstGeom>
          <a:solidFill>
            <a:srgbClr val="FF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ja-JP" altLang="en-US"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◎地域相談支援</a:t>
            </a:r>
            <a:endParaRPr lang="en-US" altLang="ja-JP" sz="1100" dirty="0" smtClean="0">
              <a:solidFill>
                <a:schemeClr val="tx1"/>
              </a:solidFill>
              <a:latin typeface="HGSｺﾞｼｯｸM" pitchFamily="50" charset="-128"/>
              <a:ea typeface="HGSｺﾞｼｯｸM" pitchFamily="50" charset="-128"/>
            </a:endParaRPr>
          </a:p>
          <a:p>
            <a:pPr>
              <a:defRPr/>
            </a:pPr>
            <a:endParaRPr lang="en-US" altLang="ja-JP" sz="1100" dirty="0" smtClean="0">
              <a:solidFill>
                <a:schemeClr val="tx1"/>
              </a:solidFill>
              <a:latin typeface="HGSｺﾞｼｯｸM" pitchFamily="50" charset="-128"/>
              <a:ea typeface="HGSｺﾞｼｯｸM" pitchFamily="50" charset="-128"/>
            </a:endParaRPr>
          </a:p>
          <a:p>
            <a:pPr>
              <a:defRPr/>
            </a:pPr>
            <a:r>
              <a:rPr lang="ja-JP" altLang="en-US" sz="1100" dirty="0" smtClean="0">
                <a:solidFill>
                  <a:schemeClr val="tx1"/>
                </a:solidFill>
                <a:latin typeface="HGSｺﾞｼｯｸM" pitchFamily="50" charset="-128"/>
                <a:ea typeface="HGSｺﾞｼｯｸM" pitchFamily="50" charset="-128"/>
              </a:rPr>
              <a:t>◎計画相談支援</a:t>
            </a:r>
            <a:endParaRPr lang="ja-JP" altLang="en-US" sz="1100" dirty="0">
              <a:solidFill>
                <a:schemeClr val="tx1"/>
              </a:solidFill>
              <a:latin typeface="HGSｺﾞｼｯｸM" pitchFamily="50" charset="-128"/>
              <a:ea typeface="HGSｺﾞｼｯｸM" pitchFamily="50" charset="-128"/>
            </a:endParaRPr>
          </a:p>
        </p:txBody>
      </p:sp>
      <p:sp>
        <p:nvSpPr>
          <p:cNvPr id="34" name="角丸四角形 33"/>
          <p:cNvSpPr/>
          <p:nvPr/>
        </p:nvSpPr>
        <p:spPr>
          <a:xfrm>
            <a:off x="5103671" y="5040043"/>
            <a:ext cx="1510927" cy="360040"/>
          </a:xfrm>
          <a:prstGeom prst="roundRect">
            <a:avLst/>
          </a:prstGeom>
          <a:ln w="19050"/>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000" dirty="0" smtClean="0">
                <a:latin typeface="HGSｺﾞｼｯｸM" pitchFamily="50" charset="-128"/>
                <a:ea typeface="HGSｺﾞｼｯｸM" pitchFamily="50" charset="-128"/>
              </a:rPr>
              <a:t>相談支援</a:t>
            </a:r>
            <a:r>
              <a:rPr lang="en-US" altLang="ja-JP" sz="1000" dirty="0" smtClean="0">
                <a:latin typeface="HGSｺﾞｼｯｸM" pitchFamily="50" charset="-128"/>
                <a:ea typeface="HGSｺﾞｼｯｸM" pitchFamily="50" charset="-128"/>
              </a:rPr>
              <a:t>(</a:t>
            </a:r>
            <a:r>
              <a:rPr lang="ja-JP" altLang="en-US" sz="1000" dirty="0" smtClean="0">
                <a:latin typeface="HGSｺﾞｼｯｸM" pitchFamily="50" charset="-128"/>
                <a:ea typeface="HGSｺﾞｼｯｸM" pitchFamily="50" charset="-128"/>
              </a:rPr>
              <a:t>障害者</a:t>
            </a:r>
            <a:r>
              <a:rPr lang="en-US" altLang="ja-JP" sz="1000" dirty="0" smtClean="0">
                <a:latin typeface="HGSｺﾞｼｯｸM" pitchFamily="50" charset="-128"/>
                <a:ea typeface="HGSｺﾞｼｯｸM" pitchFamily="50" charset="-128"/>
              </a:rPr>
              <a:t>)</a:t>
            </a:r>
            <a:endParaRPr lang="ja-JP" altLang="en-US" sz="1000" dirty="0" smtClean="0">
              <a:latin typeface="HGSｺﾞｼｯｸM" pitchFamily="50" charset="-128"/>
              <a:ea typeface="HGSｺﾞｼｯｸM" pitchFamily="50" charset="-128"/>
            </a:endParaRPr>
          </a:p>
          <a:p>
            <a:pPr algn="ctr">
              <a:defRPr/>
            </a:pPr>
            <a:r>
              <a:rPr lang="ja-JP" altLang="en-US" sz="1000" dirty="0" smtClean="0">
                <a:latin typeface="HGSｺﾞｼｯｸM" pitchFamily="50" charset="-128"/>
                <a:ea typeface="HGSｺﾞｼｯｸM" pitchFamily="50" charset="-128"/>
              </a:rPr>
              <a:t>◎ごとの類型内で適用</a:t>
            </a:r>
            <a:endParaRPr lang="ja-JP" altLang="en-US" sz="1000" dirty="0">
              <a:latin typeface="HGSｺﾞｼｯｸM" pitchFamily="50" charset="-128"/>
              <a:ea typeface="HGSｺﾞｼｯｸM" pitchFamily="50" charset="-128"/>
            </a:endParaRPr>
          </a:p>
        </p:txBody>
      </p:sp>
      <p:sp>
        <p:nvSpPr>
          <p:cNvPr id="35" name="テキスト ボックス 26"/>
          <p:cNvSpPr txBox="1">
            <a:spLocks noChangeArrowheads="1"/>
          </p:cNvSpPr>
          <p:nvPr/>
        </p:nvSpPr>
        <p:spPr bwMode="auto">
          <a:xfrm>
            <a:off x="3248980" y="4484948"/>
            <a:ext cx="1512168" cy="600164"/>
          </a:xfrm>
          <a:prstGeom prst="rect">
            <a:avLst/>
          </a:prstGeom>
          <a:noFill/>
          <a:ln w="28575">
            <a:solidFill>
              <a:schemeClr val="tx1"/>
            </a:solidFill>
            <a:prstDash val="dashDot"/>
            <a:miter lim="800000"/>
            <a:headEnd/>
            <a:tailEnd/>
          </a:ln>
        </p:spPr>
        <p:txBody>
          <a:bodyPr wrap="square">
            <a:spAutoFit/>
          </a:bodyPr>
          <a:lstStyle/>
          <a:p>
            <a:r>
              <a:rPr lang="en-US" altLang="ja-JP" sz="1100" dirty="0" smtClean="0"/>
              <a:t>※</a:t>
            </a:r>
            <a:r>
              <a:rPr lang="ja-JP" altLang="en-US" sz="1100" dirty="0" smtClean="0"/>
              <a:t>施設障害福祉サービスとして提供される場合を除く。</a:t>
            </a:r>
            <a:endParaRPr lang="ja-JP" altLang="en-US" sz="11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1243</Words>
  <Application>Microsoft Office PowerPoint</Application>
  <PresentationFormat>A4 210 x 297 mm</PresentationFormat>
  <Paragraphs>157</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HGSｺﾞｼｯｸM</vt:lpstr>
      <vt:lpstr>HGS創英角ｺﾞｼｯｸUB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道躰 正成(doutai-masanari)</dc:creator>
  <cp:lastModifiedBy>安楽 伸也(anraku-shinya.80a)</cp:lastModifiedBy>
  <cp:revision>150</cp:revision>
  <cp:lastPrinted>2019-03-19T05:59:08Z</cp:lastPrinted>
  <dcterms:created xsi:type="dcterms:W3CDTF">2010-04-25T03:23:04Z</dcterms:created>
  <dcterms:modified xsi:type="dcterms:W3CDTF">2021-03-10T09:11:49Z</dcterms:modified>
</cp:coreProperties>
</file>