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9"/>
  </p:notesMasterIdLst>
  <p:sldIdLst>
    <p:sldId id="256" r:id="rId2"/>
    <p:sldId id="304" r:id="rId3"/>
    <p:sldId id="283" r:id="rId4"/>
    <p:sldId id="284" r:id="rId5"/>
    <p:sldId id="299" r:id="rId6"/>
    <p:sldId id="303" r:id="rId7"/>
    <p:sldId id="285" r:id="rId8"/>
    <p:sldId id="292" r:id="rId9"/>
    <p:sldId id="286" r:id="rId10"/>
    <p:sldId id="287" r:id="rId11"/>
    <p:sldId id="288" r:id="rId12"/>
    <p:sldId id="293" r:id="rId13"/>
    <p:sldId id="290" r:id="rId14"/>
    <p:sldId id="291" r:id="rId15"/>
    <p:sldId id="295" r:id="rId16"/>
    <p:sldId id="296" r:id="rId17"/>
    <p:sldId id="305" r:id="rId18"/>
  </p:sldIdLst>
  <p:sldSz cx="12192000" cy="6858000"/>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47" autoAdjust="0"/>
    <p:restoredTop sz="94660"/>
  </p:normalViewPr>
  <p:slideViewPr>
    <p:cSldViewPr snapToGrid="0">
      <p:cViewPr varScale="1">
        <p:scale>
          <a:sx n="106" d="100"/>
          <a:sy n="106" d="100"/>
        </p:scale>
        <p:origin x="69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AB4F1532-8653-46AC-BA25-38AC812F4F00}" type="datetimeFigureOut">
              <a:rPr kumimoji="1" lang="ja-JP" altLang="en-US" smtClean="0"/>
              <a:t>2025/10/8</a:t>
            </a:fld>
            <a:endParaRPr kumimoji="1" lang="ja-JP" altLang="en-US"/>
          </a:p>
        </p:txBody>
      </p:sp>
      <p:sp>
        <p:nvSpPr>
          <p:cNvPr id="4" name="スライド イメージ プレースホルダー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EC4673AF-C24D-4B61-91A1-937FD6D9D062}" type="slidenum">
              <a:rPr kumimoji="1" lang="ja-JP" altLang="en-US" smtClean="0"/>
              <a:t>‹#›</a:t>
            </a:fld>
            <a:endParaRPr kumimoji="1" lang="ja-JP" altLang="en-US"/>
          </a:p>
        </p:txBody>
      </p:sp>
    </p:spTree>
    <p:extLst>
      <p:ext uri="{BB962C8B-B14F-4D97-AF65-F5344CB8AC3E}">
        <p14:creationId xmlns:p14="http://schemas.microsoft.com/office/powerpoint/2010/main" val="18580901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C4673AF-C24D-4B61-91A1-937FD6D9D062}" type="slidenum">
              <a:rPr kumimoji="1" lang="ja-JP" altLang="en-US" smtClean="0"/>
              <a:t>17</a:t>
            </a:fld>
            <a:endParaRPr kumimoji="1" lang="ja-JP" altLang="en-US"/>
          </a:p>
        </p:txBody>
      </p:sp>
    </p:spTree>
    <p:extLst>
      <p:ext uri="{BB962C8B-B14F-4D97-AF65-F5344CB8AC3E}">
        <p14:creationId xmlns:p14="http://schemas.microsoft.com/office/powerpoint/2010/main" val="1431160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743A026-9A8D-4F7F-AB88-EE1455666BCF}" type="datetime1">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376817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008CA44-793A-446B-B67A-0E6368FB45F9}" type="datetime1">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2094568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0510418-08F9-4EED-B218-0347B038038B}" type="datetime1">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132115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1919EF8-9685-45B1-B6F8-F06EB084FF3D}" type="datetime1">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198356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77AB0B1F-8312-4402-9B84-F148B4E10DA8}" type="datetime1">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2896232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0573C3E-E465-46D7-84AD-155C94C089A5}" type="datetime1">
              <a:rPr kumimoji="1" lang="ja-JP" altLang="en-US" smtClean="0"/>
              <a:t>2025/10/8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71994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79AE89E6-7044-4F4D-95AB-F08637DBEDF4}" type="datetime1">
              <a:rPr kumimoji="1" lang="ja-JP" altLang="en-US" smtClean="0"/>
              <a:t>2025/10/8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1904149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7AD8381-7AEB-471B-AA07-95CC7E8B3B6C}" type="datetime1">
              <a:rPr kumimoji="1" lang="ja-JP" altLang="en-US" smtClean="0"/>
              <a:t>2025/10/8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3762426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D5616-47D2-4EC1-8737-215D6532D09E}" type="datetime1">
              <a:rPr kumimoji="1" lang="ja-JP" altLang="en-US" smtClean="0"/>
              <a:t>2025/10/8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1485576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3CEBA68-55C2-464D-8253-DAA56D911EFF}" type="datetime1">
              <a:rPr kumimoji="1" lang="ja-JP" altLang="en-US" smtClean="0"/>
              <a:t>2025/10/8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59364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B606145-3CB4-4B9C-8B02-05B14678425C}" type="datetime1">
              <a:rPr kumimoji="1" lang="ja-JP" altLang="en-US" smtClean="0"/>
              <a:t>2025/10/8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2202219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081B19-8FB9-4369-B491-FB76DA79AE53}" type="datetime1">
              <a:rPr kumimoji="1" lang="ja-JP" altLang="en-US" smtClean="0"/>
              <a:t>2025/10/8</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8FF369-AF2E-4CA4-B6B6-8E7C30FEE845}" type="slidenum">
              <a:rPr kumimoji="1" lang="ja-JP" altLang="en-US" smtClean="0"/>
              <a:t>‹#›</a:t>
            </a:fld>
            <a:endParaRPr kumimoji="1" lang="ja-JP" altLang="en-US"/>
          </a:p>
        </p:txBody>
      </p:sp>
    </p:spTree>
    <p:extLst>
      <p:ext uri="{BB962C8B-B14F-4D97-AF65-F5344CB8AC3E}">
        <p14:creationId xmlns:p14="http://schemas.microsoft.com/office/powerpoint/2010/main" val="190426355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dirty="0" smtClean="0">
                <a:solidFill>
                  <a:schemeClr val="accent6">
                    <a:lumMod val="50000"/>
                  </a:schemeClr>
                </a:solidFill>
              </a:rPr>
              <a:t>学校体育施設予約方法等の</a:t>
            </a:r>
            <a:r>
              <a:rPr lang="en-US" altLang="ja-JP" dirty="0" smtClean="0">
                <a:solidFill>
                  <a:schemeClr val="accent6">
                    <a:lumMod val="50000"/>
                  </a:schemeClr>
                </a:solidFill>
              </a:rPr>
              <a:t/>
            </a:r>
            <a:br>
              <a:rPr lang="en-US" altLang="ja-JP" dirty="0" smtClean="0">
                <a:solidFill>
                  <a:schemeClr val="accent6">
                    <a:lumMod val="50000"/>
                  </a:schemeClr>
                </a:solidFill>
              </a:rPr>
            </a:br>
            <a:r>
              <a:rPr lang="ja-JP" altLang="en-US" dirty="0" smtClean="0">
                <a:solidFill>
                  <a:schemeClr val="accent6">
                    <a:lumMod val="50000"/>
                  </a:schemeClr>
                </a:solidFill>
              </a:rPr>
              <a:t>変更について</a:t>
            </a:r>
            <a:endParaRPr kumimoji="1" lang="ja-JP" altLang="en-US" dirty="0">
              <a:solidFill>
                <a:schemeClr val="accent6">
                  <a:lumMod val="50000"/>
                </a:schemeClr>
              </a:solidFill>
            </a:endParaRPr>
          </a:p>
        </p:txBody>
      </p:sp>
      <p:sp>
        <p:nvSpPr>
          <p:cNvPr id="3" name="サブタイトル 2"/>
          <p:cNvSpPr>
            <a:spLocks noGrp="1"/>
          </p:cNvSpPr>
          <p:nvPr>
            <p:ph type="subTitle" idx="1"/>
          </p:nvPr>
        </p:nvSpPr>
        <p:spPr>
          <a:xfrm>
            <a:off x="2906902" y="5073509"/>
            <a:ext cx="5566611" cy="443832"/>
          </a:xfrm>
        </p:spPr>
        <p:txBody>
          <a:bodyPr>
            <a:noAutofit/>
          </a:bodyPr>
          <a:lstStyle/>
          <a:p>
            <a:r>
              <a:rPr kumimoji="1" lang="ja-JP" altLang="en-US" sz="3000" dirty="0" smtClean="0">
                <a:solidFill>
                  <a:schemeClr val="accent6">
                    <a:lumMod val="75000"/>
                  </a:schemeClr>
                </a:solidFill>
              </a:rPr>
              <a:t>生涯学習推進室</a:t>
            </a:r>
            <a:endParaRPr kumimoji="1" lang="ja-JP" altLang="en-US" sz="3000" dirty="0">
              <a:solidFill>
                <a:schemeClr val="accent6">
                  <a:lumMod val="75000"/>
                </a:schemeClr>
              </a:solidFill>
            </a:endParaRPr>
          </a:p>
        </p:txBody>
      </p:sp>
      <p:sp>
        <p:nvSpPr>
          <p:cNvPr id="8" name="角丸四角形 7"/>
          <p:cNvSpPr/>
          <p:nvPr/>
        </p:nvSpPr>
        <p:spPr>
          <a:xfrm>
            <a:off x="1702192" y="1508198"/>
            <a:ext cx="8834510" cy="95519"/>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50000"/>
                </a:schemeClr>
              </a:solidFill>
            </a:endParaRPr>
          </a:p>
        </p:txBody>
      </p:sp>
      <p:sp>
        <p:nvSpPr>
          <p:cNvPr id="6" name="角丸四角形 5"/>
          <p:cNvSpPr/>
          <p:nvPr/>
        </p:nvSpPr>
        <p:spPr>
          <a:xfrm>
            <a:off x="1704205" y="3588369"/>
            <a:ext cx="8834510" cy="95519"/>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50000"/>
                </a:schemeClr>
              </a:solidFill>
            </a:endParaRPr>
          </a:p>
        </p:txBody>
      </p:sp>
      <p:sp>
        <p:nvSpPr>
          <p:cNvPr id="7" name="サブタイトル 2"/>
          <p:cNvSpPr txBox="1">
            <a:spLocks/>
          </p:cNvSpPr>
          <p:nvPr/>
        </p:nvSpPr>
        <p:spPr>
          <a:xfrm>
            <a:off x="2906902" y="4455752"/>
            <a:ext cx="5566611" cy="44383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3000" dirty="0" smtClean="0">
                <a:solidFill>
                  <a:schemeClr val="accent6">
                    <a:lumMod val="75000"/>
                  </a:schemeClr>
                </a:solidFill>
              </a:rPr>
              <a:t>令和７年１０月７日</a:t>
            </a:r>
            <a:endParaRPr lang="ja-JP" altLang="en-US" sz="3000" dirty="0">
              <a:solidFill>
                <a:schemeClr val="accent6">
                  <a:lumMod val="75000"/>
                </a:schemeClr>
              </a:solidFill>
            </a:endParaRPr>
          </a:p>
        </p:txBody>
      </p:sp>
      <p:sp>
        <p:nvSpPr>
          <p:cNvPr id="4" name="スライド番号プレースホルダー 3"/>
          <p:cNvSpPr>
            <a:spLocks noGrp="1"/>
          </p:cNvSpPr>
          <p:nvPr>
            <p:ph type="sldNum" sz="quarter" idx="12"/>
          </p:nvPr>
        </p:nvSpPr>
        <p:spPr/>
        <p:txBody>
          <a:bodyPr/>
          <a:lstStyle/>
          <a:p>
            <a:fld id="{9B8FF369-AF2E-4CA4-B6B6-8E7C30FEE845}" type="slidenum">
              <a:rPr kumimoji="1" lang="ja-JP" altLang="en-US" smtClean="0"/>
              <a:t>1</a:t>
            </a:fld>
            <a:endParaRPr kumimoji="1" lang="ja-JP" altLang="en-US"/>
          </a:p>
        </p:txBody>
      </p:sp>
    </p:spTree>
    <p:extLst>
      <p:ext uri="{BB962C8B-B14F-4D97-AF65-F5344CB8AC3E}">
        <p14:creationId xmlns:p14="http://schemas.microsoft.com/office/powerpoint/2010/main" val="32942717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仕組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みの変更</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85795298"/>
              </p:ext>
            </p:extLst>
          </p:nvPr>
        </p:nvGraphicFramePr>
        <p:xfrm>
          <a:off x="1044567" y="1744218"/>
          <a:ext cx="10226044" cy="4156362"/>
        </p:xfrm>
        <a:graphic>
          <a:graphicData uri="http://schemas.openxmlformats.org/drawingml/2006/table">
            <a:tbl>
              <a:tblPr firstRow="1" bandRow="1">
                <a:tableStyleId>{5C22544A-7EE6-4342-B048-85BDC9FD1C3A}</a:tableStyleId>
              </a:tblPr>
              <a:tblGrid>
                <a:gridCol w="1953497">
                  <a:extLst>
                    <a:ext uri="{9D8B030D-6E8A-4147-A177-3AD203B41FA5}">
                      <a16:colId xmlns="" xmlns:a16="http://schemas.microsoft.com/office/drawing/2014/main" val="1807043413"/>
                    </a:ext>
                  </a:extLst>
                </a:gridCol>
                <a:gridCol w="8272547">
                  <a:extLst>
                    <a:ext uri="{9D8B030D-6E8A-4147-A177-3AD203B41FA5}">
                      <a16:colId xmlns="" xmlns:a16="http://schemas.microsoft.com/office/drawing/2014/main" val="3878820915"/>
                    </a:ext>
                  </a:extLst>
                </a:gridCol>
              </a:tblGrid>
              <a:tr h="1385454">
                <a:tc>
                  <a:txBody>
                    <a:bodyPr/>
                    <a:lstStyle/>
                    <a:p>
                      <a:pPr algn="ctr"/>
                      <a:r>
                        <a:rPr kumimoji="1" lang="ja-JP" altLang="en-US" sz="2400" dirty="0" smtClean="0">
                          <a:solidFill>
                            <a:schemeClr val="tx1"/>
                          </a:solidFill>
                        </a:rPr>
                        <a:t>これまで</a:t>
                      </a:r>
                      <a:endParaRPr kumimoji="1" lang="ja-JP" altLang="en-US" sz="2400" dirty="0">
                        <a:solidFill>
                          <a:schemeClr val="tx1"/>
                        </a:solidFill>
                      </a:endParaRPr>
                    </a:p>
                  </a:txBody>
                  <a:tcPr anchor="ctr">
                    <a:solidFill>
                      <a:schemeClr val="accent6">
                        <a:lumMod val="20000"/>
                        <a:lumOff val="80000"/>
                      </a:schemeClr>
                    </a:solidFill>
                  </a:tcPr>
                </a:tc>
                <a:tc>
                  <a:txBody>
                    <a:bodyPr/>
                    <a:lstStyle/>
                    <a:p>
                      <a:r>
                        <a:rPr kumimoji="1" lang="ja-JP" altLang="en-US" sz="2400" b="1" kern="1200" dirty="0" smtClean="0">
                          <a:solidFill>
                            <a:schemeClr val="tx1"/>
                          </a:solidFill>
                          <a:latin typeface="+mn-lt"/>
                          <a:ea typeface="+mn-ea"/>
                          <a:cs typeface="+mn-cs"/>
                        </a:rPr>
                        <a:t>・和泉市内の全学校</a:t>
                      </a:r>
                      <a:endParaRPr kumimoji="1" lang="ja-JP" altLang="en-US" sz="2400" b="1" kern="1200" dirty="0">
                        <a:solidFill>
                          <a:schemeClr val="tx1"/>
                        </a:solidFill>
                        <a:latin typeface="+mn-lt"/>
                        <a:ea typeface="+mn-ea"/>
                        <a:cs typeface="+mn-cs"/>
                      </a:endParaRPr>
                    </a:p>
                  </a:txBody>
                  <a:tcPr anchor="ctr">
                    <a:solidFill>
                      <a:schemeClr val="accent6">
                        <a:lumMod val="20000"/>
                        <a:lumOff val="80000"/>
                      </a:schemeClr>
                    </a:solidFill>
                  </a:tcPr>
                </a:tc>
                <a:extLst>
                  <a:ext uri="{0D108BD9-81ED-4DB2-BD59-A6C34878D82A}">
                    <a16:rowId xmlns="" xmlns:a16="http://schemas.microsoft.com/office/drawing/2014/main" val="3514302957"/>
                  </a:ext>
                </a:extLst>
              </a:tr>
              <a:tr h="1385454">
                <a:tc>
                  <a:txBody>
                    <a:bodyPr/>
                    <a:lstStyle/>
                    <a:p>
                      <a:endParaRPr kumimoji="1" lang="ja-JP" altLang="en-US" dirty="0"/>
                    </a:p>
                  </a:txBody>
                  <a:tcPr anchor="ctr">
                    <a:noFill/>
                  </a:tcPr>
                </a:tc>
                <a:tc>
                  <a:txBody>
                    <a:bodyPr/>
                    <a:lstStyle/>
                    <a:p>
                      <a:endParaRPr kumimoji="1" lang="ja-JP" altLang="en-US" dirty="0"/>
                    </a:p>
                  </a:txBody>
                  <a:tcPr anchor="ctr">
                    <a:noFill/>
                  </a:tcPr>
                </a:tc>
                <a:extLst>
                  <a:ext uri="{0D108BD9-81ED-4DB2-BD59-A6C34878D82A}">
                    <a16:rowId xmlns="" xmlns:a16="http://schemas.microsoft.com/office/drawing/2014/main" val="479417787"/>
                  </a:ext>
                </a:extLst>
              </a:tr>
              <a:tr h="1385454">
                <a:tc>
                  <a:txBody>
                    <a:bodyPr/>
                    <a:lstStyle/>
                    <a:p>
                      <a:pPr algn="ctr"/>
                      <a:r>
                        <a:rPr kumimoji="1" lang="ja-JP" altLang="en-US" sz="2800" dirty="0" smtClean="0">
                          <a:solidFill>
                            <a:schemeClr val="bg1"/>
                          </a:solidFill>
                        </a:rPr>
                        <a:t>これから</a:t>
                      </a:r>
                      <a:endParaRPr kumimoji="1" lang="ja-JP" altLang="en-US" sz="2800" dirty="0">
                        <a:solidFill>
                          <a:schemeClr val="bg1"/>
                        </a:solidFill>
                      </a:endParaRPr>
                    </a:p>
                  </a:txBody>
                  <a:tcPr anchor="ctr">
                    <a:solidFill>
                      <a:schemeClr val="accent6">
                        <a:lumMod val="50000"/>
                      </a:schemeClr>
                    </a:solidFill>
                  </a:tcPr>
                </a:tc>
                <a:tc>
                  <a:txBody>
                    <a:bodyPr/>
                    <a:lstStyle/>
                    <a:p>
                      <a:r>
                        <a:rPr kumimoji="1" lang="ja-JP" altLang="en-US" sz="2400" b="1" kern="1200" dirty="0" smtClean="0">
                          <a:solidFill>
                            <a:srgbClr val="FFFF00"/>
                          </a:solidFill>
                          <a:latin typeface="+mn-lt"/>
                          <a:ea typeface="+mn-ea"/>
                          <a:cs typeface="+mn-cs"/>
                        </a:rPr>
                        <a:t>■帯予約</a:t>
                      </a:r>
                      <a:r>
                        <a:rPr kumimoji="1" lang="ja-JP" altLang="en-US" sz="2400" b="1" kern="1200" dirty="0" smtClean="0">
                          <a:solidFill>
                            <a:schemeClr val="accent6">
                              <a:lumMod val="50000"/>
                            </a:schemeClr>
                          </a:solidFill>
                          <a:latin typeface="+mn-lt"/>
                          <a:ea typeface="+mn-ea"/>
                          <a:cs typeface="+mn-cs"/>
                        </a:rPr>
                        <a:t>■</a:t>
                      </a:r>
                      <a:r>
                        <a:rPr kumimoji="1" lang="ja-JP" altLang="en-US" sz="2400" b="1" kern="1200" dirty="0" smtClean="0">
                          <a:solidFill>
                            <a:schemeClr val="bg1"/>
                          </a:solidFill>
                          <a:latin typeface="+mn-lt"/>
                          <a:ea typeface="+mn-ea"/>
                          <a:cs typeface="+mn-cs"/>
                        </a:rPr>
                        <a:t>：</a:t>
                      </a:r>
                      <a:r>
                        <a:rPr kumimoji="1" lang="ja-JP" altLang="en-US" sz="2400" b="1" kern="1200" dirty="0" smtClean="0">
                          <a:solidFill>
                            <a:srgbClr val="FF0000"/>
                          </a:solidFill>
                          <a:latin typeface="+mn-lt"/>
                          <a:ea typeface="+mn-ea"/>
                          <a:cs typeface="+mn-cs"/>
                        </a:rPr>
                        <a:t>令和７年度と同じ学校を使用可能とする</a:t>
                      </a:r>
                      <a:endParaRPr kumimoji="1" lang="en-US" altLang="ja-JP" sz="2400" b="1" kern="1200" dirty="0" smtClean="0">
                        <a:solidFill>
                          <a:srgbClr val="FF0000"/>
                        </a:solidFill>
                        <a:latin typeface="+mn-lt"/>
                        <a:ea typeface="+mn-ea"/>
                        <a:cs typeface="+mn-cs"/>
                      </a:endParaRPr>
                    </a:p>
                    <a:p>
                      <a:r>
                        <a:rPr kumimoji="1" lang="ja-JP" altLang="en-US" sz="2400" b="1" kern="1200" dirty="0" smtClean="0">
                          <a:solidFill>
                            <a:srgbClr val="FFFF00"/>
                          </a:solidFill>
                          <a:latin typeface="+mn-lt"/>
                          <a:ea typeface="+mn-ea"/>
                          <a:cs typeface="+mn-cs"/>
                        </a:rPr>
                        <a:t>■空枠予約</a:t>
                      </a:r>
                      <a:r>
                        <a:rPr kumimoji="1" lang="ja-JP" altLang="en-US" sz="2400" b="1" kern="1200" dirty="0" smtClean="0">
                          <a:solidFill>
                            <a:schemeClr val="bg1"/>
                          </a:solidFill>
                          <a:latin typeface="+mn-lt"/>
                          <a:ea typeface="+mn-ea"/>
                          <a:cs typeface="+mn-cs"/>
                        </a:rPr>
                        <a:t>：和泉市内の全学校</a:t>
                      </a:r>
                      <a:endParaRPr kumimoji="1" lang="ja-JP" altLang="en-US" sz="2400" dirty="0"/>
                    </a:p>
                  </a:txBody>
                  <a:tcPr anchor="ctr">
                    <a:solidFill>
                      <a:schemeClr val="accent6">
                        <a:lumMod val="50000"/>
                      </a:schemeClr>
                    </a:solidFill>
                  </a:tcPr>
                </a:tc>
                <a:extLst>
                  <a:ext uri="{0D108BD9-81ED-4DB2-BD59-A6C34878D82A}">
                    <a16:rowId xmlns="" xmlns:a16="http://schemas.microsoft.com/office/drawing/2014/main" val="1178080032"/>
                  </a:ext>
                </a:extLst>
              </a:tr>
            </a:tbl>
          </a:graphicData>
        </a:graphic>
      </p:graphicFrame>
      <p:sp>
        <p:nvSpPr>
          <p:cNvPr id="8" name="二等辺三角形 7"/>
          <p:cNvSpPr/>
          <p:nvPr/>
        </p:nvSpPr>
        <p:spPr>
          <a:xfrm flipV="1">
            <a:off x="4549768" y="3656144"/>
            <a:ext cx="3121891" cy="332509"/>
          </a:xfrm>
          <a:prstGeom prst="triangl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55693" y="1004278"/>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④</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使用対象の学校</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sp>
        <p:nvSpPr>
          <p:cNvPr id="6" name="スライド番号プレースホルダー 5"/>
          <p:cNvSpPr>
            <a:spLocks noGrp="1"/>
          </p:cNvSpPr>
          <p:nvPr>
            <p:ph type="sldNum" sz="quarter" idx="12"/>
          </p:nvPr>
        </p:nvSpPr>
        <p:spPr/>
        <p:txBody>
          <a:bodyPr/>
          <a:lstStyle/>
          <a:p>
            <a:fld id="{9B8FF369-AF2E-4CA4-B6B6-8E7C30FEE845}" type="slidenum">
              <a:rPr kumimoji="1" lang="ja-JP" altLang="en-US" smtClean="0"/>
              <a:t>10</a:t>
            </a:fld>
            <a:endParaRPr kumimoji="1" lang="ja-JP" altLang="en-US"/>
          </a:p>
        </p:txBody>
      </p:sp>
    </p:spTree>
    <p:extLst>
      <p:ext uri="{BB962C8B-B14F-4D97-AF65-F5344CB8AC3E}">
        <p14:creationId xmlns:p14="http://schemas.microsoft.com/office/powerpoint/2010/main" val="20806082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仕組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みの変更</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3733946613"/>
              </p:ext>
            </p:extLst>
          </p:nvPr>
        </p:nvGraphicFramePr>
        <p:xfrm>
          <a:off x="1044567" y="1744218"/>
          <a:ext cx="10226044" cy="4325388"/>
        </p:xfrm>
        <a:graphic>
          <a:graphicData uri="http://schemas.openxmlformats.org/drawingml/2006/table">
            <a:tbl>
              <a:tblPr firstRow="1" bandRow="1">
                <a:tableStyleId>{5C22544A-7EE6-4342-B048-85BDC9FD1C3A}</a:tableStyleId>
              </a:tblPr>
              <a:tblGrid>
                <a:gridCol w="1953497">
                  <a:extLst>
                    <a:ext uri="{9D8B030D-6E8A-4147-A177-3AD203B41FA5}">
                      <a16:colId xmlns="" xmlns:a16="http://schemas.microsoft.com/office/drawing/2014/main" val="1807043413"/>
                    </a:ext>
                  </a:extLst>
                </a:gridCol>
                <a:gridCol w="8272547">
                  <a:extLst>
                    <a:ext uri="{9D8B030D-6E8A-4147-A177-3AD203B41FA5}">
                      <a16:colId xmlns="" xmlns:a16="http://schemas.microsoft.com/office/drawing/2014/main" val="3878820915"/>
                    </a:ext>
                  </a:extLst>
                </a:gridCol>
              </a:tblGrid>
              <a:tr h="1385454">
                <a:tc>
                  <a:txBody>
                    <a:bodyPr/>
                    <a:lstStyle/>
                    <a:p>
                      <a:pPr algn="ctr"/>
                      <a:r>
                        <a:rPr kumimoji="1" lang="ja-JP" altLang="en-US" sz="2400" dirty="0" smtClean="0">
                          <a:solidFill>
                            <a:schemeClr val="tx1"/>
                          </a:solidFill>
                        </a:rPr>
                        <a:t>これまで</a:t>
                      </a:r>
                      <a:endParaRPr kumimoji="1" lang="ja-JP" altLang="en-US" sz="2400" dirty="0">
                        <a:solidFill>
                          <a:schemeClr val="tx1"/>
                        </a:solidFill>
                      </a:endParaRPr>
                    </a:p>
                  </a:txBody>
                  <a:tcPr anchor="ctr">
                    <a:solidFill>
                      <a:schemeClr val="accent6">
                        <a:lumMod val="20000"/>
                        <a:lumOff val="80000"/>
                      </a:schemeClr>
                    </a:solidFill>
                  </a:tcPr>
                </a:tc>
                <a:tc>
                  <a:txBody>
                    <a:bodyPr/>
                    <a:lstStyle/>
                    <a:p>
                      <a:r>
                        <a:rPr kumimoji="1" lang="ja-JP" altLang="en-US" sz="2400" b="1" kern="1200" dirty="0" smtClean="0">
                          <a:solidFill>
                            <a:schemeClr val="tx1"/>
                          </a:solidFill>
                          <a:latin typeface="+mn-lt"/>
                          <a:ea typeface="+mn-ea"/>
                          <a:cs typeface="+mn-cs"/>
                        </a:rPr>
                        <a:t>・使用前に学校（教頭先生）から鍵を借り、使用後に学校に鍵を返す。</a:t>
                      </a:r>
                      <a:endParaRPr kumimoji="1" lang="ja-JP" altLang="en-US" sz="2400" b="1" kern="1200" dirty="0">
                        <a:solidFill>
                          <a:schemeClr val="tx1"/>
                        </a:solidFill>
                        <a:latin typeface="+mn-lt"/>
                        <a:ea typeface="+mn-ea"/>
                        <a:cs typeface="+mn-cs"/>
                      </a:endParaRPr>
                    </a:p>
                  </a:txBody>
                  <a:tcPr anchor="ctr">
                    <a:solidFill>
                      <a:schemeClr val="accent6">
                        <a:lumMod val="20000"/>
                        <a:lumOff val="80000"/>
                      </a:schemeClr>
                    </a:solidFill>
                  </a:tcPr>
                </a:tc>
                <a:extLst>
                  <a:ext uri="{0D108BD9-81ED-4DB2-BD59-A6C34878D82A}">
                    <a16:rowId xmlns="" xmlns:a16="http://schemas.microsoft.com/office/drawing/2014/main" val="3514302957"/>
                  </a:ext>
                </a:extLst>
              </a:tr>
              <a:tr h="1385454">
                <a:tc>
                  <a:txBody>
                    <a:bodyPr/>
                    <a:lstStyle/>
                    <a:p>
                      <a:endParaRPr kumimoji="1" lang="ja-JP" altLang="en-US" dirty="0"/>
                    </a:p>
                  </a:txBody>
                  <a:tcPr anchor="ctr">
                    <a:noFill/>
                  </a:tcPr>
                </a:tc>
                <a:tc>
                  <a:txBody>
                    <a:bodyPr/>
                    <a:lstStyle/>
                    <a:p>
                      <a:endParaRPr kumimoji="1" lang="ja-JP" altLang="en-US" dirty="0"/>
                    </a:p>
                  </a:txBody>
                  <a:tcPr anchor="ctr">
                    <a:noFill/>
                  </a:tcPr>
                </a:tc>
                <a:extLst>
                  <a:ext uri="{0D108BD9-81ED-4DB2-BD59-A6C34878D82A}">
                    <a16:rowId xmlns="" xmlns:a16="http://schemas.microsoft.com/office/drawing/2014/main" val="479417787"/>
                  </a:ext>
                </a:extLst>
              </a:tr>
              <a:tr h="1385454">
                <a:tc>
                  <a:txBody>
                    <a:bodyPr/>
                    <a:lstStyle/>
                    <a:p>
                      <a:pPr algn="ctr"/>
                      <a:r>
                        <a:rPr kumimoji="1" lang="ja-JP" altLang="en-US" sz="2800" dirty="0" smtClean="0">
                          <a:solidFill>
                            <a:schemeClr val="bg1"/>
                          </a:solidFill>
                        </a:rPr>
                        <a:t>これから</a:t>
                      </a:r>
                      <a:endParaRPr kumimoji="1" lang="ja-JP" altLang="en-US" sz="2800" dirty="0">
                        <a:solidFill>
                          <a:schemeClr val="bg1"/>
                        </a:solidFill>
                      </a:endParaRPr>
                    </a:p>
                  </a:txBody>
                  <a:tcPr anchor="ctr">
                    <a:solidFill>
                      <a:schemeClr val="accent6">
                        <a:lumMod val="50000"/>
                      </a:schemeClr>
                    </a:solidFill>
                  </a:tcPr>
                </a:tc>
                <a:tc>
                  <a:txBody>
                    <a:bodyPr/>
                    <a:lstStyle/>
                    <a:p>
                      <a:r>
                        <a:rPr kumimoji="1" lang="ja-JP" altLang="en-US" sz="2400" b="1" kern="1200" dirty="0" smtClean="0">
                          <a:solidFill>
                            <a:schemeClr val="bg1"/>
                          </a:solidFill>
                          <a:latin typeface="+mn-lt"/>
                          <a:ea typeface="+mn-ea"/>
                          <a:cs typeface="+mn-cs"/>
                        </a:rPr>
                        <a:t>・学校の門に暗証番号式スマートロックを設置する。</a:t>
                      </a:r>
                      <a:endParaRPr kumimoji="1" lang="en-US" altLang="ja-JP" sz="2400" b="1" kern="1200" dirty="0" smtClean="0">
                        <a:solidFill>
                          <a:schemeClr val="bg1"/>
                        </a:solidFill>
                        <a:latin typeface="+mn-lt"/>
                        <a:ea typeface="+mn-ea"/>
                        <a:cs typeface="+mn-cs"/>
                      </a:endParaRPr>
                    </a:p>
                    <a:p>
                      <a:r>
                        <a:rPr kumimoji="1" lang="ja-JP" altLang="en-US" sz="2400" b="1" kern="1200" dirty="0" smtClean="0">
                          <a:solidFill>
                            <a:schemeClr val="bg1"/>
                          </a:solidFill>
                          <a:latin typeface="+mn-lt"/>
                          <a:ea typeface="+mn-ea"/>
                          <a:cs typeface="+mn-cs"/>
                        </a:rPr>
                        <a:t>・使用団体には、使用日時前に暗証番号を送信する。</a:t>
                      </a:r>
                      <a:endParaRPr kumimoji="1" lang="en-US" altLang="ja-JP" sz="2400" b="1" kern="1200" dirty="0" smtClean="0">
                        <a:solidFill>
                          <a:schemeClr val="bg1"/>
                        </a:solidFill>
                        <a:latin typeface="+mn-lt"/>
                        <a:ea typeface="+mn-ea"/>
                        <a:cs typeface="+mn-cs"/>
                      </a:endParaRPr>
                    </a:p>
                    <a:p>
                      <a:r>
                        <a:rPr kumimoji="1" lang="ja-JP" altLang="en-US" sz="2400" b="1" kern="1200" dirty="0" smtClean="0">
                          <a:solidFill>
                            <a:schemeClr val="bg1"/>
                          </a:solidFill>
                          <a:latin typeface="+mn-lt"/>
                          <a:ea typeface="+mn-ea"/>
                          <a:cs typeface="+mn-cs"/>
                        </a:rPr>
                        <a:t>・暗証番号を入力し、鍵を取り出す。使用後はスマートロックに鍵を返す。</a:t>
                      </a:r>
                      <a:endParaRPr kumimoji="1" lang="ja-JP" altLang="en-US" sz="1600" dirty="0"/>
                    </a:p>
                  </a:txBody>
                  <a:tcPr anchor="ctr">
                    <a:solidFill>
                      <a:schemeClr val="accent6">
                        <a:lumMod val="50000"/>
                      </a:schemeClr>
                    </a:solidFill>
                  </a:tcPr>
                </a:tc>
                <a:extLst>
                  <a:ext uri="{0D108BD9-81ED-4DB2-BD59-A6C34878D82A}">
                    <a16:rowId xmlns="" xmlns:a16="http://schemas.microsoft.com/office/drawing/2014/main" val="1178080032"/>
                  </a:ext>
                </a:extLst>
              </a:tr>
            </a:tbl>
          </a:graphicData>
        </a:graphic>
      </p:graphicFrame>
      <p:sp>
        <p:nvSpPr>
          <p:cNvPr id="8" name="二等辺三角形 7"/>
          <p:cNvSpPr/>
          <p:nvPr/>
        </p:nvSpPr>
        <p:spPr>
          <a:xfrm flipV="1">
            <a:off x="4549768" y="3656144"/>
            <a:ext cx="3121891" cy="332509"/>
          </a:xfrm>
          <a:prstGeom prst="triangl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55693" y="1004278"/>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⑤</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鍵の受渡し方法</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sp>
        <p:nvSpPr>
          <p:cNvPr id="6" name="スライド番号プレースホルダー 5"/>
          <p:cNvSpPr>
            <a:spLocks noGrp="1"/>
          </p:cNvSpPr>
          <p:nvPr>
            <p:ph type="sldNum" sz="quarter" idx="12"/>
          </p:nvPr>
        </p:nvSpPr>
        <p:spPr/>
        <p:txBody>
          <a:bodyPr/>
          <a:lstStyle/>
          <a:p>
            <a:fld id="{9B8FF369-AF2E-4CA4-B6B6-8E7C30FEE845}" type="slidenum">
              <a:rPr kumimoji="1" lang="ja-JP" altLang="en-US" smtClean="0"/>
              <a:t>11</a:t>
            </a:fld>
            <a:endParaRPr kumimoji="1" lang="ja-JP" altLang="en-US"/>
          </a:p>
        </p:txBody>
      </p:sp>
    </p:spTree>
    <p:extLst>
      <p:ext uri="{BB962C8B-B14F-4D97-AF65-F5344CB8AC3E}">
        <p14:creationId xmlns:p14="http://schemas.microsoft.com/office/powerpoint/2010/main" val="13137780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仕組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みの変更</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sp>
        <p:nvSpPr>
          <p:cNvPr id="9" name="テキスト ボックス 8"/>
          <p:cNvSpPr txBox="1"/>
          <p:nvPr/>
        </p:nvSpPr>
        <p:spPr>
          <a:xfrm>
            <a:off x="455693" y="1004278"/>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⑤</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鍵の受渡し方法</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sp>
        <p:nvSpPr>
          <p:cNvPr id="7" name="テキスト ボックス 6"/>
          <p:cNvSpPr txBox="1"/>
          <p:nvPr/>
        </p:nvSpPr>
        <p:spPr>
          <a:xfrm>
            <a:off x="608093" y="1584906"/>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（スマートロック）</a:t>
            </a:r>
          </a:p>
        </p:txBody>
      </p:sp>
      <p:sp>
        <p:nvSpPr>
          <p:cNvPr id="8" name="テキスト ボックス 7"/>
          <p:cNvSpPr txBox="1"/>
          <p:nvPr/>
        </p:nvSpPr>
        <p:spPr>
          <a:xfrm>
            <a:off x="3555940" y="4068219"/>
            <a:ext cx="4881798" cy="2554545"/>
          </a:xfrm>
          <a:prstGeom prst="rect">
            <a:avLst/>
          </a:prstGeom>
          <a:solidFill>
            <a:schemeClr val="accent6">
              <a:lumMod val="50000"/>
            </a:schemeClr>
          </a:solidFill>
        </p:spPr>
        <p:txBody>
          <a:bodyPr wrap="square" rtlCol="0" anchor="ctr">
            <a:spAutoFit/>
          </a:bodyPr>
          <a:lstStyle/>
          <a:p>
            <a:r>
              <a:rPr kumimoji="1" lang="ja-JP" altLang="en-US" dirty="0" smtClean="0">
                <a:solidFill>
                  <a:schemeClr val="accent2">
                    <a:lumMod val="20000"/>
                    <a:lumOff val="80000"/>
                  </a:schemeClr>
                </a:solidFill>
              </a:rPr>
              <a:t>パスワード送付のメール</a:t>
            </a:r>
            <a:endParaRPr kumimoji="1" lang="en-US" altLang="ja-JP" dirty="0" smtClean="0">
              <a:solidFill>
                <a:schemeClr val="accent2">
                  <a:lumMod val="20000"/>
                  <a:lumOff val="80000"/>
                </a:schemeClr>
              </a:solidFill>
            </a:endParaRPr>
          </a:p>
          <a:p>
            <a:pPr algn="ctr"/>
            <a:r>
              <a:rPr lang="ja-JP" altLang="en-US" dirty="0" smtClean="0">
                <a:solidFill>
                  <a:schemeClr val="bg1"/>
                </a:solidFill>
              </a:rPr>
              <a:t>鍵</a:t>
            </a:r>
            <a:r>
              <a:rPr lang="ja-JP" altLang="en-US" dirty="0">
                <a:solidFill>
                  <a:schemeClr val="bg1"/>
                </a:solidFill>
              </a:rPr>
              <a:t>のパスワードは下記の通りです</a:t>
            </a:r>
            <a:br>
              <a:rPr lang="ja-JP" altLang="en-US" dirty="0">
                <a:solidFill>
                  <a:schemeClr val="bg1"/>
                </a:solidFill>
              </a:rPr>
            </a:br>
            <a:r>
              <a:rPr lang="en-US" altLang="ja-JP" dirty="0">
                <a:solidFill>
                  <a:schemeClr val="bg1"/>
                </a:solidFill>
              </a:rPr>
              <a:t>====================</a:t>
            </a:r>
            <a:r>
              <a:rPr lang="ja-JP" altLang="en-US" dirty="0">
                <a:solidFill>
                  <a:schemeClr val="bg1"/>
                </a:solidFill>
              </a:rPr>
              <a:t/>
            </a:r>
            <a:br>
              <a:rPr lang="ja-JP" altLang="en-US" dirty="0">
                <a:solidFill>
                  <a:schemeClr val="bg1"/>
                </a:solidFill>
              </a:rPr>
            </a:br>
            <a:r>
              <a:rPr lang="en-US" altLang="ja-JP" dirty="0">
                <a:solidFill>
                  <a:schemeClr val="accent2">
                    <a:lumMod val="20000"/>
                    <a:lumOff val="80000"/>
                  </a:schemeClr>
                </a:solidFill>
              </a:rPr>
              <a:t>#password#</a:t>
            </a:r>
            <a:r>
              <a:rPr lang="ja-JP" altLang="en-US" dirty="0">
                <a:solidFill>
                  <a:schemeClr val="bg1"/>
                </a:solidFill>
              </a:rPr>
              <a:t/>
            </a:r>
            <a:br>
              <a:rPr lang="ja-JP" altLang="en-US" dirty="0">
                <a:solidFill>
                  <a:schemeClr val="bg1"/>
                </a:solidFill>
              </a:rPr>
            </a:br>
            <a:r>
              <a:rPr lang="en-US" altLang="ja-JP" dirty="0" smtClean="0">
                <a:solidFill>
                  <a:schemeClr val="bg1"/>
                </a:solidFill>
              </a:rPr>
              <a:t>====================</a:t>
            </a:r>
            <a:r>
              <a:rPr lang="ja-JP" altLang="en-US" dirty="0">
                <a:solidFill>
                  <a:schemeClr val="bg1"/>
                </a:solidFill>
              </a:rPr>
              <a:t/>
            </a:r>
            <a:br>
              <a:rPr lang="ja-JP" altLang="en-US" dirty="0">
                <a:solidFill>
                  <a:schemeClr val="bg1"/>
                </a:solidFill>
              </a:rPr>
            </a:br>
            <a:r>
              <a:rPr lang="en-US" altLang="ja-JP" sz="1400" dirty="0" smtClean="0">
                <a:solidFill>
                  <a:schemeClr val="bg1"/>
                </a:solidFill>
              </a:rPr>
              <a:t>--------------------------------------------</a:t>
            </a:r>
          </a:p>
          <a:p>
            <a:r>
              <a:rPr lang="ja-JP" altLang="en-US" sz="1400" dirty="0" smtClean="0">
                <a:solidFill>
                  <a:schemeClr val="bg1"/>
                </a:solidFill>
              </a:rPr>
              <a:t>　　　　　　　　申請</a:t>
            </a:r>
            <a:r>
              <a:rPr lang="ja-JP" altLang="en-US" sz="1400" dirty="0">
                <a:solidFill>
                  <a:schemeClr val="bg1"/>
                </a:solidFill>
              </a:rPr>
              <a:t>コード</a:t>
            </a:r>
            <a:r>
              <a:rPr lang="ja-JP" altLang="en-US" sz="1400" dirty="0" smtClean="0">
                <a:solidFill>
                  <a:schemeClr val="bg1"/>
                </a:solidFill>
              </a:rPr>
              <a:t>：　　　　　　　使用日</a:t>
            </a:r>
            <a:r>
              <a:rPr lang="ja-JP" altLang="en-US" sz="1400" dirty="0">
                <a:solidFill>
                  <a:schemeClr val="bg1"/>
                </a:solidFill>
              </a:rPr>
              <a:t>：</a:t>
            </a:r>
            <a:br>
              <a:rPr lang="ja-JP" altLang="en-US" sz="1400" dirty="0">
                <a:solidFill>
                  <a:schemeClr val="bg1"/>
                </a:solidFill>
              </a:rPr>
            </a:br>
            <a:r>
              <a:rPr lang="ja-JP" altLang="en-US" sz="1400" dirty="0" smtClean="0">
                <a:solidFill>
                  <a:schemeClr val="bg1"/>
                </a:solidFill>
              </a:rPr>
              <a:t>　　　　　　　　使用時間  ：　　　　      　使用施設：</a:t>
            </a:r>
            <a:endParaRPr lang="en-US" altLang="ja-JP" sz="1400" dirty="0" smtClean="0">
              <a:solidFill>
                <a:schemeClr val="bg1"/>
              </a:solidFill>
            </a:endParaRPr>
          </a:p>
          <a:p>
            <a:r>
              <a:rPr lang="ja-JP" altLang="en-US" sz="1400" dirty="0" smtClean="0">
                <a:solidFill>
                  <a:schemeClr val="bg1"/>
                </a:solidFill>
              </a:rPr>
              <a:t>                        使用人数：　　　　　  　　備考欄</a:t>
            </a:r>
            <a:r>
              <a:rPr lang="ja-JP" altLang="en-US" sz="1400" dirty="0">
                <a:solidFill>
                  <a:schemeClr val="bg1"/>
                </a:solidFill>
              </a:rPr>
              <a:t>：</a:t>
            </a:r>
            <a:br>
              <a:rPr lang="ja-JP" altLang="en-US" sz="1400" dirty="0">
                <a:solidFill>
                  <a:schemeClr val="bg1"/>
                </a:solidFill>
              </a:rPr>
            </a:br>
            <a:r>
              <a:rPr lang="ja-JP" altLang="en-US" sz="1400" dirty="0" smtClean="0">
                <a:solidFill>
                  <a:schemeClr val="bg1"/>
                </a:solidFill>
              </a:rPr>
              <a:t>　　　　　　　　　　</a:t>
            </a:r>
            <a:r>
              <a:rPr lang="en-US" altLang="ja-JP" sz="1400" dirty="0" smtClean="0">
                <a:solidFill>
                  <a:schemeClr val="bg1"/>
                </a:solidFill>
              </a:rPr>
              <a:t>--------------------------------------------</a:t>
            </a:r>
            <a:endParaRPr lang="en-US" altLang="ja-JP" sz="1400" dirty="0">
              <a:solidFill>
                <a:schemeClr val="bg1"/>
              </a:solidFill>
            </a:endParaRPr>
          </a:p>
        </p:txBody>
      </p:sp>
      <p:sp>
        <p:nvSpPr>
          <p:cNvPr id="11" name="テキスト ボックス 10"/>
          <p:cNvSpPr txBox="1"/>
          <p:nvPr/>
        </p:nvSpPr>
        <p:spPr>
          <a:xfrm>
            <a:off x="608093" y="3760690"/>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（暗証</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番号</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通知）</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pic>
        <p:nvPicPr>
          <p:cNvPr id="6" name="図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1695" y="1534393"/>
            <a:ext cx="4228840" cy="2227982"/>
          </a:xfrm>
          <a:prstGeom prst="rect">
            <a:avLst/>
          </a:prstGeom>
        </p:spPr>
      </p:pic>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77076" y="1584906"/>
            <a:ext cx="2847061" cy="2135295"/>
          </a:xfrm>
          <a:prstGeom prst="rect">
            <a:avLst/>
          </a:prstGeom>
        </p:spPr>
      </p:pic>
      <p:sp>
        <p:nvSpPr>
          <p:cNvPr id="5" name="スライド番号プレースホルダー 4"/>
          <p:cNvSpPr>
            <a:spLocks noGrp="1"/>
          </p:cNvSpPr>
          <p:nvPr>
            <p:ph type="sldNum" sz="quarter" idx="12"/>
          </p:nvPr>
        </p:nvSpPr>
        <p:spPr/>
        <p:txBody>
          <a:bodyPr/>
          <a:lstStyle/>
          <a:p>
            <a:fld id="{9B8FF369-AF2E-4CA4-B6B6-8E7C30FEE845}" type="slidenum">
              <a:rPr kumimoji="1" lang="ja-JP" altLang="en-US" smtClean="0"/>
              <a:t>12</a:t>
            </a:fld>
            <a:endParaRPr kumimoji="1" lang="ja-JP" altLang="en-US"/>
          </a:p>
        </p:txBody>
      </p:sp>
    </p:spTree>
    <p:extLst>
      <p:ext uri="{BB962C8B-B14F-4D97-AF65-F5344CB8AC3E}">
        <p14:creationId xmlns:p14="http://schemas.microsoft.com/office/powerpoint/2010/main" val="3521014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スケジュール</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sp>
        <p:nvSpPr>
          <p:cNvPr id="9" name="テキスト ボックス 8"/>
          <p:cNvSpPr txBox="1"/>
          <p:nvPr/>
        </p:nvSpPr>
        <p:spPr>
          <a:xfrm>
            <a:off x="455693" y="1004278"/>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▶本稼働（</a:t>
            </a:r>
            <a:r>
              <a:rPr lang="en-US" altLang="ja-JP"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R</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８年４月分～システムで予約した内容で体育施設を使用）</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235032367"/>
              </p:ext>
            </p:extLst>
          </p:nvPr>
        </p:nvGraphicFramePr>
        <p:xfrm>
          <a:off x="823401" y="1530699"/>
          <a:ext cx="10548333" cy="2367794"/>
        </p:xfrm>
        <a:graphic>
          <a:graphicData uri="http://schemas.openxmlformats.org/drawingml/2006/table">
            <a:tbl>
              <a:tblPr firstRow="1" bandRow="1">
                <a:tableStyleId>{5C22544A-7EE6-4342-B048-85BDC9FD1C3A}</a:tableStyleId>
              </a:tblPr>
              <a:tblGrid>
                <a:gridCol w="1172037">
                  <a:extLst>
                    <a:ext uri="{9D8B030D-6E8A-4147-A177-3AD203B41FA5}">
                      <a16:colId xmlns="" xmlns:a16="http://schemas.microsoft.com/office/drawing/2014/main" val="2158671215"/>
                    </a:ext>
                  </a:extLst>
                </a:gridCol>
                <a:gridCol w="1172037">
                  <a:extLst>
                    <a:ext uri="{9D8B030D-6E8A-4147-A177-3AD203B41FA5}">
                      <a16:colId xmlns="" xmlns:a16="http://schemas.microsoft.com/office/drawing/2014/main" val="666946976"/>
                    </a:ext>
                  </a:extLst>
                </a:gridCol>
                <a:gridCol w="1172037">
                  <a:extLst>
                    <a:ext uri="{9D8B030D-6E8A-4147-A177-3AD203B41FA5}">
                      <a16:colId xmlns="" xmlns:a16="http://schemas.microsoft.com/office/drawing/2014/main" val="243609664"/>
                    </a:ext>
                  </a:extLst>
                </a:gridCol>
                <a:gridCol w="1172037">
                  <a:extLst>
                    <a:ext uri="{9D8B030D-6E8A-4147-A177-3AD203B41FA5}">
                      <a16:colId xmlns="" xmlns:a16="http://schemas.microsoft.com/office/drawing/2014/main" val="2406148746"/>
                    </a:ext>
                  </a:extLst>
                </a:gridCol>
                <a:gridCol w="1172037">
                  <a:extLst>
                    <a:ext uri="{9D8B030D-6E8A-4147-A177-3AD203B41FA5}">
                      <a16:colId xmlns="" xmlns:a16="http://schemas.microsoft.com/office/drawing/2014/main" val="1620519455"/>
                    </a:ext>
                  </a:extLst>
                </a:gridCol>
                <a:gridCol w="1172037">
                  <a:extLst>
                    <a:ext uri="{9D8B030D-6E8A-4147-A177-3AD203B41FA5}">
                      <a16:colId xmlns="" xmlns:a16="http://schemas.microsoft.com/office/drawing/2014/main" val="724680748"/>
                    </a:ext>
                  </a:extLst>
                </a:gridCol>
                <a:gridCol w="1172037">
                  <a:extLst>
                    <a:ext uri="{9D8B030D-6E8A-4147-A177-3AD203B41FA5}">
                      <a16:colId xmlns="" xmlns:a16="http://schemas.microsoft.com/office/drawing/2014/main" val="1831137259"/>
                    </a:ext>
                  </a:extLst>
                </a:gridCol>
                <a:gridCol w="1172037">
                  <a:extLst>
                    <a:ext uri="{9D8B030D-6E8A-4147-A177-3AD203B41FA5}">
                      <a16:colId xmlns="" xmlns:a16="http://schemas.microsoft.com/office/drawing/2014/main" val="2311143023"/>
                    </a:ext>
                  </a:extLst>
                </a:gridCol>
                <a:gridCol w="1172037">
                  <a:extLst>
                    <a:ext uri="{9D8B030D-6E8A-4147-A177-3AD203B41FA5}">
                      <a16:colId xmlns="" xmlns:a16="http://schemas.microsoft.com/office/drawing/2014/main" val="2967281989"/>
                    </a:ext>
                  </a:extLst>
                </a:gridCol>
              </a:tblGrid>
              <a:tr h="4523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tx1"/>
                          </a:solidFill>
                        </a:rPr>
                        <a:t>R7</a:t>
                      </a:r>
                      <a:r>
                        <a:rPr kumimoji="1" lang="ja-JP" altLang="en-US" dirty="0" smtClean="0">
                          <a:solidFill>
                            <a:schemeClr val="tx1"/>
                          </a:solidFill>
                        </a:rPr>
                        <a:t>年</a:t>
                      </a:r>
                    </a:p>
                  </a:txBody>
                  <a:tcPr anchor="b">
                    <a:noFill/>
                  </a:tcPr>
                </a:tc>
                <a:tc>
                  <a:txBody>
                    <a:bodyPr/>
                    <a:lstStyle/>
                    <a:p>
                      <a:endParaRPr kumimoji="1" lang="ja-JP" altLang="en-US" dirty="0">
                        <a:solidFill>
                          <a:schemeClr val="tx1"/>
                        </a:solidFill>
                      </a:endParaRPr>
                    </a:p>
                  </a:txBody>
                  <a:tcPr anchor="b">
                    <a:noFill/>
                  </a:tcPr>
                </a:tc>
                <a:tc>
                  <a:txBody>
                    <a:bodyPr/>
                    <a:lstStyle/>
                    <a:p>
                      <a:endParaRPr kumimoji="1" lang="ja-JP" altLang="en-US" dirty="0">
                        <a:solidFill>
                          <a:schemeClr val="tx1"/>
                        </a:solidFill>
                      </a:endParaRPr>
                    </a:p>
                  </a:txBody>
                  <a:tcPr anchor="b">
                    <a:noFill/>
                  </a:tcPr>
                </a:tc>
                <a:tc>
                  <a:txBody>
                    <a:bodyPr/>
                    <a:lstStyle/>
                    <a:p>
                      <a:r>
                        <a:rPr kumimoji="1" lang="en-US" altLang="ja-JP" dirty="0" smtClean="0">
                          <a:solidFill>
                            <a:schemeClr val="tx1"/>
                          </a:solidFill>
                        </a:rPr>
                        <a:t>R8</a:t>
                      </a:r>
                      <a:r>
                        <a:rPr kumimoji="1" lang="ja-JP" altLang="en-US" dirty="0" smtClean="0">
                          <a:solidFill>
                            <a:schemeClr val="tx1"/>
                          </a:solidFill>
                        </a:rPr>
                        <a:t>年</a:t>
                      </a:r>
                      <a:endParaRPr kumimoji="1" lang="ja-JP" altLang="en-US" dirty="0">
                        <a:solidFill>
                          <a:schemeClr val="tx1"/>
                        </a:solidFill>
                      </a:endParaRPr>
                    </a:p>
                  </a:txBody>
                  <a:tcPr anchor="b">
                    <a:noFill/>
                  </a:tcPr>
                </a:tc>
                <a:tc>
                  <a:txBody>
                    <a:bodyPr/>
                    <a:lstStyle/>
                    <a:p>
                      <a:endParaRPr kumimoji="1" lang="ja-JP" altLang="en-US" dirty="0">
                        <a:solidFill>
                          <a:schemeClr val="tx1"/>
                        </a:solidFill>
                      </a:endParaRPr>
                    </a:p>
                  </a:txBody>
                  <a:tcPr>
                    <a:noFill/>
                  </a:tcPr>
                </a:tc>
                <a:tc>
                  <a:txBody>
                    <a:bodyPr/>
                    <a:lstStyle/>
                    <a:p>
                      <a:endParaRPr kumimoji="1" lang="ja-JP" altLang="en-US" dirty="0">
                        <a:solidFill>
                          <a:schemeClr val="tx1"/>
                        </a:solidFill>
                      </a:endParaRPr>
                    </a:p>
                  </a:txBody>
                  <a:tcPr>
                    <a:noFill/>
                  </a:tcPr>
                </a:tc>
                <a:tc>
                  <a:txBody>
                    <a:bodyPr/>
                    <a:lstStyle/>
                    <a:p>
                      <a:endParaRPr kumimoji="1" lang="ja-JP" altLang="en-US" dirty="0">
                        <a:solidFill>
                          <a:schemeClr val="tx1"/>
                        </a:solidFill>
                      </a:endParaRPr>
                    </a:p>
                  </a:txBody>
                  <a:tcPr>
                    <a:noFill/>
                  </a:tcPr>
                </a:tc>
                <a:tc>
                  <a:txBody>
                    <a:bodyPr/>
                    <a:lstStyle/>
                    <a:p>
                      <a:endParaRPr kumimoji="1" lang="ja-JP" altLang="en-US" dirty="0">
                        <a:solidFill>
                          <a:schemeClr val="tx1"/>
                        </a:solidFill>
                      </a:endParaRPr>
                    </a:p>
                  </a:txBody>
                  <a:tcPr>
                    <a:noFill/>
                  </a:tcPr>
                </a:tc>
                <a:tc>
                  <a:txBody>
                    <a:bodyPr/>
                    <a:lstStyle/>
                    <a:p>
                      <a:endParaRPr kumimoji="1" lang="ja-JP" altLang="en-US" dirty="0">
                        <a:solidFill>
                          <a:schemeClr val="tx1"/>
                        </a:solidFill>
                      </a:endParaRPr>
                    </a:p>
                  </a:txBody>
                  <a:tcPr>
                    <a:noFill/>
                  </a:tcPr>
                </a:tc>
                <a:extLst>
                  <a:ext uri="{0D108BD9-81ED-4DB2-BD59-A6C34878D82A}">
                    <a16:rowId xmlns="" xmlns:a16="http://schemas.microsoft.com/office/drawing/2014/main" val="1643413670"/>
                  </a:ext>
                </a:extLst>
              </a:tr>
              <a:tr h="452377">
                <a:tc>
                  <a:txBody>
                    <a:bodyPr/>
                    <a:lstStyle/>
                    <a:p>
                      <a:pPr algn="ctr"/>
                      <a:r>
                        <a:rPr kumimoji="1" lang="en-US" altLang="ja-JP" dirty="0" smtClean="0"/>
                        <a:t>10</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11</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12</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1</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2</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3</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4</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5</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6</a:t>
                      </a:r>
                      <a:r>
                        <a:rPr kumimoji="1" lang="ja-JP" altLang="en-US" dirty="0" smtClean="0"/>
                        <a:t>月</a:t>
                      </a:r>
                      <a:endParaRPr kumimoji="1" lang="ja-JP" altLang="en-US" dirty="0"/>
                    </a:p>
                  </a:txBody>
                  <a:tcPr anchor="ctr">
                    <a:solidFill>
                      <a:schemeClr val="accent6">
                        <a:lumMod val="20000"/>
                        <a:lumOff val="80000"/>
                      </a:schemeClr>
                    </a:solidFill>
                  </a:tcPr>
                </a:tc>
                <a:extLst>
                  <a:ext uri="{0D108BD9-81ED-4DB2-BD59-A6C34878D82A}">
                    <a16:rowId xmlns="" xmlns:a16="http://schemas.microsoft.com/office/drawing/2014/main" val="3459579520"/>
                  </a:ext>
                </a:extLst>
              </a:tr>
              <a:tr h="452377">
                <a:tc>
                  <a:txBody>
                    <a:bodyPr/>
                    <a:lstStyle/>
                    <a:p>
                      <a:endParaRPr kumimoji="1" lang="ja-JP" altLang="en-US" dirty="0"/>
                    </a:p>
                  </a:txBody>
                  <a:tcPr anchor="ctr">
                    <a:solidFill>
                      <a:schemeClr val="accent6">
                        <a:lumMod val="60000"/>
                        <a:lumOff val="40000"/>
                      </a:schemeClr>
                    </a:solidFill>
                  </a:tcPr>
                </a:tc>
                <a:tc>
                  <a:txBody>
                    <a:bodyPr/>
                    <a:lstStyle/>
                    <a:p>
                      <a:endParaRPr kumimoji="1" lang="ja-JP" altLang="en-US" dirty="0"/>
                    </a:p>
                  </a:txBody>
                  <a:tcPr anchor="ctr">
                    <a:solidFill>
                      <a:schemeClr val="accent6">
                        <a:lumMod val="60000"/>
                        <a:lumOff val="40000"/>
                      </a:schemeClr>
                    </a:solidFill>
                  </a:tcPr>
                </a:tc>
                <a:tc>
                  <a:txBody>
                    <a:bodyPr/>
                    <a:lstStyle/>
                    <a:p>
                      <a:endParaRPr kumimoji="1" lang="ja-JP" altLang="en-US" dirty="0"/>
                    </a:p>
                  </a:txBody>
                  <a:tcPr anchor="ctr">
                    <a:solidFill>
                      <a:schemeClr val="accent6">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accent6">
                              <a:lumMod val="60000"/>
                              <a:lumOff val="40000"/>
                            </a:schemeClr>
                          </a:solidFill>
                        </a:rPr>
                        <a:t>マニュアル送付</a:t>
                      </a:r>
                    </a:p>
                  </a:txBody>
                  <a:tcPr anchor="ctr">
                    <a:solidFill>
                      <a:schemeClr val="accent6">
                        <a:lumMod val="60000"/>
                        <a:lumOff val="40000"/>
                      </a:schemeClr>
                    </a:solidFill>
                  </a:tcPr>
                </a:tc>
                <a:tc>
                  <a:txBody>
                    <a:bodyPr/>
                    <a:lstStyle/>
                    <a:p>
                      <a:endParaRPr kumimoji="1" lang="en-US" altLang="ja-JP" dirty="0" smtClean="0"/>
                    </a:p>
                  </a:txBody>
                  <a:tcPr anchor="ctr">
                    <a:solidFill>
                      <a:schemeClr val="accent6">
                        <a:lumMod val="60000"/>
                        <a:lumOff val="40000"/>
                      </a:schemeClr>
                    </a:solidFill>
                  </a:tcPr>
                </a:tc>
                <a:tc>
                  <a:txBody>
                    <a:bodyPr/>
                    <a:lstStyle/>
                    <a:p>
                      <a:r>
                        <a:rPr kumimoji="1" lang="ja-JP" altLang="en-US" dirty="0" smtClean="0"/>
                        <a:t>空枠申請</a:t>
                      </a:r>
                      <a:endParaRPr kumimoji="1" lang="en-US" altLang="ja-JP" dirty="0" smtClean="0"/>
                    </a:p>
                  </a:txBody>
                  <a:tcPr anchor="ctr">
                    <a:solidFill>
                      <a:schemeClr val="accent6">
                        <a:lumMod val="60000"/>
                        <a:lumOff val="40000"/>
                      </a:schemeClr>
                    </a:solidFill>
                  </a:tcPr>
                </a:tc>
                <a:tc>
                  <a:txBody>
                    <a:bodyPr/>
                    <a:lstStyle/>
                    <a:p>
                      <a:pPr algn="ctr"/>
                      <a:r>
                        <a:rPr kumimoji="1" lang="ja-JP" altLang="en-US" dirty="0" smtClean="0">
                          <a:solidFill>
                            <a:schemeClr val="bg1"/>
                          </a:solidFill>
                        </a:rPr>
                        <a:t>空枠予約</a:t>
                      </a:r>
                      <a:endParaRPr kumimoji="1" lang="en-US" altLang="ja-JP" dirty="0" smtClean="0">
                        <a:solidFill>
                          <a:schemeClr val="bg1"/>
                        </a:solidFill>
                      </a:endParaRPr>
                    </a:p>
                    <a:p>
                      <a:pPr algn="ctr"/>
                      <a:r>
                        <a:rPr kumimoji="1" lang="ja-JP" altLang="en-US" dirty="0" smtClean="0">
                          <a:solidFill>
                            <a:schemeClr val="bg1"/>
                          </a:solidFill>
                        </a:rPr>
                        <a:t>対象月</a:t>
                      </a:r>
                      <a:endParaRPr kumimoji="1" lang="ja-JP" altLang="en-US" dirty="0">
                        <a:solidFill>
                          <a:schemeClr val="bg1"/>
                        </a:solidFill>
                      </a:endParaRPr>
                    </a:p>
                  </a:txBody>
                  <a:tcPr anchor="ctr">
                    <a:pattFill prst="pct90">
                      <a:fgClr>
                        <a:schemeClr val="accent6">
                          <a:lumMod val="50000"/>
                        </a:schemeClr>
                      </a:fgClr>
                      <a:bgClr>
                        <a:schemeClr val="bg1"/>
                      </a:bgClr>
                    </a:pattFill>
                  </a:tcPr>
                </a:tc>
                <a:tc>
                  <a:txBody>
                    <a:bodyPr/>
                    <a:lstStyle/>
                    <a:p>
                      <a:pPr algn="ctr"/>
                      <a:endParaRPr kumimoji="1" lang="ja-JP" altLang="en-US" sz="1800" kern="1200" dirty="0">
                        <a:solidFill>
                          <a:schemeClr val="bg1"/>
                        </a:solidFill>
                        <a:latin typeface="+mn-lt"/>
                        <a:ea typeface="+mn-ea"/>
                        <a:cs typeface="+mn-cs"/>
                      </a:endParaRPr>
                    </a:p>
                  </a:txBody>
                  <a:tcPr anchor="ctr">
                    <a:solidFill>
                      <a:schemeClr val="accent6">
                        <a:lumMod val="60000"/>
                        <a:lumOff val="40000"/>
                      </a:schemeClr>
                    </a:solidFill>
                  </a:tcPr>
                </a:tc>
                <a:tc>
                  <a:txBody>
                    <a:bodyPr/>
                    <a:lstStyle/>
                    <a:p>
                      <a:pPr algn="ctr"/>
                      <a:endParaRPr kumimoji="1" lang="ja-JP" altLang="en-US" sz="1800" kern="1200" dirty="0">
                        <a:solidFill>
                          <a:schemeClr val="bg1"/>
                        </a:solidFill>
                        <a:latin typeface="+mn-lt"/>
                        <a:ea typeface="+mn-ea"/>
                        <a:cs typeface="+mn-cs"/>
                      </a:endParaRPr>
                    </a:p>
                  </a:txBody>
                  <a:tcPr anchor="ctr">
                    <a:solidFill>
                      <a:schemeClr val="accent6">
                        <a:lumMod val="60000"/>
                        <a:lumOff val="40000"/>
                      </a:schemeClr>
                    </a:solidFill>
                  </a:tcPr>
                </a:tc>
                <a:extLst>
                  <a:ext uri="{0D108BD9-81ED-4DB2-BD59-A6C34878D82A}">
                    <a16:rowId xmlns="" xmlns:a16="http://schemas.microsoft.com/office/drawing/2014/main" val="3329579738"/>
                  </a:ext>
                </a:extLst>
              </a:tr>
              <a:tr h="452377">
                <a:tc>
                  <a:txBody>
                    <a:bodyPr/>
                    <a:lstStyle/>
                    <a:p>
                      <a:endParaRPr kumimoji="1" lang="ja-JP" altLang="en-US" dirty="0"/>
                    </a:p>
                  </a:txBody>
                  <a:tcPr anchor="ctr">
                    <a:noFill/>
                  </a:tcPr>
                </a:tc>
                <a:tc>
                  <a:txBody>
                    <a:bodyPr/>
                    <a:lstStyle/>
                    <a:p>
                      <a:endParaRPr kumimoji="1" lang="ja-JP" altLang="en-US" dirty="0"/>
                    </a:p>
                  </a:txBody>
                  <a:tcPr anchor="ctr">
                    <a:noFill/>
                  </a:tcPr>
                </a:tc>
                <a:tc>
                  <a:txBody>
                    <a:bodyPr/>
                    <a:lstStyle/>
                    <a:p>
                      <a:endParaRPr kumimoji="1" lang="ja-JP" altLang="en-US" dirty="0"/>
                    </a:p>
                  </a:txBody>
                  <a:tcPr anchor="ctr">
                    <a:noFill/>
                  </a:tcPr>
                </a:tc>
                <a:tc>
                  <a:txBody>
                    <a:bodyPr/>
                    <a:lstStyle/>
                    <a:p>
                      <a:endParaRPr kumimoji="1" lang="ja-JP" altLang="en-US" dirty="0"/>
                    </a:p>
                  </a:txBody>
                  <a:tcPr anchor="ctr">
                    <a:noFill/>
                  </a:tcPr>
                </a:tc>
                <a:tc>
                  <a:txBody>
                    <a:bodyPr/>
                    <a:lstStyle/>
                    <a:p>
                      <a:endParaRPr kumimoji="1" lang="en-US" altLang="ja-JP" sz="1600" dirty="0" smtClean="0"/>
                    </a:p>
                  </a:txBody>
                  <a:tcPr anchor="ctr">
                    <a:noFill/>
                  </a:tcPr>
                </a:tc>
                <a:tc gridSpan="4">
                  <a:txBody>
                    <a:bodyPr/>
                    <a:lstStyle/>
                    <a:p>
                      <a:pPr algn="l"/>
                      <a:r>
                        <a:rPr kumimoji="1" lang="ja-JP" altLang="en-US" sz="1600" dirty="0" smtClean="0">
                          <a:solidFill>
                            <a:srgbClr val="FF0000"/>
                          </a:solidFill>
                        </a:rPr>
                        <a:t>１カ月前の●月１日１２時に予約ができる</a:t>
                      </a:r>
                      <a:endParaRPr kumimoji="1" lang="en-US" altLang="ja-JP" sz="1600" dirty="0" smtClean="0">
                        <a:solidFill>
                          <a:srgbClr val="FF0000"/>
                        </a:solidFill>
                      </a:endParaRPr>
                    </a:p>
                    <a:p>
                      <a:pPr algn="l"/>
                      <a:r>
                        <a:rPr kumimoji="1" lang="ja-JP" altLang="en-US" sz="1600" dirty="0" smtClean="0">
                          <a:solidFill>
                            <a:srgbClr val="FF0000"/>
                          </a:solidFill>
                        </a:rPr>
                        <a:t>（ただし、新規の団体は２カ月前から予約ができる）</a:t>
                      </a:r>
                    </a:p>
                    <a:p>
                      <a:endParaRPr kumimoji="1" lang="ja-JP" altLang="en-US" sz="1600" dirty="0"/>
                    </a:p>
                  </a:txBody>
                  <a:tcPr anchor="ctr">
                    <a:noFill/>
                  </a:tcPr>
                </a:tc>
                <a:tc hMerge="1">
                  <a:txBody>
                    <a:bodyPr/>
                    <a:lstStyle/>
                    <a:p>
                      <a:pPr algn="l"/>
                      <a:endParaRPr kumimoji="1" lang="ja-JP" altLang="en-US" sz="1600" dirty="0">
                        <a:solidFill>
                          <a:srgbClr val="FF0000"/>
                        </a:solidFill>
                      </a:endParaRPr>
                    </a:p>
                  </a:txBody>
                  <a:tcPr anchor="c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 xmlns:a16="http://schemas.microsoft.com/office/drawing/2014/main" val="127780829"/>
                  </a:ext>
                </a:extLst>
              </a:tr>
            </a:tbl>
          </a:graphicData>
        </a:graphic>
      </p:graphicFrame>
      <p:sp>
        <p:nvSpPr>
          <p:cNvPr id="10" name="テキスト ボックス 9"/>
          <p:cNvSpPr txBox="1"/>
          <p:nvPr/>
        </p:nvSpPr>
        <p:spPr>
          <a:xfrm>
            <a:off x="455693" y="3779808"/>
            <a:ext cx="10916044" cy="784830"/>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▶テスト稼働（</a:t>
            </a:r>
            <a:r>
              <a:rPr lang="en-US" altLang="ja-JP"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R</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８年３月分までは紙の申請書の内容で体育施設を使用）</a:t>
            </a:r>
            <a:endParaRPr lang="en-US" altLang="ja-JP"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a:p>
            <a:r>
              <a:rPr kumimoji="1" lang="ja-JP" altLang="en-US" sz="20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　</a:t>
            </a:r>
            <a:r>
              <a:rPr kumimoji="1" lang="ja-JP" altLang="en-US" sz="20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　システムを試験的に使用するために実施する</a:t>
            </a:r>
            <a:endParaRPr kumimoji="1" lang="ja-JP" altLang="en-US" sz="20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46768245"/>
              </p:ext>
            </p:extLst>
          </p:nvPr>
        </p:nvGraphicFramePr>
        <p:xfrm>
          <a:off x="823400" y="4472481"/>
          <a:ext cx="10548333" cy="2423931"/>
        </p:xfrm>
        <a:graphic>
          <a:graphicData uri="http://schemas.openxmlformats.org/drawingml/2006/table">
            <a:tbl>
              <a:tblPr firstRow="1" bandRow="1">
                <a:tableStyleId>{5C22544A-7EE6-4342-B048-85BDC9FD1C3A}</a:tableStyleId>
              </a:tblPr>
              <a:tblGrid>
                <a:gridCol w="1172037">
                  <a:extLst>
                    <a:ext uri="{9D8B030D-6E8A-4147-A177-3AD203B41FA5}">
                      <a16:colId xmlns="" xmlns:a16="http://schemas.microsoft.com/office/drawing/2014/main" val="2158671215"/>
                    </a:ext>
                  </a:extLst>
                </a:gridCol>
                <a:gridCol w="1172037">
                  <a:extLst>
                    <a:ext uri="{9D8B030D-6E8A-4147-A177-3AD203B41FA5}">
                      <a16:colId xmlns="" xmlns:a16="http://schemas.microsoft.com/office/drawing/2014/main" val="666946976"/>
                    </a:ext>
                  </a:extLst>
                </a:gridCol>
                <a:gridCol w="1172037">
                  <a:extLst>
                    <a:ext uri="{9D8B030D-6E8A-4147-A177-3AD203B41FA5}">
                      <a16:colId xmlns="" xmlns:a16="http://schemas.microsoft.com/office/drawing/2014/main" val="243609664"/>
                    </a:ext>
                  </a:extLst>
                </a:gridCol>
                <a:gridCol w="1172037">
                  <a:extLst>
                    <a:ext uri="{9D8B030D-6E8A-4147-A177-3AD203B41FA5}">
                      <a16:colId xmlns="" xmlns:a16="http://schemas.microsoft.com/office/drawing/2014/main" val="2406148746"/>
                    </a:ext>
                  </a:extLst>
                </a:gridCol>
                <a:gridCol w="1172037">
                  <a:extLst>
                    <a:ext uri="{9D8B030D-6E8A-4147-A177-3AD203B41FA5}">
                      <a16:colId xmlns="" xmlns:a16="http://schemas.microsoft.com/office/drawing/2014/main" val="1620519455"/>
                    </a:ext>
                  </a:extLst>
                </a:gridCol>
                <a:gridCol w="1172037">
                  <a:extLst>
                    <a:ext uri="{9D8B030D-6E8A-4147-A177-3AD203B41FA5}">
                      <a16:colId xmlns="" xmlns:a16="http://schemas.microsoft.com/office/drawing/2014/main" val="724680748"/>
                    </a:ext>
                  </a:extLst>
                </a:gridCol>
                <a:gridCol w="1172037">
                  <a:extLst>
                    <a:ext uri="{9D8B030D-6E8A-4147-A177-3AD203B41FA5}">
                      <a16:colId xmlns="" xmlns:a16="http://schemas.microsoft.com/office/drawing/2014/main" val="1831137259"/>
                    </a:ext>
                  </a:extLst>
                </a:gridCol>
                <a:gridCol w="1172037">
                  <a:extLst>
                    <a:ext uri="{9D8B030D-6E8A-4147-A177-3AD203B41FA5}">
                      <a16:colId xmlns="" xmlns:a16="http://schemas.microsoft.com/office/drawing/2014/main" val="2311143023"/>
                    </a:ext>
                  </a:extLst>
                </a:gridCol>
                <a:gridCol w="1172037">
                  <a:extLst>
                    <a:ext uri="{9D8B030D-6E8A-4147-A177-3AD203B41FA5}">
                      <a16:colId xmlns="" xmlns:a16="http://schemas.microsoft.com/office/drawing/2014/main" val="2967281989"/>
                    </a:ext>
                  </a:extLst>
                </a:gridCol>
              </a:tblGrid>
              <a:tr h="4523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tx1"/>
                          </a:solidFill>
                        </a:rPr>
                        <a:t>R7</a:t>
                      </a:r>
                      <a:r>
                        <a:rPr kumimoji="1" lang="ja-JP" altLang="en-US" dirty="0" smtClean="0">
                          <a:solidFill>
                            <a:schemeClr val="tx1"/>
                          </a:solidFill>
                        </a:rPr>
                        <a:t>年</a:t>
                      </a:r>
                    </a:p>
                  </a:txBody>
                  <a:tcPr anchor="b">
                    <a:noFill/>
                  </a:tcPr>
                </a:tc>
                <a:tc>
                  <a:txBody>
                    <a:bodyPr/>
                    <a:lstStyle/>
                    <a:p>
                      <a:endParaRPr kumimoji="1" lang="ja-JP" altLang="en-US" dirty="0">
                        <a:solidFill>
                          <a:schemeClr val="tx1"/>
                        </a:solidFill>
                      </a:endParaRPr>
                    </a:p>
                  </a:txBody>
                  <a:tcPr anchor="b">
                    <a:noFill/>
                  </a:tcPr>
                </a:tc>
                <a:tc>
                  <a:txBody>
                    <a:bodyPr/>
                    <a:lstStyle/>
                    <a:p>
                      <a:endParaRPr kumimoji="1" lang="ja-JP" altLang="en-US" dirty="0">
                        <a:solidFill>
                          <a:schemeClr val="tx1"/>
                        </a:solidFill>
                      </a:endParaRPr>
                    </a:p>
                  </a:txBody>
                  <a:tcPr anchor="b">
                    <a:noFill/>
                  </a:tcPr>
                </a:tc>
                <a:tc>
                  <a:txBody>
                    <a:bodyPr/>
                    <a:lstStyle/>
                    <a:p>
                      <a:r>
                        <a:rPr kumimoji="1" lang="en-US" altLang="ja-JP" dirty="0" smtClean="0">
                          <a:solidFill>
                            <a:schemeClr val="tx1"/>
                          </a:solidFill>
                        </a:rPr>
                        <a:t>R8</a:t>
                      </a:r>
                      <a:r>
                        <a:rPr kumimoji="1" lang="ja-JP" altLang="en-US" dirty="0" smtClean="0">
                          <a:solidFill>
                            <a:schemeClr val="tx1"/>
                          </a:solidFill>
                        </a:rPr>
                        <a:t>年</a:t>
                      </a:r>
                      <a:endParaRPr kumimoji="1" lang="ja-JP" altLang="en-US" dirty="0">
                        <a:solidFill>
                          <a:schemeClr val="tx1"/>
                        </a:solidFill>
                      </a:endParaRPr>
                    </a:p>
                  </a:txBody>
                  <a:tcPr anchor="b">
                    <a:noFill/>
                  </a:tcPr>
                </a:tc>
                <a:tc>
                  <a:txBody>
                    <a:bodyPr/>
                    <a:lstStyle/>
                    <a:p>
                      <a:endParaRPr kumimoji="1" lang="ja-JP" altLang="en-US" dirty="0">
                        <a:solidFill>
                          <a:schemeClr val="tx1"/>
                        </a:solidFill>
                      </a:endParaRPr>
                    </a:p>
                  </a:txBody>
                  <a:tcPr>
                    <a:noFill/>
                  </a:tcPr>
                </a:tc>
                <a:tc>
                  <a:txBody>
                    <a:bodyPr/>
                    <a:lstStyle/>
                    <a:p>
                      <a:endParaRPr kumimoji="1" lang="ja-JP" altLang="en-US" dirty="0">
                        <a:solidFill>
                          <a:schemeClr val="tx1"/>
                        </a:solidFill>
                      </a:endParaRPr>
                    </a:p>
                  </a:txBody>
                  <a:tcPr>
                    <a:noFill/>
                  </a:tcPr>
                </a:tc>
                <a:tc>
                  <a:txBody>
                    <a:bodyPr/>
                    <a:lstStyle/>
                    <a:p>
                      <a:endParaRPr kumimoji="1" lang="ja-JP" altLang="en-US" dirty="0">
                        <a:solidFill>
                          <a:schemeClr val="tx1"/>
                        </a:solidFill>
                      </a:endParaRPr>
                    </a:p>
                  </a:txBody>
                  <a:tcPr>
                    <a:noFill/>
                  </a:tcPr>
                </a:tc>
                <a:tc>
                  <a:txBody>
                    <a:bodyPr/>
                    <a:lstStyle/>
                    <a:p>
                      <a:endParaRPr kumimoji="1" lang="ja-JP" altLang="en-US" dirty="0">
                        <a:solidFill>
                          <a:schemeClr val="tx1"/>
                        </a:solidFill>
                      </a:endParaRPr>
                    </a:p>
                  </a:txBody>
                  <a:tcPr>
                    <a:noFill/>
                  </a:tcPr>
                </a:tc>
                <a:tc>
                  <a:txBody>
                    <a:bodyPr/>
                    <a:lstStyle/>
                    <a:p>
                      <a:endParaRPr kumimoji="1" lang="ja-JP" altLang="en-US" dirty="0">
                        <a:solidFill>
                          <a:schemeClr val="tx1"/>
                        </a:solidFill>
                      </a:endParaRPr>
                    </a:p>
                  </a:txBody>
                  <a:tcPr>
                    <a:noFill/>
                  </a:tcPr>
                </a:tc>
                <a:extLst>
                  <a:ext uri="{0D108BD9-81ED-4DB2-BD59-A6C34878D82A}">
                    <a16:rowId xmlns="" xmlns:a16="http://schemas.microsoft.com/office/drawing/2014/main" val="1643413670"/>
                  </a:ext>
                </a:extLst>
              </a:tr>
              <a:tr h="452377">
                <a:tc>
                  <a:txBody>
                    <a:bodyPr/>
                    <a:lstStyle/>
                    <a:p>
                      <a:pPr algn="ctr"/>
                      <a:r>
                        <a:rPr kumimoji="1" lang="en-US" altLang="ja-JP" dirty="0" smtClean="0"/>
                        <a:t>10</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11</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12</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1</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2</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3</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4</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5</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6</a:t>
                      </a:r>
                      <a:r>
                        <a:rPr kumimoji="1" lang="ja-JP" altLang="en-US" dirty="0" smtClean="0"/>
                        <a:t>月</a:t>
                      </a:r>
                      <a:endParaRPr kumimoji="1" lang="ja-JP" altLang="en-US" dirty="0"/>
                    </a:p>
                  </a:txBody>
                  <a:tcPr anchor="ctr">
                    <a:solidFill>
                      <a:schemeClr val="accent6">
                        <a:lumMod val="20000"/>
                        <a:lumOff val="80000"/>
                      </a:schemeClr>
                    </a:solidFill>
                  </a:tcPr>
                </a:tc>
                <a:extLst>
                  <a:ext uri="{0D108BD9-81ED-4DB2-BD59-A6C34878D82A}">
                    <a16:rowId xmlns="" xmlns:a16="http://schemas.microsoft.com/office/drawing/2014/main" val="3459579520"/>
                  </a:ext>
                </a:extLst>
              </a:tr>
              <a:tr h="4523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txBody>
                  <a:tcPr anchor="ctr">
                    <a:solidFill>
                      <a:schemeClr val="accent6">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txBody>
                  <a:tcPr anchor="ctr">
                    <a:solidFill>
                      <a:schemeClr val="accent6">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mn-lt"/>
                          <a:ea typeface="+mn-ea"/>
                          <a:cs typeface="+mn-cs"/>
                        </a:rPr>
                        <a:t>マニュアル送付</a:t>
                      </a:r>
                    </a:p>
                    <a:p>
                      <a:r>
                        <a:rPr kumimoji="1" lang="ja-JP" altLang="en-US" sz="1600" dirty="0" smtClean="0"/>
                        <a:t>利用団体登録</a:t>
                      </a:r>
                      <a:endParaRPr kumimoji="1" lang="ja-JP" altLang="en-US" sz="1600" dirty="0"/>
                    </a:p>
                  </a:txBody>
                  <a:tcPr anchor="ctr">
                    <a:solidFill>
                      <a:schemeClr val="accent6">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スマートロック設置</a:t>
                      </a:r>
                      <a:endParaRPr kumimoji="1" lang="en-US" altLang="ja-JP" sz="1600" dirty="0" smtClean="0"/>
                    </a:p>
                    <a:p>
                      <a:r>
                        <a:rPr kumimoji="1" lang="ja-JP" altLang="en-US" sz="1600" dirty="0" smtClean="0"/>
                        <a:t>空枠申請</a:t>
                      </a:r>
                      <a:endParaRPr kumimoji="1" lang="en-US" altLang="ja-JP" sz="1600" dirty="0" smtClean="0"/>
                    </a:p>
                  </a:txBody>
                  <a:tcPr anchor="ctr">
                    <a:solidFill>
                      <a:schemeClr val="accent6">
                        <a:lumMod val="60000"/>
                        <a:lumOff val="40000"/>
                      </a:schemeClr>
                    </a:solidFill>
                  </a:tcPr>
                </a:tc>
                <a:tc>
                  <a:txBody>
                    <a:bodyPr/>
                    <a:lstStyle/>
                    <a:p>
                      <a:pPr algn="ctr"/>
                      <a:r>
                        <a:rPr kumimoji="1" lang="ja-JP" altLang="en-US" dirty="0" smtClean="0">
                          <a:solidFill>
                            <a:schemeClr val="bg1"/>
                          </a:solidFill>
                        </a:rPr>
                        <a:t>空枠予約</a:t>
                      </a:r>
                      <a:endParaRPr kumimoji="1" lang="en-US" altLang="ja-JP" dirty="0" smtClean="0">
                        <a:solidFill>
                          <a:schemeClr val="bg1"/>
                        </a:solidFill>
                      </a:endParaRPr>
                    </a:p>
                    <a:p>
                      <a:pPr algn="ctr"/>
                      <a:r>
                        <a:rPr kumimoji="1" lang="ja-JP" altLang="en-US" dirty="0" smtClean="0">
                          <a:solidFill>
                            <a:schemeClr val="bg1"/>
                          </a:solidFill>
                        </a:rPr>
                        <a:t>対象月</a:t>
                      </a:r>
                      <a:endParaRPr kumimoji="1" lang="ja-JP" altLang="en-US" dirty="0">
                        <a:solidFill>
                          <a:schemeClr val="bg1"/>
                        </a:solidFill>
                      </a:endParaRPr>
                    </a:p>
                  </a:txBody>
                  <a:tcPr anchor="ctr">
                    <a:pattFill prst="pct5">
                      <a:fgClr>
                        <a:schemeClr val="bg1"/>
                      </a:fgClr>
                      <a:bgClr>
                        <a:schemeClr val="accent6">
                          <a:lumMod val="50000"/>
                        </a:schemeClr>
                      </a:bgClr>
                    </a:pattFill>
                  </a:tcPr>
                </a:tc>
                <a:tc>
                  <a:txBody>
                    <a:bodyPr/>
                    <a:lstStyle/>
                    <a:p>
                      <a:pPr algn="ctr"/>
                      <a:endParaRPr kumimoji="1" lang="ja-JP" altLang="en-US" sz="1800" kern="1200" dirty="0">
                        <a:solidFill>
                          <a:schemeClr val="bg1"/>
                        </a:solidFill>
                        <a:latin typeface="+mn-lt"/>
                        <a:ea typeface="+mn-ea"/>
                        <a:cs typeface="+mn-cs"/>
                      </a:endParaRPr>
                    </a:p>
                  </a:txBody>
                  <a:tcPr anchor="ctr">
                    <a:solidFill>
                      <a:schemeClr val="accent6">
                        <a:lumMod val="60000"/>
                        <a:lumOff val="40000"/>
                      </a:schemeClr>
                    </a:solidFill>
                  </a:tcPr>
                </a:tc>
                <a:tc gridSpan="2">
                  <a:txBody>
                    <a:bodyPr/>
                    <a:lstStyle/>
                    <a:p>
                      <a:pPr algn="ctr"/>
                      <a:endParaRPr kumimoji="1" lang="ja-JP" altLang="en-US" dirty="0">
                        <a:solidFill>
                          <a:schemeClr val="bg1"/>
                        </a:solidFill>
                      </a:endParaRPr>
                    </a:p>
                  </a:txBody>
                  <a:tcPr anchor="ctr">
                    <a:noFill/>
                  </a:tcPr>
                </a:tc>
                <a:tc hMerge="1">
                  <a:txBody>
                    <a:bodyPr/>
                    <a:lstStyle/>
                    <a:p>
                      <a:endParaRPr kumimoji="1" lang="ja-JP" altLang="en-US" dirty="0"/>
                    </a:p>
                  </a:txBody>
                  <a:tcPr>
                    <a:solidFill>
                      <a:schemeClr val="accent6">
                        <a:lumMod val="50000"/>
                      </a:schemeClr>
                    </a:solidFill>
                  </a:tcPr>
                </a:tc>
                <a:tc>
                  <a:txBody>
                    <a:bodyPr/>
                    <a:lstStyle/>
                    <a:p>
                      <a:pPr algn="ctr"/>
                      <a:endParaRPr kumimoji="1" lang="ja-JP" altLang="en-US" dirty="0">
                        <a:solidFill>
                          <a:schemeClr val="bg1"/>
                        </a:solidFill>
                      </a:endParaRPr>
                    </a:p>
                  </a:txBody>
                  <a:tcPr anchor="ctr">
                    <a:noFill/>
                  </a:tcPr>
                </a:tc>
                <a:extLst>
                  <a:ext uri="{0D108BD9-81ED-4DB2-BD59-A6C34878D82A}">
                    <a16:rowId xmlns="" xmlns:a16="http://schemas.microsoft.com/office/drawing/2014/main" val="3329579738"/>
                  </a:ext>
                </a:extLst>
              </a:tr>
              <a:tr h="452377">
                <a:tc>
                  <a:txBody>
                    <a:bodyPr/>
                    <a:lstStyle/>
                    <a:p>
                      <a:endParaRPr kumimoji="1" lang="ja-JP" altLang="en-US" dirty="0"/>
                    </a:p>
                  </a:txBody>
                  <a:tcPr anchor="ctr">
                    <a:noFill/>
                  </a:tcPr>
                </a:tc>
                <a:tc>
                  <a:txBody>
                    <a:bodyPr/>
                    <a:lstStyle/>
                    <a:p>
                      <a:endParaRPr kumimoji="1" lang="ja-JP" altLang="en-US" dirty="0"/>
                    </a:p>
                  </a:txBody>
                  <a:tcPr anchor="ctr">
                    <a:noFill/>
                  </a:tcPr>
                </a:tc>
                <a:tc>
                  <a:txBody>
                    <a:bodyPr/>
                    <a:lstStyle/>
                    <a:p>
                      <a:endParaRPr kumimoji="1" lang="ja-JP" altLang="en-US" dirty="0"/>
                    </a:p>
                  </a:txBody>
                  <a:tcPr anchor="ctr">
                    <a:noFill/>
                  </a:tcPr>
                </a:tc>
                <a:tc gridSpan="6">
                  <a:txBody>
                    <a:bodyPr/>
                    <a:lstStyle/>
                    <a:p>
                      <a:pPr algn="l"/>
                      <a:endParaRPr kumimoji="1" lang="ja-JP" altLang="en-US" sz="1600" dirty="0">
                        <a:solidFill>
                          <a:schemeClr val="tx1"/>
                        </a:solidFill>
                      </a:endParaRPr>
                    </a:p>
                  </a:txBody>
                  <a:tcPr anchor="ctr">
                    <a:noFill/>
                  </a:tcPr>
                </a:tc>
                <a:tc hMerge="1">
                  <a:txBody>
                    <a:bodyPr/>
                    <a:lstStyle/>
                    <a:p>
                      <a:endParaRPr kumimoji="1" lang="en-US" altLang="ja-JP" dirty="0" smtClean="0"/>
                    </a:p>
                  </a:txBody>
                  <a:tcPr anchor="ctr">
                    <a:noFill/>
                  </a:tcPr>
                </a:tc>
                <a:tc hMerge="1">
                  <a:txBody>
                    <a:bodyPr/>
                    <a:lstStyle/>
                    <a:p>
                      <a:endParaRPr kumimoji="1" lang="ja-JP" altLang="en-US" dirty="0"/>
                    </a:p>
                  </a:txBody>
                  <a:tcPr anchor="ctr">
                    <a:noFill/>
                  </a:tcPr>
                </a:tc>
                <a:tc hMerge="1">
                  <a:txBody>
                    <a:bodyPr/>
                    <a:lstStyle/>
                    <a:p>
                      <a:pPr algn="l"/>
                      <a:endParaRPr kumimoji="1" lang="ja-JP" altLang="en-US" dirty="0">
                        <a:solidFill>
                          <a:schemeClr val="tx1"/>
                        </a:solidFill>
                      </a:endParaRPr>
                    </a:p>
                  </a:txBody>
                  <a:tcPr anchor="c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 xmlns:a16="http://schemas.microsoft.com/office/drawing/2014/main" val="127780829"/>
                  </a:ext>
                </a:extLst>
              </a:tr>
            </a:tbl>
          </a:graphicData>
        </a:graphic>
      </p:graphicFrame>
      <p:sp>
        <p:nvSpPr>
          <p:cNvPr id="5" name="スライド番号プレースホルダー 4"/>
          <p:cNvSpPr>
            <a:spLocks noGrp="1"/>
          </p:cNvSpPr>
          <p:nvPr>
            <p:ph type="sldNum" sz="quarter" idx="12"/>
          </p:nvPr>
        </p:nvSpPr>
        <p:spPr/>
        <p:txBody>
          <a:bodyPr/>
          <a:lstStyle/>
          <a:p>
            <a:fld id="{9B8FF369-AF2E-4CA4-B6B6-8E7C30FEE845}" type="slidenum">
              <a:rPr kumimoji="1" lang="ja-JP" altLang="en-US" smtClean="0"/>
              <a:t>13</a:t>
            </a:fld>
            <a:endParaRPr kumimoji="1" lang="ja-JP" altLang="en-US"/>
          </a:p>
        </p:txBody>
      </p:sp>
    </p:spTree>
    <p:extLst>
      <p:ext uri="{BB962C8B-B14F-4D97-AF65-F5344CB8AC3E}">
        <p14:creationId xmlns:p14="http://schemas.microsoft.com/office/powerpoint/2010/main" val="35232913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スケジュール</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sp>
        <p:nvSpPr>
          <p:cNvPr id="9" name="テキスト ボックス 8"/>
          <p:cNvSpPr txBox="1"/>
          <p:nvPr/>
        </p:nvSpPr>
        <p:spPr>
          <a:xfrm>
            <a:off x="455693" y="1004278"/>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▶テストテスト稼働</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993391944"/>
              </p:ext>
            </p:extLst>
          </p:nvPr>
        </p:nvGraphicFramePr>
        <p:xfrm>
          <a:off x="823407" y="2047936"/>
          <a:ext cx="6658050" cy="3155451"/>
        </p:xfrm>
        <a:graphic>
          <a:graphicData uri="http://schemas.openxmlformats.org/drawingml/2006/table">
            <a:tbl>
              <a:tblPr firstRow="1" bandRow="1">
                <a:tableStyleId>{5C22544A-7EE6-4342-B048-85BDC9FD1C3A}</a:tableStyleId>
              </a:tblPr>
              <a:tblGrid>
                <a:gridCol w="1109675">
                  <a:extLst>
                    <a:ext uri="{9D8B030D-6E8A-4147-A177-3AD203B41FA5}">
                      <a16:colId xmlns="" xmlns:a16="http://schemas.microsoft.com/office/drawing/2014/main" val="2158671215"/>
                    </a:ext>
                  </a:extLst>
                </a:gridCol>
                <a:gridCol w="1109675">
                  <a:extLst>
                    <a:ext uri="{9D8B030D-6E8A-4147-A177-3AD203B41FA5}">
                      <a16:colId xmlns="" xmlns:a16="http://schemas.microsoft.com/office/drawing/2014/main" val="666946976"/>
                    </a:ext>
                  </a:extLst>
                </a:gridCol>
                <a:gridCol w="1109675">
                  <a:extLst>
                    <a:ext uri="{9D8B030D-6E8A-4147-A177-3AD203B41FA5}">
                      <a16:colId xmlns="" xmlns:a16="http://schemas.microsoft.com/office/drawing/2014/main" val="243609664"/>
                    </a:ext>
                  </a:extLst>
                </a:gridCol>
                <a:gridCol w="1109675">
                  <a:extLst>
                    <a:ext uri="{9D8B030D-6E8A-4147-A177-3AD203B41FA5}">
                      <a16:colId xmlns="" xmlns:a16="http://schemas.microsoft.com/office/drawing/2014/main" val="2406148746"/>
                    </a:ext>
                  </a:extLst>
                </a:gridCol>
                <a:gridCol w="1109675">
                  <a:extLst>
                    <a:ext uri="{9D8B030D-6E8A-4147-A177-3AD203B41FA5}">
                      <a16:colId xmlns="" xmlns:a16="http://schemas.microsoft.com/office/drawing/2014/main" val="1620519455"/>
                    </a:ext>
                  </a:extLst>
                </a:gridCol>
                <a:gridCol w="1109675">
                  <a:extLst>
                    <a:ext uri="{9D8B030D-6E8A-4147-A177-3AD203B41FA5}">
                      <a16:colId xmlns="" xmlns:a16="http://schemas.microsoft.com/office/drawing/2014/main" val="724680748"/>
                    </a:ext>
                  </a:extLst>
                </a:gridCol>
              </a:tblGrid>
              <a:tr h="4523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tx1"/>
                          </a:solidFill>
                        </a:rPr>
                        <a:t>R7</a:t>
                      </a:r>
                      <a:r>
                        <a:rPr kumimoji="1" lang="ja-JP" altLang="en-US" dirty="0" smtClean="0">
                          <a:solidFill>
                            <a:schemeClr val="tx1"/>
                          </a:solidFill>
                        </a:rPr>
                        <a:t>年</a:t>
                      </a:r>
                    </a:p>
                  </a:txBody>
                  <a:tcPr anchor="b">
                    <a:noFill/>
                  </a:tcPr>
                </a:tc>
                <a:tc>
                  <a:txBody>
                    <a:bodyPr/>
                    <a:lstStyle/>
                    <a:p>
                      <a:endParaRPr kumimoji="1" lang="ja-JP" altLang="en-US" dirty="0">
                        <a:solidFill>
                          <a:schemeClr val="tx1"/>
                        </a:solidFill>
                      </a:endParaRPr>
                    </a:p>
                  </a:txBody>
                  <a:tcPr anchor="b">
                    <a:noFill/>
                  </a:tcPr>
                </a:tc>
                <a:tc>
                  <a:txBody>
                    <a:bodyPr/>
                    <a:lstStyle/>
                    <a:p>
                      <a:endParaRPr kumimoji="1" lang="ja-JP" altLang="en-US" dirty="0">
                        <a:solidFill>
                          <a:schemeClr val="tx1"/>
                        </a:solidFill>
                      </a:endParaRPr>
                    </a:p>
                  </a:txBody>
                  <a:tcPr anchor="b">
                    <a:noFill/>
                  </a:tcPr>
                </a:tc>
                <a:tc>
                  <a:txBody>
                    <a:bodyPr/>
                    <a:lstStyle/>
                    <a:p>
                      <a:r>
                        <a:rPr kumimoji="1" lang="en-US" altLang="ja-JP" dirty="0" smtClean="0">
                          <a:solidFill>
                            <a:schemeClr val="tx1"/>
                          </a:solidFill>
                        </a:rPr>
                        <a:t>R8</a:t>
                      </a:r>
                      <a:r>
                        <a:rPr kumimoji="1" lang="ja-JP" altLang="en-US" dirty="0" smtClean="0">
                          <a:solidFill>
                            <a:schemeClr val="tx1"/>
                          </a:solidFill>
                        </a:rPr>
                        <a:t>年</a:t>
                      </a:r>
                      <a:endParaRPr kumimoji="1" lang="ja-JP" altLang="en-US" dirty="0">
                        <a:solidFill>
                          <a:schemeClr val="tx1"/>
                        </a:solidFill>
                      </a:endParaRPr>
                    </a:p>
                  </a:txBody>
                  <a:tcPr anchor="b">
                    <a:noFill/>
                  </a:tcPr>
                </a:tc>
                <a:tc>
                  <a:txBody>
                    <a:bodyPr/>
                    <a:lstStyle/>
                    <a:p>
                      <a:endParaRPr kumimoji="1" lang="ja-JP" altLang="en-US" dirty="0">
                        <a:solidFill>
                          <a:schemeClr val="tx1"/>
                        </a:solidFill>
                      </a:endParaRPr>
                    </a:p>
                  </a:txBody>
                  <a:tcPr>
                    <a:noFill/>
                  </a:tcPr>
                </a:tc>
                <a:tc>
                  <a:txBody>
                    <a:bodyPr/>
                    <a:lstStyle/>
                    <a:p>
                      <a:endParaRPr kumimoji="1" lang="ja-JP" altLang="en-US" dirty="0">
                        <a:solidFill>
                          <a:schemeClr val="tx1"/>
                        </a:solidFill>
                      </a:endParaRPr>
                    </a:p>
                  </a:txBody>
                  <a:tcPr>
                    <a:noFill/>
                  </a:tcPr>
                </a:tc>
                <a:extLst>
                  <a:ext uri="{0D108BD9-81ED-4DB2-BD59-A6C34878D82A}">
                    <a16:rowId xmlns="" xmlns:a16="http://schemas.microsoft.com/office/drawing/2014/main" val="1643413670"/>
                  </a:ext>
                </a:extLst>
              </a:tr>
              <a:tr h="452377">
                <a:tc>
                  <a:txBody>
                    <a:bodyPr/>
                    <a:lstStyle/>
                    <a:p>
                      <a:pPr algn="ctr"/>
                      <a:r>
                        <a:rPr kumimoji="1" lang="en-US" altLang="ja-JP" dirty="0" smtClean="0"/>
                        <a:t>10</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11</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12</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1</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2</a:t>
                      </a:r>
                      <a:r>
                        <a:rPr kumimoji="1" lang="ja-JP" altLang="en-US" dirty="0" smtClean="0"/>
                        <a:t>月</a:t>
                      </a:r>
                      <a:endParaRPr kumimoji="1" lang="ja-JP" altLang="en-US" dirty="0"/>
                    </a:p>
                  </a:txBody>
                  <a:tcPr anchor="ctr">
                    <a:solidFill>
                      <a:schemeClr val="accent6">
                        <a:lumMod val="20000"/>
                        <a:lumOff val="80000"/>
                      </a:schemeClr>
                    </a:solidFill>
                  </a:tcPr>
                </a:tc>
                <a:tc>
                  <a:txBody>
                    <a:bodyPr/>
                    <a:lstStyle/>
                    <a:p>
                      <a:pPr algn="ctr"/>
                      <a:r>
                        <a:rPr kumimoji="1" lang="en-US" altLang="ja-JP" dirty="0" smtClean="0"/>
                        <a:t>3</a:t>
                      </a:r>
                      <a:r>
                        <a:rPr kumimoji="1" lang="ja-JP" altLang="en-US" dirty="0" smtClean="0"/>
                        <a:t>月</a:t>
                      </a:r>
                      <a:endParaRPr kumimoji="1" lang="ja-JP" altLang="en-US" dirty="0"/>
                    </a:p>
                  </a:txBody>
                  <a:tcPr anchor="ctr">
                    <a:solidFill>
                      <a:schemeClr val="accent6">
                        <a:lumMod val="20000"/>
                        <a:lumOff val="80000"/>
                      </a:schemeClr>
                    </a:solidFill>
                  </a:tcPr>
                </a:tc>
                <a:extLst>
                  <a:ext uri="{0D108BD9-81ED-4DB2-BD59-A6C34878D82A}">
                    <a16:rowId xmlns="" xmlns:a16="http://schemas.microsoft.com/office/drawing/2014/main" val="3459579520"/>
                  </a:ext>
                </a:extLst>
              </a:tr>
              <a:tr h="452377">
                <a:tc>
                  <a:txBody>
                    <a:bodyPr/>
                    <a:lstStyle/>
                    <a:p>
                      <a:pPr algn="ctr"/>
                      <a:endParaRPr kumimoji="1" lang="ja-JP" altLang="en-US" sz="1600" dirty="0">
                        <a:solidFill>
                          <a:schemeClr val="bg1"/>
                        </a:solidFill>
                      </a:endParaRPr>
                    </a:p>
                  </a:txBody>
                  <a:tcPr anchor="ctr">
                    <a:solidFill>
                      <a:schemeClr val="accent6">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マニュアル送付</a:t>
                      </a:r>
                      <a:endParaRPr kumimoji="1" lang="en-US" altLang="ja-JP" sz="16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利用団体登録</a:t>
                      </a:r>
                      <a:endParaRPr kumimoji="1" lang="en-US" altLang="ja-JP" sz="16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スマートロック設置</a:t>
                      </a:r>
                      <a:endParaRPr kumimoji="1" lang="en-US" altLang="ja-JP" sz="1600" dirty="0" smtClean="0"/>
                    </a:p>
                    <a:p>
                      <a:r>
                        <a:rPr kumimoji="1" lang="ja-JP" altLang="en-US" sz="1600" dirty="0" smtClean="0"/>
                        <a:t>空枠申請</a:t>
                      </a:r>
                      <a:endParaRPr kumimoji="1" lang="en-US" altLang="ja-JP" sz="1600" dirty="0" smtClean="0"/>
                    </a:p>
                  </a:txBody>
                  <a:tcPr anchor="ctr">
                    <a:solidFill>
                      <a:schemeClr val="accent6">
                        <a:lumMod val="60000"/>
                        <a:lumOff val="40000"/>
                      </a:schemeClr>
                    </a:solidFill>
                  </a:tcPr>
                </a:tc>
                <a:tc>
                  <a:txBody>
                    <a:bodyPr/>
                    <a:lstStyle/>
                    <a:p>
                      <a:pPr algn="ctr"/>
                      <a:r>
                        <a:rPr kumimoji="1" lang="ja-JP" altLang="en-US" dirty="0" smtClean="0">
                          <a:solidFill>
                            <a:schemeClr val="bg1"/>
                          </a:solidFill>
                        </a:rPr>
                        <a:t>空枠予約</a:t>
                      </a:r>
                      <a:endParaRPr kumimoji="1" lang="en-US" altLang="ja-JP" dirty="0" smtClean="0">
                        <a:solidFill>
                          <a:schemeClr val="bg1"/>
                        </a:solidFill>
                      </a:endParaRPr>
                    </a:p>
                    <a:p>
                      <a:pPr algn="ctr"/>
                      <a:r>
                        <a:rPr kumimoji="1" lang="ja-JP" altLang="en-US" dirty="0" smtClean="0">
                          <a:solidFill>
                            <a:schemeClr val="bg1"/>
                          </a:solidFill>
                        </a:rPr>
                        <a:t>対象月</a:t>
                      </a:r>
                      <a:endParaRPr kumimoji="1" lang="ja-JP" altLang="en-US" dirty="0">
                        <a:solidFill>
                          <a:schemeClr val="bg1"/>
                        </a:solidFill>
                      </a:endParaRPr>
                    </a:p>
                  </a:txBody>
                  <a:tcPr anchor="ctr">
                    <a:pattFill prst="pct90">
                      <a:fgClr>
                        <a:schemeClr val="accent6">
                          <a:lumMod val="50000"/>
                        </a:schemeClr>
                      </a:fgClr>
                      <a:bgClr>
                        <a:schemeClr val="bg1"/>
                      </a:bgClr>
                    </a:patt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bg1"/>
                          </a:solidFill>
                        </a:rPr>
                        <a:t>マニュアル送付</a:t>
                      </a:r>
                      <a:endParaRPr kumimoji="1" lang="ja-JP" altLang="en-US" dirty="0">
                        <a:solidFill>
                          <a:schemeClr val="bg1"/>
                        </a:solidFill>
                      </a:endParaRPr>
                    </a:p>
                  </a:txBody>
                  <a:tcPr anchor="ctr">
                    <a:noFill/>
                  </a:tcPr>
                </a:tc>
                <a:tc>
                  <a:txBody>
                    <a:bodyPr/>
                    <a:lstStyle/>
                    <a:p>
                      <a:endParaRPr kumimoji="1" lang="en-US" altLang="ja-JP" dirty="0" smtClean="0"/>
                    </a:p>
                  </a:txBody>
                  <a:tcPr anchor="ctr">
                    <a:noFill/>
                  </a:tcPr>
                </a:tc>
                <a:tc>
                  <a:txBody>
                    <a:bodyPr/>
                    <a:lstStyle/>
                    <a:p>
                      <a:endParaRPr kumimoji="1" lang="ja-JP" altLang="en-US" dirty="0"/>
                    </a:p>
                  </a:txBody>
                  <a:tcPr anchor="ctr">
                    <a:noFill/>
                  </a:tcPr>
                </a:tc>
                <a:extLst>
                  <a:ext uri="{0D108BD9-81ED-4DB2-BD59-A6C34878D82A}">
                    <a16:rowId xmlns="" xmlns:a16="http://schemas.microsoft.com/office/drawing/2014/main" val="3329579738"/>
                  </a:ext>
                </a:extLst>
              </a:tr>
              <a:tr h="452377">
                <a:tc gridSpan="6">
                  <a:txBody>
                    <a:bodyPr/>
                    <a:lstStyle/>
                    <a:p>
                      <a:pPr algn="l"/>
                      <a:endParaRPr kumimoji="1" lang="ja-JP" altLang="en-US" sz="1800" dirty="0">
                        <a:solidFill>
                          <a:schemeClr val="tx1"/>
                        </a:solidFill>
                      </a:endParaRPr>
                    </a:p>
                  </a:txBody>
                  <a:tcPr anchor="ctr">
                    <a:noFill/>
                  </a:tcPr>
                </a:tc>
                <a:tc hMerge="1">
                  <a:txBody>
                    <a:bodyPr/>
                    <a:lstStyle/>
                    <a:p>
                      <a:endParaRPr kumimoji="1" lang="ja-JP" altLang="en-US" dirty="0"/>
                    </a:p>
                  </a:txBody>
                  <a:tcPr anchor="ctr">
                    <a:noFill/>
                  </a:tcPr>
                </a:tc>
                <a:tc hMerge="1">
                  <a:txBody>
                    <a:bodyPr/>
                    <a:lstStyle/>
                    <a:p>
                      <a:endParaRPr kumimoji="1" lang="ja-JP" altLang="en-US" dirty="0"/>
                    </a:p>
                  </a:txBody>
                  <a:tcPr anchor="ctr">
                    <a:noFill/>
                  </a:tcPr>
                </a:tc>
                <a:tc hMerge="1">
                  <a:txBody>
                    <a:bodyPr/>
                    <a:lstStyle/>
                    <a:p>
                      <a:endParaRPr kumimoji="1" lang="ja-JP" altLang="en-US" dirty="0"/>
                    </a:p>
                  </a:txBody>
                  <a:tcPr anchor="ctr">
                    <a:noFill/>
                  </a:tcPr>
                </a:tc>
                <a:tc hMerge="1">
                  <a:txBody>
                    <a:bodyPr/>
                    <a:lstStyle/>
                    <a:p>
                      <a:endParaRPr kumimoji="1" lang="en-US" altLang="ja-JP" dirty="0" smtClean="0"/>
                    </a:p>
                  </a:txBody>
                  <a:tcPr anchor="ctr">
                    <a:noFill/>
                  </a:tcPr>
                </a:tc>
                <a:tc hMerge="1">
                  <a:txBody>
                    <a:bodyPr/>
                    <a:lstStyle/>
                    <a:p>
                      <a:endParaRPr kumimoji="1" lang="ja-JP" altLang="en-US" dirty="0"/>
                    </a:p>
                  </a:txBody>
                  <a:tcPr anchor="ctr">
                    <a:noFill/>
                  </a:tcPr>
                </a:tc>
                <a:extLst>
                  <a:ext uri="{0D108BD9-81ED-4DB2-BD59-A6C34878D82A}">
                    <a16:rowId xmlns="" xmlns:a16="http://schemas.microsoft.com/office/drawing/2014/main" val="127780829"/>
                  </a:ext>
                </a:extLst>
              </a:tr>
            </a:tbl>
          </a:graphicData>
        </a:graphic>
      </p:graphicFrame>
      <p:sp>
        <p:nvSpPr>
          <p:cNvPr id="13" name="テキスト ボックス 12"/>
          <p:cNvSpPr txBox="1"/>
          <p:nvPr/>
        </p:nvSpPr>
        <p:spPr>
          <a:xfrm>
            <a:off x="455693" y="1488885"/>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kumimoji="1"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対象学校：伯太小学校、北池田中学校、槇尾学園、南横山小学校</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sp>
        <p:nvSpPr>
          <p:cNvPr id="4" name="テキスト ボックス 3"/>
          <p:cNvSpPr txBox="1"/>
          <p:nvPr/>
        </p:nvSpPr>
        <p:spPr>
          <a:xfrm>
            <a:off x="2486025" y="5174527"/>
            <a:ext cx="6410325" cy="1477328"/>
          </a:xfrm>
          <a:prstGeom prst="rect">
            <a:avLst/>
          </a:prstGeom>
          <a:solidFill>
            <a:schemeClr val="bg1"/>
          </a:solidFill>
          <a:ln w="19050">
            <a:solidFill>
              <a:schemeClr val="accent6">
                <a:lumMod val="50000"/>
              </a:schemeClr>
            </a:solidFill>
          </a:ln>
        </p:spPr>
        <p:txBody>
          <a:bodyPr wrap="square" rtlCol="0">
            <a:spAutoFit/>
          </a:bodyPr>
          <a:lstStyle/>
          <a:p>
            <a:r>
              <a:rPr lang="ja-JP" altLang="en-US" dirty="0" smtClean="0">
                <a:solidFill>
                  <a:srgbClr val="FF0000"/>
                </a:solidFill>
              </a:rPr>
              <a:t>みなさま</a:t>
            </a:r>
            <a:r>
              <a:rPr lang="ja-JP" altLang="en-US" dirty="0">
                <a:solidFill>
                  <a:srgbClr val="FF0000"/>
                </a:solidFill>
              </a:rPr>
              <a:t>に</a:t>
            </a:r>
            <a:r>
              <a:rPr kumimoji="1" lang="ja-JP" altLang="en-US" dirty="0" smtClean="0">
                <a:solidFill>
                  <a:srgbClr val="FF0000"/>
                </a:solidFill>
              </a:rPr>
              <a:t>確認していただきたいこと</a:t>
            </a:r>
            <a:endParaRPr kumimoji="1" lang="en-US" altLang="ja-JP" dirty="0" smtClean="0">
              <a:solidFill>
                <a:srgbClr val="FF0000"/>
              </a:solidFill>
            </a:endParaRPr>
          </a:p>
          <a:p>
            <a:r>
              <a:rPr lang="ja-JP" altLang="en-US" dirty="0">
                <a:solidFill>
                  <a:srgbClr val="FF0000"/>
                </a:solidFill>
              </a:rPr>
              <a:t>　</a:t>
            </a:r>
            <a:r>
              <a:rPr lang="ja-JP" altLang="en-US" dirty="0" smtClean="0">
                <a:solidFill>
                  <a:srgbClr val="FF0000"/>
                </a:solidFill>
              </a:rPr>
              <a:t>・予約状況が確認できるか</a:t>
            </a:r>
            <a:endParaRPr lang="en-US" altLang="ja-JP" dirty="0" smtClean="0">
              <a:solidFill>
                <a:srgbClr val="FF0000"/>
              </a:solidFill>
            </a:endParaRPr>
          </a:p>
          <a:p>
            <a:r>
              <a:rPr kumimoji="1" lang="ja-JP" altLang="en-US" dirty="0">
                <a:solidFill>
                  <a:srgbClr val="FF0000"/>
                </a:solidFill>
              </a:rPr>
              <a:t>　</a:t>
            </a:r>
            <a:r>
              <a:rPr kumimoji="1" lang="ja-JP" altLang="en-US" dirty="0" smtClean="0">
                <a:solidFill>
                  <a:srgbClr val="FF0000"/>
                </a:solidFill>
              </a:rPr>
              <a:t>・空枠に対して予約申請ができるか</a:t>
            </a:r>
            <a:endParaRPr kumimoji="1" lang="en-US" altLang="ja-JP" dirty="0" smtClean="0">
              <a:solidFill>
                <a:srgbClr val="FF0000"/>
              </a:solidFill>
            </a:endParaRPr>
          </a:p>
          <a:p>
            <a:r>
              <a:rPr lang="ja-JP" altLang="en-US" dirty="0">
                <a:solidFill>
                  <a:srgbClr val="FF0000"/>
                </a:solidFill>
              </a:rPr>
              <a:t>　</a:t>
            </a:r>
            <a:r>
              <a:rPr lang="ja-JP" altLang="en-US" dirty="0" smtClean="0">
                <a:solidFill>
                  <a:srgbClr val="FF0000"/>
                </a:solidFill>
              </a:rPr>
              <a:t>・登録したメールアドレスにスマートロックパスワードが届くか</a:t>
            </a:r>
            <a:endParaRPr lang="en-US" altLang="ja-JP" dirty="0" smtClean="0">
              <a:solidFill>
                <a:srgbClr val="FF0000"/>
              </a:solidFill>
            </a:endParaRPr>
          </a:p>
          <a:p>
            <a:r>
              <a:rPr kumimoji="1" lang="ja-JP" altLang="en-US" dirty="0">
                <a:solidFill>
                  <a:srgbClr val="FF0000"/>
                </a:solidFill>
              </a:rPr>
              <a:t>　</a:t>
            </a:r>
            <a:r>
              <a:rPr kumimoji="1" lang="ja-JP" altLang="en-US" dirty="0" smtClean="0">
                <a:solidFill>
                  <a:srgbClr val="FF0000"/>
                </a:solidFill>
              </a:rPr>
              <a:t>・パスワードでスマートロックが開錠できるか</a:t>
            </a:r>
            <a:endParaRPr kumimoji="1" lang="ja-JP" altLang="en-US" dirty="0">
              <a:solidFill>
                <a:srgbClr val="FF0000"/>
              </a:solidFill>
            </a:endParaRPr>
          </a:p>
        </p:txBody>
      </p:sp>
      <p:sp>
        <p:nvSpPr>
          <p:cNvPr id="5" name="スライド番号プレースホルダー 4"/>
          <p:cNvSpPr>
            <a:spLocks noGrp="1"/>
          </p:cNvSpPr>
          <p:nvPr>
            <p:ph type="sldNum" sz="quarter" idx="12"/>
          </p:nvPr>
        </p:nvSpPr>
        <p:spPr/>
        <p:txBody>
          <a:bodyPr/>
          <a:lstStyle/>
          <a:p>
            <a:fld id="{9B8FF369-AF2E-4CA4-B6B6-8E7C30FEE845}" type="slidenum">
              <a:rPr kumimoji="1" lang="ja-JP" altLang="en-US" smtClean="0"/>
              <a:t>14</a:t>
            </a:fld>
            <a:endParaRPr kumimoji="1" lang="ja-JP" altLang="en-US"/>
          </a:p>
        </p:txBody>
      </p:sp>
    </p:spTree>
    <p:extLst>
      <p:ext uri="{BB962C8B-B14F-4D97-AF65-F5344CB8AC3E}">
        <p14:creationId xmlns:p14="http://schemas.microsoft.com/office/powerpoint/2010/main" val="32880446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smtClean="0">
                <a:solidFill>
                  <a:srgbClr val="FF0000"/>
                </a:solidFill>
                <a:latin typeface="UD デジタル 教科書体 N-B" panose="02020700000000000000" pitchFamily="17" charset="-128"/>
                <a:ea typeface="UD デジタル 教科書体 N-B" panose="02020700000000000000" pitchFamily="17" charset="-128"/>
              </a:rPr>
              <a:t>前回からの変更箇所</a:t>
            </a:r>
            <a:endParaRPr kumimoji="1" lang="ja-JP" altLang="en-US" sz="2500" dirty="0">
              <a:solidFill>
                <a:srgbClr val="FF0000"/>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1627758002"/>
              </p:ext>
            </p:extLst>
          </p:nvPr>
        </p:nvGraphicFramePr>
        <p:xfrm>
          <a:off x="961440" y="1004279"/>
          <a:ext cx="10226044" cy="4773768"/>
        </p:xfrm>
        <a:graphic>
          <a:graphicData uri="http://schemas.openxmlformats.org/drawingml/2006/table">
            <a:tbl>
              <a:tblPr firstRow="1" bandRow="1">
                <a:tableStyleId>{5C22544A-7EE6-4342-B048-85BDC9FD1C3A}</a:tableStyleId>
              </a:tblPr>
              <a:tblGrid>
                <a:gridCol w="3667710">
                  <a:extLst>
                    <a:ext uri="{9D8B030D-6E8A-4147-A177-3AD203B41FA5}">
                      <a16:colId xmlns="" xmlns:a16="http://schemas.microsoft.com/office/drawing/2014/main" val="1807043413"/>
                    </a:ext>
                  </a:extLst>
                </a:gridCol>
                <a:gridCol w="6558334">
                  <a:extLst>
                    <a:ext uri="{9D8B030D-6E8A-4147-A177-3AD203B41FA5}">
                      <a16:colId xmlns="" xmlns:a16="http://schemas.microsoft.com/office/drawing/2014/main" val="3878820915"/>
                    </a:ext>
                  </a:extLst>
                </a:gridCol>
              </a:tblGrid>
              <a:tr h="508464">
                <a:tc>
                  <a:txBody>
                    <a:bodyPr/>
                    <a:lstStyle/>
                    <a:p>
                      <a:pPr algn="ctr"/>
                      <a:r>
                        <a:rPr kumimoji="1" lang="ja-JP" altLang="en-US" sz="2400" dirty="0" smtClean="0">
                          <a:solidFill>
                            <a:schemeClr val="tx1"/>
                          </a:solidFill>
                        </a:rPr>
                        <a:t>前回</a:t>
                      </a:r>
                      <a:endParaRPr kumimoji="1" lang="ja-JP" altLang="en-US" sz="2400" dirty="0">
                        <a:solidFill>
                          <a:schemeClr val="tx1"/>
                        </a:solidFill>
                      </a:endParaRPr>
                    </a:p>
                  </a:txBody>
                  <a:tcPr anchor="ctr">
                    <a:solidFill>
                      <a:schemeClr val="accent6">
                        <a:lumMod val="20000"/>
                        <a:lumOff val="80000"/>
                      </a:schemeClr>
                    </a:solidFill>
                  </a:tcPr>
                </a:tc>
                <a:tc>
                  <a:txBody>
                    <a:bodyPr/>
                    <a:lstStyle/>
                    <a:p>
                      <a:pPr algn="ctr"/>
                      <a:r>
                        <a:rPr kumimoji="1" lang="ja-JP" altLang="en-US" sz="2400" b="1" kern="1200" dirty="0" smtClean="0">
                          <a:solidFill>
                            <a:schemeClr val="tx1"/>
                          </a:solidFill>
                          <a:latin typeface="+mn-lt"/>
                          <a:ea typeface="+mn-ea"/>
                          <a:cs typeface="+mn-cs"/>
                        </a:rPr>
                        <a:t>対応案</a:t>
                      </a:r>
                      <a:endParaRPr kumimoji="1" lang="ja-JP" altLang="en-US" sz="2400" b="1" kern="1200" dirty="0">
                        <a:solidFill>
                          <a:schemeClr val="tx1"/>
                        </a:solidFill>
                        <a:latin typeface="+mn-lt"/>
                        <a:ea typeface="+mn-ea"/>
                        <a:cs typeface="+mn-cs"/>
                      </a:endParaRPr>
                    </a:p>
                  </a:txBody>
                  <a:tcPr anchor="ctr">
                    <a:solidFill>
                      <a:schemeClr val="accent6">
                        <a:lumMod val="20000"/>
                        <a:lumOff val="80000"/>
                      </a:schemeClr>
                    </a:solidFill>
                  </a:tcPr>
                </a:tc>
                <a:extLst>
                  <a:ext uri="{0D108BD9-81ED-4DB2-BD59-A6C34878D82A}">
                    <a16:rowId xmlns="" xmlns:a16="http://schemas.microsoft.com/office/drawing/2014/main" val="3514302957"/>
                  </a:ext>
                </a:extLst>
              </a:tr>
              <a:tr h="1066326">
                <a:tc>
                  <a:txBody>
                    <a:bodyPr/>
                    <a:lstStyle/>
                    <a:p>
                      <a:pPr algn="l"/>
                      <a:r>
                        <a:rPr kumimoji="1" lang="ja-JP" altLang="en-US" sz="2400" dirty="0" smtClean="0">
                          <a:solidFill>
                            <a:schemeClr val="bg1"/>
                          </a:solidFill>
                        </a:rPr>
                        <a:t>・抽選機能の導入</a:t>
                      </a:r>
                      <a:endParaRPr kumimoji="1" lang="ja-JP" altLang="en-US" sz="2400" dirty="0">
                        <a:solidFill>
                          <a:schemeClr val="bg1"/>
                        </a:solidFill>
                      </a:endParaRPr>
                    </a:p>
                  </a:txBody>
                  <a:tcPr anchor="ctr">
                    <a:solidFill>
                      <a:schemeClr val="accent6">
                        <a:lumMod val="50000"/>
                      </a:schemeClr>
                    </a:solidFill>
                  </a:tcPr>
                </a:tc>
                <a:tc>
                  <a:txBody>
                    <a:bodyPr/>
                    <a:lstStyle/>
                    <a:p>
                      <a:pPr algn="l"/>
                      <a:r>
                        <a:rPr kumimoji="1" lang="ja-JP" altLang="en-US" sz="2400" b="1" kern="1200" dirty="0" smtClean="0">
                          <a:solidFill>
                            <a:schemeClr val="bg1"/>
                          </a:solidFill>
                          <a:latin typeface="+mn-lt"/>
                          <a:ea typeface="+mn-ea"/>
                          <a:cs typeface="+mn-cs"/>
                        </a:rPr>
                        <a:t>・抽選は実施しない。Ｒ７年度と同じ曜日・時間帯をＲ８年度も使用できる。</a:t>
                      </a:r>
                      <a:endParaRPr kumimoji="1" lang="en-US" altLang="ja-JP" sz="2400" b="1" kern="1200" dirty="0" smtClean="0">
                        <a:solidFill>
                          <a:schemeClr val="bg1"/>
                        </a:solidFill>
                        <a:latin typeface="+mn-lt"/>
                        <a:ea typeface="+mn-ea"/>
                        <a:cs typeface="+mn-cs"/>
                      </a:endParaRPr>
                    </a:p>
                  </a:txBody>
                  <a:tcPr anchor="ctr">
                    <a:solidFill>
                      <a:schemeClr val="accent6">
                        <a:lumMod val="50000"/>
                      </a:schemeClr>
                    </a:solidFill>
                  </a:tcPr>
                </a:tc>
                <a:extLst>
                  <a:ext uri="{0D108BD9-81ED-4DB2-BD59-A6C34878D82A}">
                    <a16:rowId xmlns="" xmlns:a16="http://schemas.microsoft.com/office/drawing/2014/main" val="1178080032"/>
                  </a:ext>
                </a:extLst>
              </a:tr>
              <a:tr h="1066326">
                <a:tc>
                  <a:txBody>
                    <a:bodyPr/>
                    <a:lstStyle/>
                    <a:p>
                      <a:pPr algn="l"/>
                      <a:r>
                        <a:rPr kumimoji="1" lang="ja-JP" altLang="en-US" sz="2400" dirty="0" smtClean="0">
                          <a:solidFill>
                            <a:schemeClr val="bg1"/>
                          </a:solidFill>
                        </a:rPr>
                        <a:t>・帯予約の上限時間</a:t>
                      </a:r>
                      <a:endParaRPr kumimoji="1" lang="ja-JP" altLang="en-US" sz="2400" dirty="0">
                        <a:solidFill>
                          <a:schemeClr val="bg1"/>
                        </a:solidFill>
                      </a:endParaRPr>
                    </a:p>
                  </a:txBody>
                  <a:tcPr anchor="ctr">
                    <a:solidFill>
                      <a:schemeClr val="accent6">
                        <a:lumMod val="50000"/>
                      </a:schemeClr>
                    </a:solidFill>
                  </a:tcPr>
                </a:tc>
                <a:tc>
                  <a:txBody>
                    <a:bodyPr/>
                    <a:lstStyle/>
                    <a:p>
                      <a:pPr algn="l"/>
                      <a:r>
                        <a:rPr kumimoji="1" lang="ja-JP" altLang="en-US" sz="2400" b="1" kern="1200" dirty="0" smtClean="0">
                          <a:solidFill>
                            <a:schemeClr val="bg1"/>
                          </a:solidFill>
                          <a:latin typeface="+mn-lt"/>
                          <a:ea typeface="+mn-ea"/>
                          <a:cs typeface="+mn-cs"/>
                        </a:rPr>
                        <a:t>・上限時間は設けない。Ｒ７年度に使用していた枠はそのままＲ８年度も使用できる。</a:t>
                      </a:r>
                      <a:endParaRPr kumimoji="1" lang="en-US" altLang="ja-JP" sz="2400" b="1" kern="1200" dirty="0" smtClean="0">
                        <a:solidFill>
                          <a:schemeClr val="bg1"/>
                        </a:solidFill>
                        <a:latin typeface="+mn-lt"/>
                        <a:ea typeface="+mn-ea"/>
                        <a:cs typeface="+mn-cs"/>
                      </a:endParaRPr>
                    </a:p>
                  </a:txBody>
                  <a:tcPr anchor="ctr">
                    <a:solidFill>
                      <a:schemeClr val="accent6">
                        <a:lumMod val="50000"/>
                      </a:schemeClr>
                    </a:solidFill>
                  </a:tcPr>
                </a:tc>
                <a:extLst>
                  <a:ext uri="{0D108BD9-81ED-4DB2-BD59-A6C34878D82A}">
                    <a16:rowId xmlns="" xmlns:a16="http://schemas.microsoft.com/office/drawing/2014/main" val="905406826"/>
                  </a:ext>
                </a:extLst>
              </a:tr>
              <a:tr h="1066326">
                <a:tc>
                  <a:txBody>
                    <a:bodyPr/>
                    <a:lstStyle/>
                    <a:p>
                      <a:pPr algn="l"/>
                      <a:r>
                        <a:rPr kumimoji="1" lang="ja-JP" altLang="en-US" sz="2400" dirty="0" smtClean="0">
                          <a:solidFill>
                            <a:schemeClr val="bg1"/>
                          </a:solidFill>
                        </a:rPr>
                        <a:t>・空枠予約の上限時間</a:t>
                      </a:r>
                      <a:endParaRPr kumimoji="1" lang="ja-JP" altLang="en-US" sz="2400" dirty="0">
                        <a:solidFill>
                          <a:schemeClr val="bg1"/>
                        </a:solidFill>
                      </a:endParaRPr>
                    </a:p>
                  </a:txBody>
                  <a:tcPr anchor="ctr">
                    <a:solidFill>
                      <a:schemeClr val="accent6">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kern="1200" dirty="0" smtClean="0">
                          <a:solidFill>
                            <a:schemeClr val="bg1"/>
                          </a:solidFill>
                          <a:latin typeface="+mn-lt"/>
                          <a:ea typeface="+mn-ea"/>
                          <a:cs typeface="+mn-cs"/>
                        </a:rPr>
                        <a:t>・Ｒ７年度に使用していた団体は１０時間</a:t>
                      </a:r>
                      <a:r>
                        <a:rPr kumimoji="1" lang="en-US" altLang="ja-JP" sz="2400" b="1" kern="1200" dirty="0" smtClean="0">
                          <a:solidFill>
                            <a:schemeClr val="bg1"/>
                          </a:solidFill>
                          <a:latin typeface="+mn-lt"/>
                          <a:ea typeface="+mn-ea"/>
                          <a:cs typeface="+mn-cs"/>
                        </a:rPr>
                        <a:t>/</a:t>
                      </a:r>
                      <a:r>
                        <a:rPr kumimoji="1" lang="ja-JP" altLang="en-US" sz="2400" b="1" kern="1200" dirty="0" smtClean="0">
                          <a:solidFill>
                            <a:schemeClr val="bg1"/>
                          </a:solidFill>
                          <a:latin typeface="+mn-lt"/>
                          <a:ea typeface="+mn-ea"/>
                          <a:cs typeface="+mn-cs"/>
                        </a:rPr>
                        <a:t>月とする</a:t>
                      </a:r>
                      <a:endParaRPr kumimoji="1" lang="en-US" altLang="ja-JP" sz="2400" b="1" kern="1200" baseline="0" dirty="0" smtClean="0">
                        <a:solidFill>
                          <a:schemeClr val="bg1"/>
                        </a:solidFill>
                        <a:latin typeface="+mn-lt"/>
                        <a:ea typeface="+mn-ea"/>
                        <a:cs typeface="+mn-cs"/>
                      </a:endParaRPr>
                    </a:p>
                  </a:txBody>
                  <a:tcPr anchor="ctr">
                    <a:solidFill>
                      <a:schemeClr val="accent6">
                        <a:lumMod val="50000"/>
                      </a:schemeClr>
                    </a:solidFill>
                  </a:tcPr>
                </a:tc>
                <a:extLst>
                  <a:ext uri="{0D108BD9-81ED-4DB2-BD59-A6C34878D82A}">
                    <a16:rowId xmlns="" xmlns:a16="http://schemas.microsoft.com/office/drawing/2014/main" val="4281222216"/>
                  </a:ext>
                </a:extLst>
              </a:tr>
              <a:tr h="10663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solidFill>
                            <a:schemeClr val="bg1"/>
                          </a:solidFill>
                        </a:rPr>
                        <a:t>・地域の学校しか使えないという仕組み</a:t>
                      </a:r>
                      <a:endParaRPr kumimoji="1" lang="ja-JP" altLang="en-US" sz="2400" b="1" dirty="0">
                        <a:solidFill>
                          <a:schemeClr val="bg1"/>
                        </a:solidFill>
                      </a:endParaRPr>
                    </a:p>
                  </a:txBody>
                  <a:tcPr anchor="ctr">
                    <a:solidFill>
                      <a:schemeClr val="accent6">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kern="1200" dirty="0" smtClean="0">
                          <a:solidFill>
                            <a:schemeClr val="bg1"/>
                          </a:solidFill>
                          <a:latin typeface="+mn-lt"/>
                          <a:ea typeface="+mn-ea"/>
                          <a:cs typeface="+mn-cs"/>
                        </a:rPr>
                        <a:t>・Ｒ７年度に使用していた学校が地域外であってもＲ８年度も使用できる。</a:t>
                      </a:r>
                      <a:endParaRPr kumimoji="1" lang="en-US" altLang="ja-JP" sz="2400" b="1" kern="1200" dirty="0" smtClean="0">
                        <a:solidFill>
                          <a:schemeClr val="bg1"/>
                        </a:solidFill>
                        <a:latin typeface="+mn-lt"/>
                        <a:ea typeface="+mn-ea"/>
                        <a:cs typeface="+mn-cs"/>
                      </a:endParaRPr>
                    </a:p>
                  </a:txBody>
                  <a:tcPr anchor="ctr">
                    <a:solidFill>
                      <a:schemeClr val="accent6">
                        <a:lumMod val="50000"/>
                      </a:schemeClr>
                    </a:solidFill>
                  </a:tcPr>
                </a:tc>
                <a:extLst>
                  <a:ext uri="{0D108BD9-81ED-4DB2-BD59-A6C34878D82A}">
                    <a16:rowId xmlns="" xmlns:a16="http://schemas.microsoft.com/office/drawing/2014/main" val="2909731650"/>
                  </a:ext>
                </a:extLst>
              </a:tr>
            </a:tbl>
          </a:graphicData>
        </a:graphic>
      </p:graphicFrame>
      <p:sp>
        <p:nvSpPr>
          <p:cNvPr id="6" name="スライド番号プレースホルダー 5"/>
          <p:cNvSpPr>
            <a:spLocks noGrp="1"/>
          </p:cNvSpPr>
          <p:nvPr>
            <p:ph type="sldNum" sz="quarter" idx="12"/>
          </p:nvPr>
        </p:nvSpPr>
        <p:spPr/>
        <p:txBody>
          <a:bodyPr/>
          <a:lstStyle/>
          <a:p>
            <a:fld id="{9B8FF369-AF2E-4CA4-B6B6-8E7C30FEE845}" type="slidenum">
              <a:rPr kumimoji="1" lang="ja-JP" altLang="en-US" smtClean="0"/>
              <a:t>15</a:t>
            </a:fld>
            <a:endParaRPr kumimoji="1" lang="ja-JP" altLang="en-US"/>
          </a:p>
        </p:txBody>
      </p:sp>
    </p:spTree>
    <p:extLst>
      <p:ext uri="{BB962C8B-B14F-4D97-AF65-F5344CB8AC3E}">
        <p14:creationId xmlns:p14="http://schemas.microsoft.com/office/powerpoint/2010/main" val="14095455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rgbClr val="FF0000"/>
                </a:solidFill>
                <a:latin typeface="UD デジタル 教科書体 N-B" panose="02020700000000000000" pitchFamily="17" charset="-128"/>
                <a:ea typeface="UD デジタル 教科書体 N-B" panose="02020700000000000000" pitchFamily="17" charset="-128"/>
              </a:rPr>
              <a:t>　</a:t>
            </a:r>
            <a:r>
              <a:rPr lang="ja-JP" altLang="en-US" sz="2500" dirty="0" smtClean="0">
                <a:solidFill>
                  <a:srgbClr val="FF0000"/>
                </a:solidFill>
                <a:latin typeface="UD デジタル 教科書体 N-B" panose="02020700000000000000" pitchFamily="17" charset="-128"/>
                <a:ea typeface="UD デジタル 教科書体 N-B" panose="02020700000000000000" pitchFamily="17" charset="-128"/>
              </a:rPr>
              <a:t>お願い</a:t>
            </a:r>
            <a:endParaRPr kumimoji="1" lang="ja-JP" altLang="en-US" sz="2500" dirty="0">
              <a:solidFill>
                <a:srgbClr val="FF0000"/>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1579525389"/>
              </p:ext>
            </p:extLst>
          </p:nvPr>
        </p:nvGraphicFramePr>
        <p:xfrm>
          <a:off x="997692" y="3754679"/>
          <a:ext cx="10226044" cy="2446782"/>
        </p:xfrm>
        <a:graphic>
          <a:graphicData uri="http://schemas.openxmlformats.org/drawingml/2006/table">
            <a:tbl>
              <a:tblPr firstRow="1" bandRow="1">
                <a:tableStyleId>{5C22544A-7EE6-4342-B048-85BDC9FD1C3A}</a:tableStyleId>
              </a:tblPr>
              <a:tblGrid>
                <a:gridCol w="10226044">
                  <a:extLst>
                    <a:ext uri="{9D8B030D-6E8A-4147-A177-3AD203B41FA5}">
                      <a16:colId xmlns="" xmlns:a16="http://schemas.microsoft.com/office/drawing/2014/main" val="1807043413"/>
                    </a:ext>
                  </a:extLst>
                </a:gridCol>
              </a:tblGrid>
              <a:tr h="1223391">
                <a:tc>
                  <a:txBody>
                    <a:bodyPr/>
                    <a:lstStyle/>
                    <a:p>
                      <a:pPr algn="ctr"/>
                      <a:r>
                        <a:rPr kumimoji="1" lang="ja-JP" altLang="en-US" sz="2800" dirty="0" smtClean="0">
                          <a:solidFill>
                            <a:srgbClr val="FFFF99"/>
                          </a:solidFill>
                        </a:rPr>
                        <a:t>②体育館やグラウンドを予約した後、使用しないと決定した場合は、</a:t>
                      </a:r>
                      <a:r>
                        <a:rPr kumimoji="1" lang="ja-JP" altLang="en-US" sz="3600" dirty="0" smtClean="0">
                          <a:solidFill>
                            <a:srgbClr val="FFFF00"/>
                          </a:solidFill>
                        </a:rPr>
                        <a:t>なるべく早くキャンセル</a:t>
                      </a:r>
                      <a:r>
                        <a:rPr kumimoji="1" lang="ja-JP" altLang="en-US" sz="2800" dirty="0" smtClean="0">
                          <a:solidFill>
                            <a:srgbClr val="FFFF99"/>
                          </a:solidFill>
                        </a:rPr>
                        <a:t>をお願いします！</a:t>
                      </a:r>
                      <a:endParaRPr kumimoji="1" lang="ja-JP" altLang="en-US" sz="2800" dirty="0">
                        <a:solidFill>
                          <a:srgbClr val="FFFF99"/>
                        </a:solidFill>
                      </a:endParaRPr>
                    </a:p>
                  </a:txBody>
                  <a:tcPr anchor="ctr">
                    <a:solidFill>
                      <a:schemeClr val="accent6">
                        <a:lumMod val="50000"/>
                      </a:schemeClr>
                    </a:solidFill>
                  </a:tcPr>
                </a:tc>
                <a:extLst>
                  <a:ext uri="{0D108BD9-81ED-4DB2-BD59-A6C34878D82A}">
                    <a16:rowId xmlns="" xmlns:a16="http://schemas.microsoft.com/office/drawing/2014/main" val="1178080032"/>
                  </a:ext>
                </a:extLst>
              </a:tr>
              <a:tr h="1223391">
                <a:tc>
                  <a:txBody>
                    <a:bodyPr/>
                    <a:lstStyle/>
                    <a:p>
                      <a:pPr algn="ctr"/>
                      <a:r>
                        <a:rPr kumimoji="1" lang="ja-JP" altLang="en-US" sz="2400" dirty="0" smtClean="0">
                          <a:solidFill>
                            <a:schemeClr val="tx1"/>
                          </a:solidFill>
                        </a:rPr>
                        <a:t>キャンセルした後は、他の団体が予約できるようになります。</a:t>
                      </a:r>
                      <a:endParaRPr kumimoji="1" lang="en-US" altLang="ja-JP" sz="2400" dirty="0" smtClean="0">
                        <a:solidFill>
                          <a:schemeClr val="tx1"/>
                        </a:solidFill>
                      </a:endParaRPr>
                    </a:p>
                    <a:p>
                      <a:pPr algn="ctr"/>
                      <a:r>
                        <a:rPr kumimoji="1" lang="ja-JP" altLang="en-US" sz="2400" dirty="0" smtClean="0">
                          <a:solidFill>
                            <a:schemeClr val="tx1"/>
                          </a:solidFill>
                        </a:rPr>
                        <a:t>多くの団体が使用できるようにご協力をお願いします。</a:t>
                      </a:r>
                      <a:endParaRPr kumimoji="1" lang="ja-JP" altLang="en-US" sz="2400" dirty="0">
                        <a:solidFill>
                          <a:schemeClr val="tx1"/>
                        </a:solidFill>
                      </a:endParaRPr>
                    </a:p>
                  </a:txBody>
                  <a:tcPr anchor="ctr">
                    <a:solidFill>
                      <a:schemeClr val="accent6">
                        <a:lumMod val="40000"/>
                        <a:lumOff val="60000"/>
                      </a:schemeClr>
                    </a:solidFill>
                  </a:tcPr>
                </a:tc>
                <a:extLst>
                  <a:ext uri="{0D108BD9-81ED-4DB2-BD59-A6C34878D82A}">
                    <a16:rowId xmlns="" xmlns:a16="http://schemas.microsoft.com/office/drawing/2014/main" val="867632775"/>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2376584894"/>
              </p:ext>
            </p:extLst>
          </p:nvPr>
        </p:nvGraphicFramePr>
        <p:xfrm>
          <a:off x="997692" y="1146098"/>
          <a:ext cx="10226044" cy="2446782"/>
        </p:xfrm>
        <a:graphic>
          <a:graphicData uri="http://schemas.openxmlformats.org/drawingml/2006/table">
            <a:tbl>
              <a:tblPr firstRow="1" bandRow="1">
                <a:tableStyleId>{5C22544A-7EE6-4342-B048-85BDC9FD1C3A}</a:tableStyleId>
              </a:tblPr>
              <a:tblGrid>
                <a:gridCol w="10226044">
                  <a:extLst>
                    <a:ext uri="{9D8B030D-6E8A-4147-A177-3AD203B41FA5}">
                      <a16:colId xmlns="" xmlns:a16="http://schemas.microsoft.com/office/drawing/2014/main" val="347851075"/>
                    </a:ext>
                  </a:extLst>
                </a:gridCol>
              </a:tblGrid>
              <a:tr h="1223391">
                <a:tc>
                  <a:txBody>
                    <a:bodyPr/>
                    <a:lstStyle/>
                    <a:p>
                      <a:pPr algn="l"/>
                      <a:r>
                        <a:rPr kumimoji="1" lang="ja-JP" altLang="en-US" sz="2800" dirty="0" smtClean="0">
                          <a:solidFill>
                            <a:srgbClr val="FFFF99"/>
                          </a:solidFill>
                        </a:rPr>
                        <a:t>①スマートロック開錠のためのパスワードを送付する</a:t>
                      </a:r>
                      <a:endParaRPr kumimoji="1" lang="en-US" altLang="ja-JP" sz="2800" dirty="0" smtClean="0">
                        <a:solidFill>
                          <a:srgbClr val="FFFF99"/>
                        </a:solidFill>
                      </a:endParaRPr>
                    </a:p>
                    <a:p>
                      <a:pPr algn="ctr"/>
                      <a:r>
                        <a:rPr kumimoji="1" lang="ja-JP" altLang="en-US" sz="2800" dirty="0" smtClean="0">
                          <a:solidFill>
                            <a:srgbClr val="FFFF99"/>
                          </a:solidFill>
                        </a:rPr>
                        <a:t>メールアドレスの登録をお願いします。（１団体５名まで登録可能）</a:t>
                      </a:r>
                      <a:endParaRPr kumimoji="1" lang="ja-JP" altLang="en-US" sz="2800" dirty="0">
                        <a:solidFill>
                          <a:srgbClr val="FFFF99"/>
                        </a:solidFill>
                      </a:endParaRPr>
                    </a:p>
                  </a:txBody>
                  <a:tcPr anchor="ctr">
                    <a:solidFill>
                      <a:schemeClr val="accent6">
                        <a:lumMod val="50000"/>
                      </a:schemeClr>
                    </a:solidFill>
                  </a:tcPr>
                </a:tc>
                <a:extLst>
                  <a:ext uri="{0D108BD9-81ED-4DB2-BD59-A6C34878D82A}">
                    <a16:rowId xmlns="" xmlns:a16="http://schemas.microsoft.com/office/drawing/2014/main" val="2412983042"/>
                  </a:ext>
                </a:extLst>
              </a:tr>
              <a:tr h="1223391">
                <a:tc>
                  <a:txBody>
                    <a:bodyPr/>
                    <a:lstStyle/>
                    <a:p>
                      <a:pPr algn="ctr"/>
                      <a:r>
                        <a:rPr kumimoji="1" lang="ja-JP" altLang="en-US" sz="2400" dirty="0" smtClean="0">
                          <a:solidFill>
                            <a:schemeClr val="tx1"/>
                          </a:solidFill>
                        </a:rPr>
                        <a:t>メールアドレスの登録はこちらから</a:t>
                      </a:r>
                      <a:endParaRPr kumimoji="1" lang="ja-JP" altLang="en-US" sz="2400" dirty="0">
                        <a:solidFill>
                          <a:schemeClr val="tx1"/>
                        </a:solidFill>
                      </a:endParaRPr>
                    </a:p>
                  </a:txBody>
                  <a:tcPr anchor="ctr">
                    <a:solidFill>
                      <a:schemeClr val="accent6">
                        <a:lumMod val="40000"/>
                        <a:lumOff val="60000"/>
                      </a:schemeClr>
                    </a:solidFill>
                  </a:tcPr>
                </a:tc>
                <a:extLst>
                  <a:ext uri="{0D108BD9-81ED-4DB2-BD59-A6C34878D82A}">
                    <a16:rowId xmlns="" xmlns:a16="http://schemas.microsoft.com/office/drawing/2014/main" val="1057420657"/>
                  </a:ext>
                </a:extLst>
              </a:tr>
            </a:tbl>
          </a:graphicData>
        </a:graphic>
      </p:graphicFrame>
      <p:pic>
        <p:nvPicPr>
          <p:cNvPr id="6" name="図 5"/>
          <p:cNvPicPr>
            <a:picLocks noChangeAspect="1"/>
          </p:cNvPicPr>
          <p:nvPr/>
        </p:nvPicPr>
        <p:blipFill>
          <a:blip r:embed="rId2"/>
          <a:stretch>
            <a:fillRect/>
          </a:stretch>
        </p:blipFill>
        <p:spPr>
          <a:xfrm>
            <a:off x="8928964" y="2373680"/>
            <a:ext cx="1219200" cy="1219200"/>
          </a:xfrm>
          <a:prstGeom prst="rect">
            <a:avLst/>
          </a:prstGeom>
        </p:spPr>
      </p:pic>
      <p:sp>
        <p:nvSpPr>
          <p:cNvPr id="7" name="スライド番号プレースホルダー 6"/>
          <p:cNvSpPr>
            <a:spLocks noGrp="1"/>
          </p:cNvSpPr>
          <p:nvPr>
            <p:ph type="sldNum" sz="quarter" idx="12"/>
          </p:nvPr>
        </p:nvSpPr>
        <p:spPr/>
        <p:txBody>
          <a:bodyPr/>
          <a:lstStyle/>
          <a:p>
            <a:fld id="{9B8FF369-AF2E-4CA4-B6B6-8E7C30FEE845}" type="slidenum">
              <a:rPr kumimoji="1" lang="ja-JP" altLang="en-US" smtClean="0"/>
              <a:t>16</a:t>
            </a:fld>
            <a:endParaRPr kumimoji="1" lang="ja-JP" altLang="en-US"/>
          </a:p>
        </p:txBody>
      </p:sp>
    </p:spTree>
    <p:extLst>
      <p:ext uri="{BB962C8B-B14F-4D97-AF65-F5344CB8AC3E}">
        <p14:creationId xmlns:p14="http://schemas.microsoft.com/office/powerpoint/2010/main" val="21834926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smtClean="0">
                <a:solidFill>
                  <a:srgbClr val="FF0000"/>
                </a:solidFill>
                <a:latin typeface="UD デジタル 教科書体 N-B" panose="02020700000000000000" pitchFamily="17" charset="-128"/>
                <a:ea typeface="UD デジタル 教科書体 N-B" panose="02020700000000000000" pitchFamily="17" charset="-128"/>
              </a:rPr>
              <a:t>お願い</a:t>
            </a:r>
            <a:endParaRPr kumimoji="1" lang="ja-JP" altLang="en-US" sz="2500" dirty="0">
              <a:solidFill>
                <a:srgbClr val="FF0000"/>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1117773667"/>
              </p:ext>
            </p:extLst>
          </p:nvPr>
        </p:nvGraphicFramePr>
        <p:xfrm>
          <a:off x="1095178" y="2369489"/>
          <a:ext cx="10226044" cy="2777871"/>
        </p:xfrm>
        <a:graphic>
          <a:graphicData uri="http://schemas.openxmlformats.org/drawingml/2006/table">
            <a:tbl>
              <a:tblPr firstRow="1" bandRow="1">
                <a:tableStyleId>{5C22544A-7EE6-4342-B048-85BDC9FD1C3A}</a:tableStyleId>
              </a:tblPr>
              <a:tblGrid>
                <a:gridCol w="10226044">
                  <a:extLst>
                    <a:ext uri="{9D8B030D-6E8A-4147-A177-3AD203B41FA5}">
                      <a16:colId xmlns="" xmlns:a16="http://schemas.microsoft.com/office/drawing/2014/main" val="347851075"/>
                    </a:ext>
                  </a:extLst>
                </a:gridCol>
              </a:tblGrid>
              <a:tr h="1223391">
                <a:tc>
                  <a:txBody>
                    <a:bodyPr/>
                    <a:lstStyle/>
                    <a:p>
                      <a:pPr algn="l"/>
                      <a:r>
                        <a:rPr kumimoji="1" lang="ja-JP" altLang="en-US" sz="2800" dirty="0" smtClean="0">
                          <a:solidFill>
                            <a:srgbClr val="FFFF99"/>
                          </a:solidFill>
                        </a:rPr>
                        <a:t>③将来的に仕組みの再変更が必要となった場合は、ご協力の程よろしくお願いします。</a:t>
                      </a:r>
                      <a:endParaRPr kumimoji="1" lang="ja-JP" altLang="en-US" sz="2800" dirty="0">
                        <a:solidFill>
                          <a:srgbClr val="FFFF99"/>
                        </a:solidFill>
                      </a:endParaRPr>
                    </a:p>
                  </a:txBody>
                  <a:tcPr anchor="ctr">
                    <a:solidFill>
                      <a:schemeClr val="accent6">
                        <a:lumMod val="50000"/>
                      </a:schemeClr>
                    </a:solidFill>
                  </a:tcPr>
                </a:tc>
                <a:extLst>
                  <a:ext uri="{0D108BD9-81ED-4DB2-BD59-A6C34878D82A}">
                    <a16:rowId xmlns="" xmlns:a16="http://schemas.microsoft.com/office/drawing/2014/main" val="2412983042"/>
                  </a:ext>
                </a:extLst>
              </a:tr>
              <a:tr h="1223391">
                <a:tc>
                  <a:txBody>
                    <a:bodyPr/>
                    <a:lstStyle/>
                    <a:p>
                      <a:pPr algn="l"/>
                      <a:r>
                        <a:rPr kumimoji="1" lang="ja-JP" altLang="en-US" sz="2400" dirty="0" smtClean="0">
                          <a:solidFill>
                            <a:schemeClr val="tx1"/>
                          </a:solidFill>
                        </a:rPr>
                        <a:t>　令和８年度に予約システムを使用してもらうことで、</a:t>
                      </a:r>
                      <a:r>
                        <a:rPr kumimoji="1" lang="ja-JP" altLang="en-US" sz="2400" dirty="0" smtClean="0">
                          <a:solidFill>
                            <a:srgbClr val="FF0000"/>
                          </a:solidFill>
                        </a:rPr>
                        <a:t>空枠の活用状況</a:t>
                      </a:r>
                      <a:r>
                        <a:rPr kumimoji="1" lang="ja-JP" altLang="en-US" sz="2400" dirty="0" smtClean="0">
                          <a:solidFill>
                            <a:schemeClr val="tx1"/>
                          </a:solidFill>
                        </a:rPr>
                        <a:t>や</a:t>
                      </a:r>
                      <a:r>
                        <a:rPr kumimoji="1" lang="ja-JP" altLang="en-US" sz="2400" dirty="0" smtClean="0">
                          <a:solidFill>
                            <a:srgbClr val="FF0000"/>
                          </a:solidFill>
                        </a:rPr>
                        <a:t>予約確保後の未使用枠</a:t>
                      </a:r>
                      <a:r>
                        <a:rPr kumimoji="1" lang="ja-JP" altLang="en-US" sz="2400" dirty="0" smtClean="0">
                          <a:solidFill>
                            <a:schemeClr val="tx1"/>
                          </a:solidFill>
                        </a:rPr>
                        <a:t>を把握します。</a:t>
                      </a:r>
                      <a:endParaRPr kumimoji="1" lang="en-US" altLang="ja-JP" sz="2400" dirty="0" smtClean="0">
                        <a:solidFill>
                          <a:schemeClr val="tx1"/>
                        </a:solidFill>
                      </a:endParaRPr>
                    </a:p>
                    <a:p>
                      <a:pPr algn="l"/>
                      <a:r>
                        <a:rPr kumimoji="1" lang="ja-JP" altLang="en-US" sz="2400" dirty="0" smtClean="0">
                          <a:solidFill>
                            <a:schemeClr val="tx1"/>
                          </a:solidFill>
                        </a:rPr>
                        <a:t>　新規団体等から要望が複数あった場合や学校の統廃合による影響から仕組みの再変更を検討せざるを得ない時期が来ると想定されます。</a:t>
                      </a:r>
                      <a:endParaRPr kumimoji="1" lang="ja-JP" altLang="en-US" sz="2400" dirty="0">
                        <a:solidFill>
                          <a:schemeClr val="tx1"/>
                        </a:solidFill>
                      </a:endParaRPr>
                    </a:p>
                  </a:txBody>
                  <a:tcPr anchor="ctr">
                    <a:solidFill>
                      <a:schemeClr val="accent6">
                        <a:lumMod val="40000"/>
                        <a:lumOff val="60000"/>
                      </a:schemeClr>
                    </a:solidFill>
                  </a:tcPr>
                </a:tc>
                <a:extLst>
                  <a:ext uri="{0D108BD9-81ED-4DB2-BD59-A6C34878D82A}">
                    <a16:rowId xmlns="" xmlns:a16="http://schemas.microsoft.com/office/drawing/2014/main" val="1057420657"/>
                  </a:ext>
                </a:extLst>
              </a:tr>
            </a:tbl>
          </a:graphicData>
        </a:graphic>
      </p:graphicFrame>
      <p:sp>
        <p:nvSpPr>
          <p:cNvPr id="5" name="スライド番号プレースホルダー 4"/>
          <p:cNvSpPr>
            <a:spLocks noGrp="1"/>
          </p:cNvSpPr>
          <p:nvPr>
            <p:ph type="sldNum" sz="quarter" idx="12"/>
          </p:nvPr>
        </p:nvSpPr>
        <p:spPr/>
        <p:txBody>
          <a:bodyPr/>
          <a:lstStyle/>
          <a:p>
            <a:fld id="{9B8FF369-AF2E-4CA4-B6B6-8E7C30FEE845}" type="slidenum">
              <a:rPr kumimoji="1" lang="ja-JP" altLang="en-US" smtClean="0"/>
              <a:t>17</a:t>
            </a:fld>
            <a:endParaRPr kumimoji="1" lang="ja-JP" altLang="en-US"/>
          </a:p>
        </p:txBody>
      </p:sp>
    </p:spTree>
    <p:extLst>
      <p:ext uri="{BB962C8B-B14F-4D97-AF65-F5344CB8AC3E}">
        <p14:creationId xmlns:p14="http://schemas.microsoft.com/office/powerpoint/2010/main" val="8170273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目的</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extLst/>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470960397"/>
              </p:ext>
            </p:extLst>
          </p:nvPr>
        </p:nvGraphicFramePr>
        <p:xfrm>
          <a:off x="1044567" y="1744218"/>
          <a:ext cx="10226044" cy="4156362"/>
        </p:xfrm>
        <a:graphic>
          <a:graphicData uri="http://schemas.openxmlformats.org/drawingml/2006/table">
            <a:tbl>
              <a:tblPr firstRow="1" bandRow="1">
                <a:tableStyleId>{5C22544A-7EE6-4342-B048-85BDC9FD1C3A}</a:tableStyleId>
              </a:tblPr>
              <a:tblGrid>
                <a:gridCol w="10226044">
                  <a:extLst>
                    <a:ext uri="{9D8B030D-6E8A-4147-A177-3AD203B41FA5}">
                      <a16:colId xmlns="" xmlns:a16="http://schemas.microsoft.com/office/drawing/2014/main" val="1807043413"/>
                    </a:ext>
                  </a:extLst>
                </a:gridCol>
              </a:tblGrid>
              <a:tr h="4156362">
                <a:tc>
                  <a:txBody>
                    <a:bodyPr/>
                    <a:lstStyle/>
                    <a:p>
                      <a:pPr algn="l"/>
                      <a:r>
                        <a:rPr lang="ja-JP" altLang="en-US" sz="3200" dirty="0" smtClean="0">
                          <a:solidFill>
                            <a:schemeClr val="tx1"/>
                          </a:solidFill>
                          <a:latin typeface="UD デジタル 教科書体 N-B" panose="02020700000000000000" pitchFamily="17" charset="-128"/>
                          <a:ea typeface="UD デジタル 教科書体 N-B" panose="02020700000000000000" pitchFamily="17" charset="-128"/>
                        </a:rPr>
                        <a:t>①予約システムの導入、スマートロックの導入で利便性の向上を図る。また、システム上で空き状況を確認できるようにし、効率的な使用を可能とする。</a:t>
                      </a:r>
                      <a:endParaRPr lang="en-US" altLang="ja-JP" sz="3200" dirty="0" smtClean="0">
                        <a:solidFill>
                          <a:schemeClr val="tx1"/>
                        </a:solidFill>
                        <a:latin typeface="UD デジタル 教科書体 N-B" panose="02020700000000000000" pitchFamily="17" charset="-128"/>
                        <a:ea typeface="UD デジタル 教科書体 N-B" panose="02020700000000000000" pitchFamily="17" charset="-128"/>
                      </a:endParaRPr>
                    </a:p>
                    <a:p>
                      <a:pPr algn="l"/>
                      <a:endParaRPr kumimoji="1" lang="en-US" altLang="ja-JP" sz="3200" b="1" kern="1200" dirty="0" smtClean="0">
                        <a:solidFill>
                          <a:schemeClr val="tx1"/>
                        </a:solidFill>
                        <a:latin typeface="UD デジタル 教科書体 N-B" panose="02020700000000000000" pitchFamily="17" charset="-128"/>
                        <a:ea typeface="UD デジタル 教科書体 N-B" panose="020207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3200" dirty="0" smtClean="0">
                          <a:solidFill>
                            <a:schemeClr val="tx1"/>
                          </a:solidFill>
                          <a:latin typeface="UD デジタル 教科書体 N-B" panose="02020700000000000000" pitchFamily="17" charset="-128"/>
                          <a:ea typeface="UD デジタル 教科書体 N-B" panose="02020700000000000000" pitchFamily="17" charset="-128"/>
                        </a:rPr>
                        <a:t>②学校側（教頭先生）の負担を軽減する。</a:t>
                      </a:r>
                      <a:endParaRPr lang="en-US" altLang="ja-JP" sz="3200" dirty="0" smtClean="0">
                        <a:solidFill>
                          <a:schemeClr val="tx1"/>
                        </a:solidFill>
                        <a:latin typeface="UD デジタル 教科書体 N-B" panose="02020700000000000000" pitchFamily="17" charset="-128"/>
                        <a:ea typeface="UD デジタル 教科書体 N-B" panose="02020700000000000000" pitchFamily="17" charset="-128"/>
                      </a:endParaRPr>
                    </a:p>
                    <a:p>
                      <a:pPr algn="ctr"/>
                      <a:endParaRPr kumimoji="1" lang="ja-JP" altLang="en-US" sz="2400" b="1" kern="1200" dirty="0">
                        <a:solidFill>
                          <a:schemeClr val="tx1"/>
                        </a:solidFill>
                        <a:latin typeface="+mn-lt"/>
                        <a:ea typeface="+mn-ea"/>
                        <a:cs typeface="+mn-cs"/>
                      </a:endParaRPr>
                    </a:p>
                  </a:txBody>
                  <a:tcPr anchor="ctr">
                    <a:solidFill>
                      <a:schemeClr val="accent6">
                        <a:lumMod val="20000"/>
                        <a:lumOff val="80000"/>
                      </a:schemeClr>
                    </a:solidFill>
                  </a:tcPr>
                </a:tc>
                <a:extLst>
                  <a:ext uri="{0D108BD9-81ED-4DB2-BD59-A6C34878D82A}">
                    <a16:rowId xmlns="" xmlns:a16="http://schemas.microsoft.com/office/drawing/2014/main" val="3514302957"/>
                  </a:ext>
                </a:extLst>
              </a:tr>
            </a:tbl>
          </a:graphicData>
        </a:graphic>
      </p:graphicFrame>
      <p:sp>
        <p:nvSpPr>
          <p:cNvPr id="6" name="スライド番号プレースホルダー 5"/>
          <p:cNvSpPr>
            <a:spLocks noGrp="1"/>
          </p:cNvSpPr>
          <p:nvPr>
            <p:ph type="sldNum" sz="quarter" idx="12"/>
          </p:nvPr>
        </p:nvSpPr>
        <p:spPr/>
        <p:txBody>
          <a:bodyPr/>
          <a:lstStyle/>
          <a:p>
            <a:fld id="{9B8FF369-AF2E-4CA4-B6B6-8E7C30FEE845}" type="slidenum">
              <a:rPr kumimoji="1" lang="ja-JP" altLang="en-US" smtClean="0"/>
              <a:t>2</a:t>
            </a:fld>
            <a:endParaRPr kumimoji="1" lang="ja-JP" altLang="en-US"/>
          </a:p>
        </p:txBody>
      </p:sp>
    </p:spTree>
    <p:extLst>
      <p:ext uri="{BB962C8B-B14F-4D97-AF65-F5344CB8AC3E}">
        <p14:creationId xmlns:p14="http://schemas.microsoft.com/office/powerpoint/2010/main" val="34801299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仕組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みの変更</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extLst>
              <p:ext uri="{D42A27DB-BD31-4B8C-83A1-F6EECF244321}">
                <p14:modId xmlns:p14="http://schemas.microsoft.com/office/powerpoint/2010/main" val="658183860"/>
              </p:ext>
            </p:extLst>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91143570"/>
              </p:ext>
            </p:extLst>
          </p:nvPr>
        </p:nvGraphicFramePr>
        <p:xfrm>
          <a:off x="1044567" y="1744218"/>
          <a:ext cx="10226044" cy="4156362"/>
        </p:xfrm>
        <a:graphic>
          <a:graphicData uri="http://schemas.openxmlformats.org/drawingml/2006/table">
            <a:tbl>
              <a:tblPr firstRow="1" bandRow="1">
                <a:tableStyleId>{5C22544A-7EE6-4342-B048-85BDC9FD1C3A}</a:tableStyleId>
              </a:tblPr>
              <a:tblGrid>
                <a:gridCol w="1953497">
                  <a:extLst>
                    <a:ext uri="{9D8B030D-6E8A-4147-A177-3AD203B41FA5}">
                      <a16:colId xmlns="" xmlns:a16="http://schemas.microsoft.com/office/drawing/2014/main" val="1807043413"/>
                    </a:ext>
                  </a:extLst>
                </a:gridCol>
                <a:gridCol w="8272547">
                  <a:extLst>
                    <a:ext uri="{9D8B030D-6E8A-4147-A177-3AD203B41FA5}">
                      <a16:colId xmlns="" xmlns:a16="http://schemas.microsoft.com/office/drawing/2014/main" val="3878820915"/>
                    </a:ext>
                  </a:extLst>
                </a:gridCol>
              </a:tblGrid>
              <a:tr h="1385454">
                <a:tc>
                  <a:txBody>
                    <a:bodyPr/>
                    <a:lstStyle/>
                    <a:p>
                      <a:pPr algn="ctr"/>
                      <a:r>
                        <a:rPr kumimoji="1" lang="ja-JP" altLang="en-US" sz="2400" dirty="0" smtClean="0">
                          <a:solidFill>
                            <a:schemeClr val="tx1"/>
                          </a:solidFill>
                        </a:rPr>
                        <a:t>これまで</a:t>
                      </a:r>
                      <a:endParaRPr kumimoji="1" lang="ja-JP" altLang="en-US" sz="2400" dirty="0">
                        <a:solidFill>
                          <a:schemeClr val="tx1"/>
                        </a:solidFill>
                      </a:endParaRPr>
                    </a:p>
                  </a:txBody>
                  <a:tcPr anchor="ctr">
                    <a:solidFill>
                      <a:schemeClr val="accent6">
                        <a:lumMod val="20000"/>
                        <a:lumOff val="80000"/>
                      </a:schemeClr>
                    </a:solidFill>
                  </a:tcPr>
                </a:tc>
                <a:tc>
                  <a:txBody>
                    <a:bodyPr/>
                    <a:lstStyle/>
                    <a:p>
                      <a:r>
                        <a:rPr kumimoji="1" lang="ja-JP" altLang="en-US" sz="2400" b="1" kern="1200" dirty="0" smtClean="0">
                          <a:solidFill>
                            <a:schemeClr val="tx1"/>
                          </a:solidFill>
                          <a:latin typeface="+mn-lt"/>
                          <a:ea typeface="+mn-ea"/>
                          <a:cs typeface="+mn-cs"/>
                        </a:rPr>
                        <a:t>・学校体育施設使用団体登録申請書を紙で提出する</a:t>
                      </a:r>
                      <a:endParaRPr kumimoji="1" lang="en-US" altLang="ja-JP" sz="2400" b="1" kern="1200" dirty="0" smtClean="0">
                        <a:solidFill>
                          <a:schemeClr val="tx1"/>
                        </a:solidFill>
                        <a:latin typeface="+mn-lt"/>
                        <a:ea typeface="+mn-ea"/>
                        <a:cs typeface="+mn-cs"/>
                      </a:endParaRPr>
                    </a:p>
                    <a:p>
                      <a:r>
                        <a:rPr kumimoji="1" lang="ja-JP" altLang="en-US" sz="2400" b="1" kern="1200" dirty="0" smtClean="0">
                          <a:solidFill>
                            <a:schemeClr val="tx1"/>
                          </a:solidFill>
                          <a:latin typeface="+mn-lt"/>
                          <a:ea typeface="+mn-ea"/>
                          <a:cs typeface="+mn-cs"/>
                        </a:rPr>
                        <a:t>・学校体育施設使用申請書を紙で提出する</a:t>
                      </a:r>
                      <a:endParaRPr kumimoji="1" lang="ja-JP" altLang="en-US" sz="2400" b="1" kern="1200" dirty="0">
                        <a:solidFill>
                          <a:schemeClr val="tx1"/>
                        </a:solidFill>
                        <a:latin typeface="+mn-lt"/>
                        <a:ea typeface="+mn-ea"/>
                        <a:cs typeface="+mn-cs"/>
                      </a:endParaRPr>
                    </a:p>
                  </a:txBody>
                  <a:tcPr anchor="ctr">
                    <a:solidFill>
                      <a:schemeClr val="accent6">
                        <a:lumMod val="20000"/>
                        <a:lumOff val="80000"/>
                      </a:schemeClr>
                    </a:solidFill>
                  </a:tcPr>
                </a:tc>
                <a:extLst>
                  <a:ext uri="{0D108BD9-81ED-4DB2-BD59-A6C34878D82A}">
                    <a16:rowId xmlns="" xmlns:a16="http://schemas.microsoft.com/office/drawing/2014/main" val="3514302957"/>
                  </a:ext>
                </a:extLst>
              </a:tr>
              <a:tr h="1385454">
                <a:tc>
                  <a:txBody>
                    <a:bodyPr/>
                    <a:lstStyle/>
                    <a:p>
                      <a:endParaRPr kumimoji="1" lang="ja-JP" altLang="en-US" dirty="0"/>
                    </a:p>
                  </a:txBody>
                  <a:tcPr anchor="ctr">
                    <a:noFill/>
                  </a:tcPr>
                </a:tc>
                <a:tc>
                  <a:txBody>
                    <a:bodyPr/>
                    <a:lstStyle/>
                    <a:p>
                      <a:endParaRPr kumimoji="1" lang="ja-JP" altLang="en-US" dirty="0"/>
                    </a:p>
                  </a:txBody>
                  <a:tcPr anchor="ctr">
                    <a:noFill/>
                  </a:tcPr>
                </a:tc>
                <a:extLst>
                  <a:ext uri="{0D108BD9-81ED-4DB2-BD59-A6C34878D82A}">
                    <a16:rowId xmlns="" xmlns:a16="http://schemas.microsoft.com/office/drawing/2014/main" val="479417787"/>
                  </a:ext>
                </a:extLst>
              </a:tr>
              <a:tr h="1385454">
                <a:tc>
                  <a:txBody>
                    <a:bodyPr/>
                    <a:lstStyle/>
                    <a:p>
                      <a:pPr algn="ctr"/>
                      <a:r>
                        <a:rPr kumimoji="1" lang="ja-JP" altLang="en-US" sz="2800" dirty="0" smtClean="0">
                          <a:solidFill>
                            <a:schemeClr val="bg1"/>
                          </a:solidFill>
                        </a:rPr>
                        <a:t>これから</a:t>
                      </a:r>
                      <a:endParaRPr kumimoji="1" lang="ja-JP" altLang="en-US" sz="2800" dirty="0">
                        <a:solidFill>
                          <a:schemeClr val="bg1"/>
                        </a:solidFill>
                      </a:endParaRPr>
                    </a:p>
                  </a:txBody>
                  <a:tcPr anchor="ctr">
                    <a:solidFill>
                      <a:schemeClr val="accent6">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kern="1200" dirty="0" smtClean="0">
                          <a:solidFill>
                            <a:schemeClr val="bg1"/>
                          </a:solidFill>
                          <a:latin typeface="+mn-lt"/>
                          <a:ea typeface="+mn-ea"/>
                          <a:cs typeface="+mn-cs"/>
                        </a:rPr>
                        <a:t>・体育施設予約システムを導入し、</a:t>
                      </a:r>
                      <a:endParaRPr kumimoji="1" lang="en-US" altLang="ja-JP" sz="2000" b="0" kern="1200" dirty="0" smtClean="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kern="1200" dirty="0" smtClean="0">
                          <a:solidFill>
                            <a:schemeClr val="dk1"/>
                          </a:solidFill>
                          <a:latin typeface="+mn-lt"/>
                          <a:ea typeface="+mn-ea"/>
                          <a:cs typeface="+mn-cs"/>
                        </a:rPr>
                        <a:t>　</a:t>
                      </a:r>
                      <a:r>
                        <a:rPr kumimoji="1" lang="ja-JP" altLang="en-US" sz="2400" b="1" kern="1200" dirty="0" smtClean="0">
                          <a:solidFill>
                            <a:schemeClr val="bg1"/>
                          </a:solidFill>
                          <a:latin typeface="+mn-lt"/>
                          <a:ea typeface="+mn-ea"/>
                          <a:cs typeface="+mn-cs"/>
                        </a:rPr>
                        <a:t>団体登録申請および使用申請をインターネットで行う</a:t>
                      </a:r>
                      <a:endParaRPr kumimoji="1" lang="en-US" altLang="ja-JP" sz="2400" b="1" kern="1200" dirty="0" smtClean="0">
                        <a:solidFill>
                          <a:schemeClr val="bg1"/>
                        </a:solidFill>
                        <a:latin typeface="+mn-lt"/>
                        <a:ea typeface="+mn-ea"/>
                        <a:cs typeface="+mn-cs"/>
                      </a:endParaRPr>
                    </a:p>
                  </a:txBody>
                  <a:tcPr anchor="ctr">
                    <a:solidFill>
                      <a:schemeClr val="accent6">
                        <a:lumMod val="50000"/>
                      </a:schemeClr>
                    </a:solidFill>
                  </a:tcPr>
                </a:tc>
                <a:extLst>
                  <a:ext uri="{0D108BD9-81ED-4DB2-BD59-A6C34878D82A}">
                    <a16:rowId xmlns="" xmlns:a16="http://schemas.microsoft.com/office/drawing/2014/main" val="1178080032"/>
                  </a:ext>
                </a:extLst>
              </a:tr>
            </a:tbl>
          </a:graphicData>
        </a:graphic>
      </p:graphicFrame>
      <p:sp>
        <p:nvSpPr>
          <p:cNvPr id="8" name="二等辺三角形 7"/>
          <p:cNvSpPr/>
          <p:nvPr/>
        </p:nvSpPr>
        <p:spPr>
          <a:xfrm flipV="1">
            <a:off x="4549768" y="3656144"/>
            <a:ext cx="3121891" cy="332509"/>
          </a:xfrm>
          <a:prstGeom prst="triangl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55693" y="1004278"/>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①団体登録方法、使用予約方法</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sp>
        <p:nvSpPr>
          <p:cNvPr id="6" name="スライド番号プレースホルダー 5"/>
          <p:cNvSpPr>
            <a:spLocks noGrp="1"/>
          </p:cNvSpPr>
          <p:nvPr>
            <p:ph type="sldNum" sz="quarter" idx="12"/>
          </p:nvPr>
        </p:nvSpPr>
        <p:spPr/>
        <p:txBody>
          <a:bodyPr/>
          <a:lstStyle/>
          <a:p>
            <a:fld id="{9B8FF369-AF2E-4CA4-B6B6-8E7C30FEE845}" type="slidenum">
              <a:rPr kumimoji="1" lang="ja-JP" altLang="en-US" smtClean="0"/>
              <a:t>3</a:t>
            </a:fld>
            <a:endParaRPr kumimoji="1" lang="ja-JP" altLang="en-US"/>
          </a:p>
        </p:txBody>
      </p:sp>
    </p:spTree>
    <p:extLst>
      <p:ext uri="{BB962C8B-B14F-4D97-AF65-F5344CB8AC3E}">
        <p14:creationId xmlns:p14="http://schemas.microsoft.com/office/powerpoint/2010/main" val="5371848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仕組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みの変更</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sp>
        <p:nvSpPr>
          <p:cNvPr id="9" name="テキスト ボックス 8"/>
          <p:cNvSpPr txBox="1"/>
          <p:nvPr/>
        </p:nvSpPr>
        <p:spPr>
          <a:xfrm>
            <a:off x="455693" y="1004278"/>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①</a:t>
            </a:r>
            <a:r>
              <a:rPr lang="en-US" altLang="ja-JP"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-1</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　団体登録方法（インターネット申請画面）</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pic>
        <p:nvPicPr>
          <p:cNvPr id="8" name="図 7"/>
          <p:cNvPicPr>
            <a:picLocks noChangeAspect="1"/>
          </p:cNvPicPr>
          <p:nvPr/>
        </p:nvPicPr>
        <p:blipFill>
          <a:blip r:embed="rId2"/>
          <a:stretch>
            <a:fillRect/>
          </a:stretch>
        </p:blipFill>
        <p:spPr>
          <a:xfrm>
            <a:off x="1068428" y="1619674"/>
            <a:ext cx="6643285" cy="3520246"/>
          </a:xfrm>
          <a:prstGeom prst="rect">
            <a:avLst/>
          </a:prstGeom>
          <a:ln w="19050">
            <a:solidFill>
              <a:schemeClr val="accent6">
                <a:lumMod val="50000"/>
              </a:schemeClr>
            </a:solidFill>
          </a:ln>
        </p:spPr>
      </p:pic>
      <p:pic>
        <p:nvPicPr>
          <p:cNvPr id="6" name="図 5"/>
          <p:cNvPicPr>
            <a:picLocks noChangeAspect="1"/>
          </p:cNvPicPr>
          <p:nvPr/>
        </p:nvPicPr>
        <p:blipFill>
          <a:blip r:embed="rId3"/>
          <a:stretch>
            <a:fillRect/>
          </a:stretch>
        </p:blipFill>
        <p:spPr>
          <a:xfrm>
            <a:off x="5436077" y="3066882"/>
            <a:ext cx="5935660" cy="3587058"/>
          </a:xfrm>
          <a:prstGeom prst="rect">
            <a:avLst/>
          </a:prstGeom>
          <a:ln w="19050">
            <a:solidFill>
              <a:schemeClr val="accent6">
                <a:lumMod val="50000"/>
              </a:schemeClr>
            </a:solidFill>
          </a:ln>
        </p:spPr>
      </p:pic>
      <p:sp>
        <p:nvSpPr>
          <p:cNvPr id="5" name="スライド番号プレースホルダー 4"/>
          <p:cNvSpPr>
            <a:spLocks noGrp="1"/>
          </p:cNvSpPr>
          <p:nvPr>
            <p:ph type="sldNum" sz="quarter" idx="12"/>
          </p:nvPr>
        </p:nvSpPr>
        <p:spPr/>
        <p:txBody>
          <a:bodyPr/>
          <a:lstStyle/>
          <a:p>
            <a:fld id="{9B8FF369-AF2E-4CA4-B6B6-8E7C30FEE845}" type="slidenum">
              <a:rPr kumimoji="1" lang="ja-JP" altLang="en-US" smtClean="0"/>
              <a:t>4</a:t>
            </a:fld>
            <a:endParaRPr kumimoji="1" lang="ja-JP" altLang="en-US"/>
          </a:p>
        </p:txBody>
      </p:sp>
    </p:spTree>
    <p:extLst>
      <p:ext uri="{BB962C8B-B14F-4D97-AF65-F5344CB8AC3E}">
        <p14:creationId xmlns:p14="http://schemas.microsoft.com/office/powerpoint/2010/main" val="2702835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仕組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みの変更</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sp>
        <p:nvSpPr>
          <p:cNvPr id="9" name="テキスト ボックス 8"/>
          <p:cNvSpPr txBox="1"/>
          <p:nvPr/>
        </p:nvSpPr>
        <p:spPr>
          <a:xfrm>
            <a:off x="455693" y="1004278"/>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①</a:t>
            </a:r>
            <a:r>
              <a:rPr lang="en-US" altLang="ja-JP"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a:t>
            </a:r>
            <a:r>
              <a:rPr lang="en-US" altLang="ja-JP"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2</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　使用予約方法（インターネット申請画面　</a:t>
            </a:r>
            <a:r>
              <a:rPr lang="ja-JP" altLang="en-US" sz="2500" dirty="0" smtClean="0">
                <a:solidFill>
                  <a:srgbClr val="FF0000"/>
                </a:solidFill>
                <a:latin typeface="UD デジタル 教科書体 N-B" panose="02020700000000000000" pitchFamily="17" charset="-128"/>
                <a:ea typeface="UD デジタル 教科書体 N-B" panose="02020700000000000000" pitchFamily="17" charset="-128"/>
              </a:rPr>
              <a:t>空枠予約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pic>
        <p:nvPicPr>
          <p:cNvPr id="6" name="図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3844" y="1530699"/>
            <a:ext cx="9281082" cy="4790588"/>
          </a:xfrm>
          <a:prstGeom prst="rect">
            <a:avLst/>
          </a:prstGeom>
        </p:spPr>
      </p:pic>
      <p:sp>
        <p:nvSpPr>
          <p:cNvPr id="5" name="スライド番号プレースホルダー 4"/>
          <p:cNvSpPr>
            <a:spLocks noGrp="1"/>
          </p:cNvSpPr>
          <p:nvPr>
            <p:ph type="sldNum" sz="quarter" idx="12"/>
          </p:nvPr>
        </p:nvSpPr>
        <p:spPr/>
        <p:txBody>
          <a:bodyPr/>
          <a:lstStyle/>
          <a:p>
            <a:fld id="{9B8FF369-AF2E-4CA4-B6B6-8E7C30FEE845}" type="slidenum">
              <a:rPr kumimoji="1" lang="ja-JP" altLang="en-US" smtClean="0"/>
              <a:t>5</a:t>
            </a:fld>
            <a:endParaRPr kumimoji="1" lang="ja-JP" altLang="en-US"/>
          </a:p>
        </p:txBody>
      </p:sp>
    </p:spTree>
    <p:extLst>
      <p:ext uri="{BB962C8B-B14F-4D97-AF65-F5344CB8AC3E}">
        <p14:creationId xmlns:p14="http://schemas.microsoft.com/office/powerpoint/2010/main" val="1242053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仕組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みの変更</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sp>
        <p:nvSpPr>
          <p:cNvPr id="9" name="テキスト ボックス 8"/>
          <p:cNvSpPr txBox="1"/>
          <p:nvPr/>
        </p:nvSpPr>
        <p:spPr>
          <a:xfrm>
            <a:off x="455693" y="1004278"/>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①</a:t>
            </a:r>
            <a:r>
              <a:rPr lang="en-US" altLang="ja-JP"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-2</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　使用</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予約方法（インターネット申請画面　</a:t>
            </a:r>
            <a:r>
              <a:rPr lang="ja-JP" altLang="en-US" sz="2500" dirty="0" smtClean="0">
                <a:solidFill>
                  <a:srgbClr val="FF0000"/>
                </a:solidFill>
                <a:latin typeface="UD デジタル 教科書体 N-B" panose="02020700000000000000" pitchFamily="17" charset="-128"/>
                <a:ea typeface="UD デジタル 教科書体 N-B" panose="02020700000000000000" pitchFamily="17" charset="-128"/>
              </a:rPr>
              <a:t>空枠予約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pic>
        <p:nvPicPr>
          <p:cNvPr id="7" name="図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999" y="1530699"/>
            <a:ext cx="7625471" cy="5140036"/>
          </a:xfrm>
          <a:prstGeom prst="rect">
            <a:avLst/>
          </a:prstGeom>
        </p:spPr>
      </p:pic>
      <p:sp>
        <p:nvSpPr>
          <p:cNvPr id="5" name="スライド番号プレースホルダー 4"/>
          <p:cNvSpPr>
            <a:spLocks noGrp="1"/>
          </p:cNvSpPr>
          <p:nvPr>
            <p:ph type="sldNum" sz="quarter" idx="12"/>
          </p:nvPr>
        </p:nvSpPr>
        <p:spPr/>
        <p:txBody>
          <a:bodyPr/>
          <a:lstStyle/>
          <a:p>
            <a:fld id="{9B8FF369-AF2E-4CA4-B6B6-8E7C30FEE845}" type="slidenum">
              <a:rPr kumimoji="1" lang="ja-JP" altLang="en-US" smtClean="0"/>
              <a:t>6</a:t>
            </a:fld>
            <a:endParaRPr kumimoji="1" lang="ja-JP" altLang="en-US"/>
          </a:p>
        </p:txBody>
      </p:sp>
    </p:spTree>
    <p:extLst>
      <p:ext uri="{BB962C8B-B14F-4D97-AF65-F5344CB8AC3E}">
        <p14:creationId xmlns:p14="http://schemas.microsoft.com/office/powerpoint/2010/main" val="629933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仕組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みの変更</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3647374164"/>
              </p:ext>
            </p:extLst>
          </p:nvPr>
        </p:nvGraphicFramePr>
        <p:xfrm>
          <a:off x="1044567" y="1744218"/>
          <a:ext cx="10226044" cy="4691148"/>
        </p:xfrm>
        <a:graphic>
          <a:graphicData uri="http://schemas.openxmlformats.org/drawingml/2006/table">
            <a:tbl>
              <a:tblPr firstRow="1" bandRow="1">
                <a:tableStyleId>{5C22544A-7EE6-4342-B048-85BDC9FD1C3A}</a:tableStyleId>
              </a:tblPr>
              <a:tblGrid>
                <a:gridCol w="1953497">
                  <a:extLst>
                    <a:ext uri="{9D8B030D-6E8A-4147-A177-3AD203B41FA5}">
                      <a16:colId xmlns="" xmlns:a16="http://schemas.microsoft.com/office/drawing/2014/main" val="1807043413"/>
                    </a:ext>
                  </a:extLst>
                </a:gridCol>
                <a:gridCol w="8272547">
                  <a:extLst>
                    <a:ext uri="{9D8B030D-6E8A-4147-A177-3AD203B41FA5}">
                      <a16:colId xmlns="" xmlns:a16="http://schemas.microsoft.com/office/drawing/2014/main" val="3878820915"/>
                    </a:ext>
                  </a:extLst>
                </a:gridCol>
              </a:tblGrid>
              <a:tr h="1385454">
                <a:tc>
                  <a:txBody>
                    <a:bodyPr/>
                    <a:lstStyle/>
                    <a:p>
                      <a:pPr algn="ctr"/>
                      <a:r>
                        <a:rPr kumimoji="1" lang="ja-JP" altLang="en-US" sz="2400" dirty="0" smtClean="0">
                          <a:solidFill>
                            <a:schemeClr val="tx1"/>
                          </a:solidFill>
                        </a:rPr>
                        <a:t>これまで</a:t>
                      </a:r>
                      <a:endParaRPr kumimoji="1" lang="ja-JP" altLang="en-US" sz="2400" dirty="0">
                        <a:solidFill>
                          <a:schemeClr val="tx1"/>
                        </a:solidFill>
                      </a:endParaRPr>
                    </a:p>
                  </a:txBody>
                  <a:tcPr anchor="ctr">
                    <a:solidFill>
                      <a:schemeClr val="accent6">
                        <a:lumMod val="20000"/>
                        <a:lumOff val="80000"/>
                      </a:schemeClr>
                    </a:solidFill>
                  </a:tcPr>
                </a:tc>
                <a:tc>
                  <a:txBody>
                    <a:bodyPr/>
                    <a:lstStyle/>
                    <a:p>
                      <a:r>
                        <a:rPr kumimoji="1" lang="ja-JP" altLang="en-US" sz="2400" b="1" kern="1200" dirty="0" smtClean="0">
                          <a:solidFill>
                            <a:schemeClr val="tx1"/>
                          </a:solidFill>
                          <a:latin typeface="+mn-lt"/>
                          <a:ea typeface="+mn-ea"/>
                          <a:cs typeface="+mn-cs"/>
                        </a:rPr>
                        <a:t>・各学校（教頭先生）が使用団体を決定する</a:t>
                      </a:r>
                      <a:endParaRPr kumimoji="1" lang="en-US" altLang="ja-JP" sz="2400" b="1" kern="1200" dirty="0" smtClean="0">
                        <a:solidFill>
                          <a:schemeClr val="tx1"/>
                        </a:solidFill>
                        <a:latin typeface="+mn-lt"/>
                        <a:ea typeface="+mn-ea"/>
                        <a:cs typeface="+mn-cs"/>
                      </a:endParaRPr>
                    </a:p>
                    <a:p>
                      <a:r>
                        <a:rPr kumimoji="1" lang="ja-JP" altLang="en-US" sz="2400" b="1" kern="1200" dirty="0" smtClean="0">
                          <a:solidFill>
                            <a:schemeClr val="tx1"/>
                          </a:solidFill>
                          <a:latin typeface="+mn-lt"/>
                          <a:ea typeface="+mn-ea"/>
                          <a:cs typeface="+mn-cs"/>
                        </a:rPr>
                        <a:t>　複数の使用団体が重なると、各学校が調整している</a:t>
                      </a:r>
                      <a:endParaRPr kumimoji="1" lang="ja-JP" altLang="en-US" sz="2400" b="1" kern="1200" dirty="0">
                        <a:solidFill>
                          <a:schemeClr val="tx1"/>
                        </a:solidFill>
                        <a:latin typeface="+mn-lt"/>
                        <a:ea typeface="+mn-ea"/>
                        <a:cs typeface="+mn-cs"/>
                      </a:endParaRPr>
                    </a:p>
                  </a:txBody>
                  <a:tcPr anchor="ctr">
                    <a:solidFill>
                      <a:schemeClr val="accent6">
                        <a:lumMod val="20000"/>
                        <a:lumOff val="80000"/>
                      </a:schemeClr>
                    </a:solidFill>
                  </a:tcPr>
                </a:tc>
                <a:extLst>
                  <a:ext uri="{0D108BD9-81ED-4DB2-BD59-A6C34878D82A}">
                    <a16:rowId xmlns="" xmlns:a16="http://schemas.microsoft.com/office/drawing/2014/main" val="3514302957"/>
                  </a:ext>
                </a:extLst>
              </a:tr>
              <a:tr h="1385454">
                <a:tc>
                  <a:txBody>
                    <a:bodyPr/>
                    <a:lstStyle/>
                    <a:p>
                      <a:endParaRPr kumimoji="1" lang="ja-JP" altLang="en-US" dirty="0"/>
                    </a:p>
                  </a:txBody>
                  <a:tcPr anchor="ctr">
                    <a:noFill/>
                  </a:tcPr>
                </a:tc>
                <a:tc>
                  <a:txBody>
                    <a:bodyPr/>
                    <a:lstStyle/>
                    <a:p>
                      <a:endParaRPr kumimoji="1" lang="ja-JP" altLang="en-US" dirty="0"/>
                    </a:p>
                  </a:txBody>
                  <a:tcPr anchor="ctr">
                    <a:noFill/>
                  </a:tcPr>
                </a:tc>
                <a:extLst>
                  <a:ext uri="{0D108BD9-81ED-4DB2-BD59-A6C34878D82A}">
                    <a16:rowId xmlns="" xmlns:a16="http://schemas.microsoft.com/office/drawing/2014/main" val="479417787"/>
                  </a:ext>
                </a:extLst>
              </a:tr>
              <a:tr h="1385454">
                <a:tc>
                  <a:txBody>
                    <a:bodyPr/>
                    <a:lstStyle/>
                    <a:p>
                      <a:pPr algn="ctr"/>
                      <a:r>
                        <a:rPr kumimoji="1" lang="ja-JP" altLang="en-US" sz="2800" dirty="0" smtClean="0">
                          <a:solidFill>
                            <a:schemeClr val="bg1"/>
                          </a:solidFill>
                        </a:rPr>
                        <a:t>これから</a:t>
                      </a:r>
                      <a:endParaRPr kumimoji="1" lang="ja-JP" altLang="en-US" sz="2800" dirty="0">
                        <a:solidFill>
                          <a:schemeClr val="bg1"/>
                        </a:solidFill>
                      </a:endParaRPr>
                    </a:p>
                  </a:txBody>
                  <a:tcPr anchor="ctr">
                    <a:solidFill>
                      <a:schemeClr val="accent6">
                        <a:lumMod val="50000"/>
                      </a:schemeClr>
                    </a:solidFill>
                  </a:tcPr>
                </a:tc>
                <a:tc>
                  <a:txBody>
                    <a:bodyPr/>
                    <a:lstStyle/>
                    <a:p>
                      <a:r>
                        <a:rPr kumimoji="1" lang="ja-JP" altLang="en-US" sz="2400" b="1" kern="1200" dirty="0" smtClean="0">
                          <a:solidFill>
                            <a:srgbClr val="FFFF00"/>
                          </a:solidFill>
                          <a:latin typeface="+mn-lt"/>
                          <a:ea typeface="+mn-ea"/>
                          <a:cs typeface="+mn-cs"/>
                        </a:rPr>
                        <a:t>■帯予約</a:t>
                      </a:r>
                      <a:endParaRPr kumimoji="1" lang="en-US" altLang="ja-JP" sz="2400" b="1" kern="1200" dirty="0" smtClean="0">
                        <a:solidFill>
                          <a:srgbClr val="FFFF00"/>
                        </a:solidFill>
                        <a:latin typeface="+mn-lt"/>
                        <a:ea typeface="+mn-ea"/>
                        <a:cs typeface="+mn-cs"/>
                      </a:endParaRPr>
                    </a:p>
                    <a:p>
                      <a:r>
                        <a:rPr kumimoji="1" lang="ja-JP" altLang="en-US" sz="2400" b="1" kern="1200" dirty="0" smtClean="0">
                          <a:solidFill>
                            <a:srgbClr val="FF0000"/>
                          </a:solidFill>
                          <a:latin typeface="+mn-lt"/>
                          <a:ea typeface="+mn-ea"/>
                          <a:cs typeface="+mn-cs"/>
                        </a:rPr>
                        <a:t>・令和７年度使用団体の枠を令和８年度も確保する。</a:t>
                      </a:r>
                      <a:endParaRPr kumimoji="1" lang="en-US" altLang="ja-JP" sz="2400" b="1" kern="1200" dirty="0" smtClean="0">
                        <a:solidFill>
                          <a:srgbClr val="FF0000"/>
                        </a:solidFill>
                        <a:latin typeface="+mn-lt"/>
                        <a:ea typeface="+mn-ea"/>
                        <a:cs typeface="+mn-cs"/>
                      </a:endParaRPr>
                    </a:p>
                    <a:p>
                      <a:r>
                        <a:rPr kumimoji="1" lang="ja-JP" altLang="en-US" sz="2400" b="1" kern="1200" dirty="0" smtClean="0">
                          <a:solidFill>
                            <a:srgbClr val="FF0000"/>
                          </a:solidFill>
                          <a:latin typeface="+mn-lt"/>
                          <a:ea typeface="+mn-ea"/>
                          <a:cs typeface="+mn-cs"/>
                        </a:rPr>
                        <a:t>（曜日・時間帯をそのまま令和８年度にスライドする）</a:t>
                      </a:r>
                      <a:endParaRPr kumimoji="1" lang="en-US" altLang="ja-JP" sz="2400" b="1" kern="1200" dirty="0" smtClean="0">
                        <a:solidFill>
                          <a:srgbClr val="FF0000"/>
                        </a:solidFill>
                        <a:latin typeface="+mn-lt"/>
                        <a:ea typeface="+mn-ea"/>
                        <a:cs typeface="+mn-cs"/>
                      </a:endParaRPr>
                    </a:p>
                    <a:p>
                      <a:r>
                        <a:rPr kumimoji="1" lang="ja-JP" altLang="en-US" sz="2400" b="1" kern="1200" dirty="0" smtClean="0">
                          <a:solidFill>
                            <a:srgbClr val="FFFF00"/>
                          </a:solidFill>
                          <a:latin typeface="+mn-lt"/>
                          <a:ea typeface="+mn-ea"/>
                          <a:cs typeface="+mn-cs"/>
                        </a:rPr>
                        <a:t>■空枠予約</a:t>
                      </a:r>
                      <a:endParaRPr kumimoji="1" lang="en-US" altLang="ja-JP" sz="2400" b="1" kern="1200" dirty="0" smtClean="0">
                        <a:solidFill>
                          <a:srgbClr val="FFFF00"/>
                        </a:solidFill>
                        <a:latin typeface="+mn-lt"/>
                        <a:ea typeface="+mn-ea"/>
                        <a:cs typeface="+mn-cs"/>
                      </a:endParaRPr>
                    </a:p>
                    <a:p>
                      <a:r>
                        <a:rPr kumimoji="1" lang="ja-JP" altLang="en-US" sz="2400" b="1" kern="1200" dirty="0" smtClean="0">
                          <a:solidFill>
                            <a:schemeClr val="bg1"/>
                          </a:solidFill>
                          <a:latin typeface="+mn-lt"/>
                          <a:ea typeface="+mn-ea"/>
                          <a:cs typeface="+mn-cs"/>
                        </a:rPr>
                        <a:t>・空枠にインターネットから申請（先着順）</a:t>
                      </a:r>
                      <a:endParaRPr kumimoji="1" lang="ja-JP" altLang="en-US" sz="2000" dirty="0"/>
                    </a:p>
                  </a:txBody>
                  <a:tcPr anchor="ctr">
                    <a:solidFill>
                      <a:schemeClr val="accent6">
                        <a:lumMod val="50000"/>
                      </a:schemeClr>
                    </a:solidFill>
                  </a:tcPr>
                </a:tc>
                <a:extLst>
                  <a:ext uri="{0D108BD9-81ED-4DB2-BD59-A6C34878D82A}">
                    <a16:rowId xmlns="" xmlns:a16="http://schemas.microsoft.com/office/drawing/2014/main" val="1178080032"/>
                  </a:ext>
                </a:extLst>
              </a:tr>
            </a:tbl>
          </a:graphicData>
        </a:graphic>
      </p:graphicFrame>
      <p:sp>
        <p:nvSpPr>
          <p:cNvPr id="8" name="二等辺三角形 7"/>
          <p:cNvSpPr/>
          <p:nvPr/>
        </p:nvSpPr>
        <p:spPr>
          <a:xfrm flipV="1">
            <a:off x="4549768" y="3656144"/>
            <a:ext cx="3121891" cy="332509"/>
          </a:xfrm>
          <a:prstGeom prst="triangl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55693" y="1004278"/>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②</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使用者の決定</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sp>
        <p:nvSpPr>
          <p:cNvPr id="6" name="スライド番号プレースホルダー 5"/>
          <p:cNvSpPr>
            <a:spLocks noGrp="1"/>
          </p:cNvSpPr>
          <p:nvPr>
            <p:ph type="sldNum" sz="quarter" idx="12"/>
          </p:nvPr>
        </p:nvSpPr>
        <p:spPr/>
        <p:txBody>
          <a:bodyPr/>
          <a:lstStyle/>
          <a:p>
            <a:fld id="{9B8FF369-AF2E-4CA4-B6B6-8E7C30FEE845}" type="slidenum">
              <a:rPr kumimoji="1" lang="ja-JP" altLang="en-US" smtClean="0"/>
              <a:t>7</a:t>
            </a:fld>
            <a:endParaRPr kumimoji="1" lang="ja-JP" altLang="en-US"/>
          </a:p>
        </p:txBody>
      </p:sp>
    </p:spTree>
    <p:extLst>
      <p:ext uri="{BB962C8B-B14F-4D97-AF65-F5344CB8AC3E}">
        <p14:creationId xmlns:p14="http://schemas.microsoft.com/office/powerpoint/2010/main" val="41466992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仕組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みの変更</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sp>
        <p:nvSpPr>
          <p:cNvPr id="9" name="テキスト ボックス 8"/>
          <p:cNvSpPr txBox="1"/>
          <p:nvPr/>
        </p:nvSpPr>
        <p:spPr>
          <a:xfrm>
            <a:off x="455693" y="1004278"/>
            <a:ext cx="10916044" cy="86177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②</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使用者の決定（空枠予約）</a:t>
            </a:r>
            <a:endParaRPr lang="en-US" altLang="ja-JP"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a:p>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　</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8" name="表 7"/>
          <p:cNvGraphicFramePr>
            <a:graphicFrameLocks noGrp="1"/>
          </p:cNvGraphicFramePr>
          <p:nvPr>
            <p:extLst>
              <p:ext uri="{D42A27DB-BD31-4B8C-83A1-F6EECF244321}">
                <p14:modId xmlns:p14="http://schemas.microsoft.com/office/powerpoint/2010/main" val="3941176702"/>
              </p:ext>
            </p:extLst>
          </p:nvPr>
        </p:nvGraphicFramePr>
        <p:xfrm>
          <a:off x="997692" y="1565383"/>
          <a:ext cx="10226044" cy="4325388"/>
        </p:xfrm>
        <a:graphic>
          <a:graphicData uri="http://schemas.openxmlformats.org/drawingml/2006/table">
            <a:tbl>
              <a:tblPr firstRow="1" bandRow="1">
                <a:tableStyleId>{5C22544A-7EE6-4342-B048-85BDC9FD1C3A}</a:tableStyleId>
              </a:tblPr>
              <a:tblGrid>
                <a:gridCol w="1953497">
                  <a:extLst>
                    <a:ext uri="{9D8B030D-6E8A-4147-A177-3AD203B41FA5}">
                      <a16:colId xmlns="" xmlns:a16="http://schemas.microsoft.com/office/drawing/2014/main" val="1807043413"/>
                    </a:ext>
                  </a:extLst>
                </a:gridCol>
                <a:gridCol w="8272547">
                  <a:extLst>
                    <a:ext uri="{9D8B030D-6E8A-4147-A177-3AD203B41FA5}">
                      <a16:colId xmlns="" xmlns:a16="http://schemas.microsoft.com/office/drawing/2014/main" val="3878820915"/>
                    </a:ext>
                  </a:extLst>
                </a:gridCol>
              </a:tblGrid>
              <a:tr h="1385454">
                <a:tc>
                  <a:txBody>
                    <a:bodyPr/>
                    <a:lstStyle/>
                    <a:p>
                      <a:pPr algn="ctr"/>
                      <a:r>
                        <a:rPr kumimoji="1" lang="ja-JP" altLang="en-US" sz="2400" dirty="0" smtClean="0">
                          <a:solidFill>
                            <a:schemeClr val="tx1"/>
                          </a:solidFill>
                        </a:rPr>
                        <a:t>これまで</a:t>
                      </a:r>
                      <a:endParaRPr kumimoji="1" lang="ja-JP" altLang="en-US" sz="2400" dirty="0">
                        <a:solidFill>
                          <a:schemeClr val="tx1"/>
                        </a:solidFill>
                      </a:endParaRPr>
                    </a:p>
                  </a:txBody>
                  <a:tcPr anchor="ctr">
                    <a:solidFill>
                      <a:schemeClr val="accent6">
                        <a:lumMod val="20000"/>
                        <a:lumOff val="80000"/>
                      </a:schemeClr>
                    </a:solidFill>
                  </a:tcPr>
                </a:tc>
                <a:tc>
                  <a:txBody>
                    <a:bodyPr/>
                    <a:lstStyle/>
                    <a:p>
                      <a:r>
                        <a:rPr kumimoji="1" lang="ja-JP" altLang="en-US" sz="2400" b="1" kern="1200" dirty="0" smtClean="0">
                          <a:solidFill>
                            <a:schemeClr val="tx1"/>
                          </a:solidFill>
                          <a:latin typeface="+mn-lt"/>
                          <a:ea typeface="+mn-ea"/>
                          <a:cs typeface="+mn-cs"/>
                        </a:rPr>
                        <a:t>・各学校（教頭先生）に空枠を電話等で確認し、申請</a:t>
                      </a:r>
                      <a:endParaRPr kumimoji="1" lang="en-US" altLang="ja-JP" sz="2400" b="1" kern="1200" dirty="0" smtClean="0">
                        <a:solidFill>
                          <a:schemeClr val="tx1"/>
                        </a:solidFill>
                        <a:latin typeface="+mn-lt"/>
                        <a:ea typeface="+mn-ea"/>
                        <a:cs typeface="+mn-cs"/>
                      </a:endParaRPr>
                    </a:p>
                  </a:txBody>
                  <a:tcPr anchor="ctr">
                    <a:solidFill>
                      <a:schemeClr val="accent6">
                        <a:lumMod val="20000"/>
                        <a:lumOff val="80000"/>
                      </a:schemeClr>
                    </a:solidFill>
                  </a:tcPr>
                </a:tc>
                <a:extLst>
                  <a:ext uri="{0D108BD9-81ED-4DB2-BD59-A6C34878D82A}">
                    <a16:rowId xmlns="" xmlns:a16="http://schemas.microsoft.com/office/drawing/2014/main" val="3514302957"/>
                  </a:ext>
                </a:extLst>
              </a:tr>
              <a:tr h="1385454">
                <a:tc>
                  <a:txBody>
                    <a:bodyPr/>
                    <a:lstStyle/>
                    <a:p>
                      <a:endParaRPr kumimoji="1" lang="ja-JP" altLang="en-US" dirty="0"/>
                    </a:p>
                  </a:txBody>
                  <a:tcPr anchor="ctr">
                    <a:noFill/>
                  </a:tcPr>
                </a:tc>
                <a:tc>
                  <a:txBody>
                    <a:bodyPr/>
                    <a:lstStyle/>
                    <a:p>
                      <a:endParaRPr kumimoji="1" lang="ja-JP" altLang="en-US" dirty="0"/>
                    </a:p>
                  </a:txBody>
                  <a:tcPr anchor="ctr">
                    <a:noFill/>
                  </a:tcPr>
                </a:tc>
                <a:extLst>
                  <a:ext uri="{0D108BD9-81ED-4DB2-BD59-A6C34878D82A}">
                    <a16:rowId xmlns="" xmlns:a16="http://schemas.microsoft.com/office/drawing/2014/main" val="479417787"/>
                  </a:ext>
                </a:extLst>
              </a:tr>
              <a:tr h="1385454">
                <a:tc>
                  <a:txBody>
                    <a:bodyPr/>
                    <a:lstStyle/>
                    <a:p>
                      <a:pPr algn="ctr"/>
                      <a:r>
                        <a:rPr kumimoji="1" lang="ja-JP" altLang="en-US" sz="2800" dirty="0" smtClean="0">
                          <a:solidFill>
                            <a:schemeClr val="bg1"/>
                          </a:solidFill>
                        </a:rPr>
                        <a:t>これから</a:t>
                      </a:r>
                      <a:endParaRPr kumimoji="1" lang="ja-JP" altLang="en-US" sz="2800" dirty="0">
                        <a:solidFill>
                          <a:schemeClr val="bg1"/>
                        </a:solidFill>
                      </a:endParaRPr>
                    </a:p>
                  </a:txBody>
                  <a:tcPr anchor="ctr">
                    <a:solidFill>
                      <a:schemeClr val="accent6">
                        <a:lumMod val="50000"/>
                      </a:schemeClr>
                    </a:solidFill>
                  </a:tcPr>
                </a:tc>
                <a:tc>
                  <a:txBody>
                    <a:bodyPr/>
                    <a:lstStyle/>
                    <a:p>
                      <a:r>
                        <a:rPr kumimoji="1" lang="ja-JP" altLang="en-US" sz="2400" dirty="0" smtClean="0">
                          <a:solidFill>
                            <a:srgbClr val="FF0000"/>
                          </a:solidFill>
                        </a:rPr>
                        <a:t>帯予約ができない新規団体が予約しやすいようにする</a:t>
                      </a:r>
                      <a:endParaRPr kumimoji="1" lang="en-US" altLang="ja-JP" sz="2400" dirty="0" smtClean="0">
                        <a:solidFill>
                          <a:srgbClr val="FF0000"/>
                        </a:solidFill>
                      </a:endParaRPr>
                    </a:p>
                    <a:p>
                      <a:r>
                        <a:rPr kumimoji="1" lang="ja-JP" altLang="en-US" sz="2400" dirty="0" smtClean="0">
                          <a:solidFill>
                            <a:srgbClr val="FF0000"/>
                          </a:solidFill>
                        </a:rPr>
                        <a:t>・新規団体：２ヶ月前から予約可能。月</a:t>
                      </a:r>
                      <a:r>
                        <a:rPr kumimoji="1" lang="en-US" altLang="ja-JP" sz="2400" dirty="0" smtClean="0">
                          <a:solidFill>
                            <a:srgbClr val="FF0000"/>
                          </a:solidFill>
                        </a:rPr>
                        <a:t>30</a:t>
                      </a:r>
                      <a:r>
                        <a:rPr kumimoji="1" lang="ja-JP" altLang="en-US" sz="2400" dirty="0" smtClean="0">
                          <a:solidFill>
                            <a:srgbClr val="FF0000"/>
                          </a:solidFill>
                        </a:rPr>
                        <a:t>時間分</a:t>
                      </a:r>
                      <a:endParaRPr kumimoji="1" lang="en-US" altLang="ja-JP" sz="2400" dirty="0" smtClean="0">
                        <a:solidFill>
                          <a:srgbClr val="FF0000"/>
                        </a:solidFill>
                      </a:endParaRPr>
                    </a:p>
                    <a:p>
                      <a:r>
                        <a:rPr kumimoji="1" lang="ja-JP" altLang="en-US" sz="2400" dirty="0" smtClean="0">
                          <a:solidFill>
                            <a:srgbClr val="FF0000"/>
                          </a:solidFill>
                        </a:rPr>
                        <a:t>・既存団体：１ヶ月前から予約可能。月</a:t>
                      </a:r>
                      <a:r>
                        <a:rPr kumimoji="1" lang="en-US" altLang="ja-JP" sz="2400" dirty="0" smtClean="0">
                          <a:solidFill>
                            <a:srgbClr val="FF0000"/>
                          </a:solidFill>
                        </a:rPr>
                        <a:t>10</a:t>
                      </a:r>
                      <a:r>
                        <a:rPr kumimoji="1" lang="ja-JP" altLang="en-US" sz="2400" dirty="0" smtClean="0">
                          <a:solidFill>
                            <a:srgbClr val="FF0000"/>
                          </a:solidFill>
                        </a:rPr>
                        <a:t>時間分</a:t>
                      </a:r>
                      <a:endParaRPr kumimoji="1" lang="en-US" altLang="ja-JP" sz="2400" dirty="0" smtClean="0">
                        <a:solidFill>
                          <a:srgbClr val="FF0000"/>
                        </a:solidFill>
                      </a:endParaRPr>
                    </a:p>
                    <a:p>
                      <a:r>
                        <a:rPr kumimoji="1" lang="ja-JP" altLang="en-US" sz="2400" dirty="0" smtClean="0">
                          <a:solidFill>
                            <a:srgbClr val="FF0000"/>
                          </a:solidFill>
                        </a:rPr>
                        <a:t>　</a:t>
                      </a:r>
                      <a:r>
                        <a:rPr kumimoji="1" lang="en-US" altLang="ja-JP" sz="1800" dirty="0" smtClean="0">
                          <a:solidFill>
                            <a:srgbClr val="FF0000"/>
                          </a:solidFill>
                        </a:rPr>
                        <a:t>※</a:t>
                      </a:r>
                      <a:r>
                        <a:rPr kumimoji="1" lang="ja-JP" altLang="en-US" sz="1800" dirty="0" smtClean="0">
                          <a:solidFill>
                            <a:srgbClr val="FF0000"/>
                          </a:solidFill>
                        </a:rPr>
                        <a:t>２カ月前の考え方　▶　</a:t>
                      </a:r>
                      <a:r>
                        <a:rPr kumimoji="1" lang="en-US" altLang="ja-JP" sz="1800" dirty="0" smtClean="0">
                          <a:solidFill>
                            <a:srgbClr val="FF0000"/>
                          </a:solidFill>
                        </a:rPr>
                        <a:t>6/1</a:t>
                      </a:r>
                      <a:r>
                        <a:rPr kumimoji="1" lang="ja-JP" altLang="en-US" sz="1800" dirty="0" smtClean="0">
                          <a:solidFill>
                            <a:srgbClr val="FF0000"/>
                          </a:solidFill>
                        </a:rPr>
                        <a:t>～</a:t>
                      </a:r>
                      <a:r>
                        <a:rPr kumimoji="1" lang="en-US" altLang="ja-JP" sz="1800" dirty="0" smtClean="0">
                          <a:solidFill>
                            <a:srgbClr val="FF0000"/>
                          </a:solidFill>
                        </a:rPr>
                        <a:t>6/30</a:t>
                      </a:r>
                      <a:r>
                        <a:rPr kumimoji="1" lang="ja-JP" altLang="en-US" sz="1800" dirty="0" smtClean="0">
                          <a:solidFill>
                            <a:srgbClr val="FF0000"/>
                          </a:solidFill>
                        </a:rPr>
                        <a:t>分を</a:t>
                      </a:r>
                      <a:r>
                        <a:rPr kumimoji="1" lang="en-US" altLang="ja-JP" sz="1800" dirty="0" smtClean="0">
                          <a:solidFill>
                            <a:srgbClr val="FF0000"/>
                          </a:solidFill>
                        </a:rPr>
                        <a:t>4/1</a:t>
                      </a:r>
                      <a:r>
                        <a:rPr kumimoji="1" lang="ja-JP" altLang="en-US" sz="1800" dirty="0" smtClean="0">
                          <a:solidFill>
                            <a:srgbClr val="FF0000"/>
                          </a:solidFill>
                        </a:rPr>
                        <a:t>の</a:t>
                      </a:r>
                      <a:r>
                        <a:rPr kumimoji="1" lang="en-US" altLang="ja-JP" sz="1800" dirty="0" smtClean="0">
                          <a:solidFill>
                            <a:srgbClr val="FF0000"/>
                          </a:solidFill>
                        </a:rPr>
                        <a:t>12</a:t>
                      </a:r>
                      <a:r>
                        <a:rPr kumimoji="1" lang="ja-JP" altLang="en-US" sz="1800" dirty="0" smtClean="0">
                          <a:solidFill>
                            <a:srgbClr val="FF0000"/>
                          </a:solidFill>
                        </a:rPr>
                        <a:t>：</a:t>
                      </a:r>
                      <a:r>
                        <a:rPr kumimoji="1" lang="en-US" altLang="ja-JP" sz="1800" dirty="0" smtClean="0">
                          <a:solidFill>
                            <a:srgbClr val="FF0000"/>
                          </a:solidFill>
                        </a:rPr>
                        <a:t>00</a:t>
                      </a:r>
                      <a:r>
                        <a:rPr kumimoji="1" lang="ja-JP" altLang="en-US" sz="1800" dirty="0" smtClean="0">
                          <a:solidFill>
                            <a:srgbClr val="FF0000"/>
                          </a:solidFill>
                        </a:rPr>
                        <a:t>に予約開放</a:t>
                      </a:r>
                      <a:endParaRPr kumimoji="1" lang="ja-JP" altLang="en-US" sz="1800" dirty="0">
                        <a:solidFill>
                          <a:srgbClr val="FF0000"/>
                        </a:solidFill>
                      </a:endParaRPr>
                    </a:p>
                  </a:txBody>
                  <a:tcPr anchor="ctr">
                    <a:solidFill>
                      <a:schemeClr val="accent6">
                        <a:lumMod val="50000"/>
                      </a:schemeClr>
                    </a:solidFill>
                  </a:tcPr>
                </a:tc>
                <a:extLst>
                  <a:ext uri="{0D108BD9-81ED-4DB2-BD59-A6C34878D82A}">
                    <a16:rowId xmlns="" xmlns:a16="http://schemas.microsoft.com/office/drawing/2014/main" val="1178080032"/>
                  </a:ext>
                </a:extLst>
              </a:tr>
            </a:tbl>
          </a:graphicData>
        </a:graphic>
      </p:graphicFrame>
      <p:sp>
        <p:nvSpPr>
          <p:cNvPr id="4" name="スライド番号プレースホルダー 3"/>
          <p:cNvSpPr>
            <a:spLocks noGrp="1"/>
          </p:cNvSpPr>
          <p:nvPr>
            <p:ph type="sldNum" sz="quarter" idx="12"/>
          </p:nvPr>
        </p:nvSpPr>
        <p:spPr/>
        <p:txBody>
          <a:bodyPr/>
          <a:lstStyle/>
          <a:p>
            <a:fld id="{9B8FF369-AF2E-4CA4-B6B6-8E7C30FEE845}" type="slidenum">
              <a:rPr kumimoji="1" lang="ja-JP" altLang="en-US" smtClean="0"/>
              <a:t>8</a:t>
            </a:fld>
            <a:endParaRPr kumimoji="1" lang="ja-JP" altLang="en-US"/>
          </a:p>
        </p:txBody>
      </p:sp>
    </p:spTree>
    <p:extLst>
      <p:ext uri="{BB962C8B-B14F-4D97-AF65-F5344CB8AC3E}">
        <p14:creationId xmlns:p14="http://schemas.microsoft.com/office/powerpoint/2010/main" val="28483868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つの角を丸めた四角形 1"/>
          <p:cNvSpPr/>
          <p:nvPr/>
        </p:nvSpPr>
        <p:spPr>
          <a:xfrm>
            <a:off x="599090" y="876562"/>
            <a:ext cx="11023249" cy="45719"/>
          </a:xfrm>
          <a:prstGeom prst="round1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55693" y="445227"/>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仕組</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みの変更</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graphicFrame>
        <p:nvGraphicFramePr>
          <p:cNvPr id="4" name="表 3"/>
          <p:cNvGraphicFramePr>
            <a:graphicFrameLocks noGrp="1"/>
          </p:cNvGraphicFramePr>
          <p:nvPr/>
        </p:nvGraphicFramePr>
        <p:xfrm>
          <a:off x="1228916" y="1530699"/>
          <a:ext cx="9958568" cy="838790"/>
        </p:xfrm>
        <a:graphic>
          <a:graphicData uri="http://schemas.openxmlformats.org/drawingml/2006/table">
            <a:tbl>
              <a:tblPr firstRow="1" bandRow="1">
                <a:tableStyleId>{5C22544A-7EE6-4342-B048-85BDC9FD1C3A}</a:tableStyleId>
              </a:tblPr>
              <a:tblGrid>
                <a:gridCol w="1506333">
                  <a:extLst>
                    <a:ext uri="{9D8B030D-6E8A-4147-A177-3AD203B41FA5}">
                      <a16:colId xmlns="" xmlns:a16="http://schemas.microsoft.com/office/drawing/2014/main" val="3783507755"/>
                    </a:ext>
                  </a:extLst>
                </a:gridCol>
                <a:gridCol w="8452235">
                  <a:extLst>
                    <a:ext uri="{9D8B030D-6E8A-4147-A177-3AD203B41FA5}">
                      <a16:colId xmlns="" xmlns:a16="http://schemas.microsoft.com/office/drawing/2014/main" val="2517298844"/>
                    </a:ext>
                  </a:extLst>
                </a:gridCol>
              </a:tblGrid>
              <a:tr h="838790">
                <a:tc>
                  <a:txBody>
                    <a:bodyPr/>
                    <a:lstStyle/>
                    <a:p>
                      <a:endParaRPr kumimoji="1" lang="ja-JP" altLang="en-US" dirty="0"/>
                    </a:p>
                  </a:txBody>
                  <a:tcPr>
                    <a:noFill/>
                  </a:tcPr>
                </a:tc>
                <a:tc>
                  <a:txBody>
                    <a:bodyPr/>
                    <a:lstStyle/>
                    <a:p>
                      <a:endParaRPr kumimoji="1" lang="ja-JP" altLang="en-US" dirty="0"/>
                    </a:p>
                  </a:txBody>
                  <a:tcPr>
                    <a:noFill/>
                  </a:tcPr>
                </a:tc>
                <a:extLst>
                  <a:ext uri="{0D108BD9-81ED-4DB2-BD59-A6C34878D82A}">
                    <a16:rowId xmlns="" xmlns:a16="http://schemas.microsoft.com/office/drawing/2014/main" val="3109633099"/>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2093412437"/>
              </p:ext>
            </p:extLst>
          </p:nvPr>
        </p:nvGraphicFramePr>
        <p:xfrm>
          <a:off x="1044567" y="1744218"/>
          <a:ext cx="10226044" cy="4325388"/>
        </p:xfrm>
        <a:graphic>
          <a:graphicData uri="http://schemas.openxmlformats.org/drawingml/2006/table">
            <a:tbl>
              <a:tblPr firstRow="1" bandRow="1">
                <a:tableStyleId>{5C22544A-7EE6-4342-B048-85BDC9FD1C3A}</a:tableStyleId>
              </a:tblPr>
              <a:tblGrid>
                <a:gridCol w="1953497">
                  <a:extLst>
                    <a:ext uri="{9D8B030D-6E8A-4147-A177-3AD203B41FA5}">
                      <a16:colId xmlns="" xmlns:a16="http://schemas.microsoft.com/office/drawing/2014/main" val="1807043413"/>
                    </a:ext>
                  </a:extLst>
                </a:gridCol>
                <a:gridCol w="8272547">
                  <a:extLst>
                    <a:ext uri="{9D8B030D-6E8A-4147-A177-3AD203B41FA5}">
                      <a16:colId xmlns="" xmlns:a16="http://schemas.microsoft.com/office/drawing/2014/main" val="3878820915"/>
                    </a:ext>
                  </a:extLst>
                </a:gridCol>
              </a:tblGrid>
              <a:tr h="1385454">
                <a:tc>
                  <a:txBody>
                    <a:bodyPr/>
                    <a:lstStyle/>
                    <a:p>
                      <a:pPr algn="ctr"/>
                      <a:r>
                        <a:rPr kumimoji="1" lang="ja-JP" altLang="en-US" sz="2400" dirty="0" smtClean="0">
                          <a:solidFill>
                            <a:schemeClr val="tx1"/>
                          </a:solidFill>
                        </a:rPr>
                        <a:t>これまで　</a:t>
                      </a:r>
                      <a:endParaRPr kumimoji="1" lang="ja-JP" altLang="en-US" sz="2400" dirty="0">
                        <a:solidFill>
                          <a:schemeClr val="tx1"/>
                        </a:solidFill>
                      </a:endParaRPr>
                    </a:p>
                  </a:txBody>
                  <a:tcPr anchor="ctr">
                    <a:solidFill>
                      <a:schemeClr val="accent6">
                        <a:lumMod val="20000"/>
                        <a:lumOff val="80000"/>
                      </a:schemeClr>
                    </a:solidFill>
                  </a:tcPr>
                </a:tc>
                <a:tc>
                  <a:txBody>
                    <a:bodyPr/>
                    <a:lstStyle/>
                    <a:p>
                      <a:r>
                        <a:rPr kumimoji="1" lang="ja-JP" altLang="en-US" sz="2400" b="1" kern="1200" dirty="0" smtClean="0">
                          <a:solidFill>
                            <a:schemeClr val="tx1"/>
                          </a:solidFill>
                          <a:latin typeface="+mn-lt"/>
                          <a:ea typeface="+mn-ea"/>
                          <a:cs typeface="+mn-cs"/>
                        </a:rPr>
                        <a:t>・上限設定はない</a:t>
                      </a:r>
                      <a:endParaRPr kumimoji="1" lang="ja-JP" altLang="en-US" sz="2400" b="1" kern="1200" dirty="0">
                        <a:solidFill>
                          <a:schemeClr val="tx1"/>
                        </a:solidFill>
                        <a:latin typeface="+mn-lt"/>
                        <a:ea typeface="+mn-ea"/>
                        <a:cs typeface="+mn-cs"/>
                      </a:endParaRPr>
                    </a:p>
                  </a:txBody>
                  <a:tcPr anchor="ctr">
                    <a:solidFill>
                      <a:schemeClr val="accent6">
                        <a:lumMod val="20000"/>
                        <a:lumOff val="80000"/>
                      </a:schemeClr>
                    </a:solidFill>
                  </a:tcPr>
                </a:tc>
                <a:extLst>
                  <a:ext uri="{0D108BD9-81ED-4DB2-BD59-A6C34878D82A}">
                    <a16:rowId xmlns="" xmlns:a16="http://schemas.microsoft.com/office/drawing/2014/main" val="3514302957"/>
                  </a:ext>
                </a:extLst>
              </a:tr>
              <a:tr h="1385454">
                <a:tc>
                  <a:txBody>
                    <a:bodyPr/>
                    <a:lstStyle/>
                    <a:p>
                      <a:endParaRPr kumimoji="1" lang="ja-JP" altLang="en-US" dirty="0"/>
                    </a:p>
                  </a:txBody>
                  <a:tcPr anchor="ctr">
                    <a:noFill/>
                  </a:tcPr>
                </a:tc>
                <a:tc>
                  <a:txBody>
                    <a:bodyPr/>
                    <a:lstStyle/>
                    <a:p>
                      <a:endParaRPr kumimoji="1" lang="ja-JP" altLang="en-US" dirty="0"/>
                    </a:p>
                  </a:txBody>
                  <a:tcPr anchor="ctr">
                    <a:noFill/>
                  </a:tcPr>
                </a:tc>
                <a:extLst>
                  <a:ext uri="{0D108BD9-81ED-4DB2-BD59-A6C34878D82A}">
                    <a16:rowId xmlns="" xmlns:a16="http://schemas.microsoft.com/office/drawing/2014/main" val="479417787"/>
                  </a:ext>
                </a:extLst>
              </a:tr>
              <a:tr h="1385454">
                <a:tc>
                  <a:txBody>
                    <a:bodyPr/>
                    <a:lstStyle/>
                    <a:p>
                      <a:pPr algn="ctr"/>
                      <a:r>
                        <a:rPr kumimoji="1" lang="ja-JP" altLang="en-US" sz="2800" dirty="0" smtClean="0">
                          <a:solidFill>
                            <a:schemeClr val="bg1"/>
                          </a:solidFill>
                        </a:rPr>
                        <a:t>これから</a:t>
                      </a:r>
                      <a:endParaRPr kumimoji="1" lang="ja-JP" altLang="en-US" sz="2800" dirty="0">
                        <a:solidFill>
                          <a:schemeClr val="bg1"/>
                        </a:solidFill>
                      </a:endParaRPr>
                    </a:p>
                  </a:txBody>
                  <a:tcPr anchor="ctr">
                    <a:solidFill>
                      <a:schemeClr val="accent6">
                        <a:lumMod val="50000"/>
                      </a:schemeClr>
                    </a:solidFill>
                  </a:tcPr>
                </a:tc>
                <a:tc>
                  <a:txBody>
                    <a:bodyPr/>
                    <a:lstStyle/>
                    <a:p>
                      <a:r>
                        <a:rPr kumimoji="1" lang="ja-JP" altLang="en-US" sz="2400" b="1" kern="1200" dirty="0" smtClean="0">
                          <a:solidFill>
                            <a:schemeClr val="bg1"/>
                          </a:solidFill>
                          <a:latin typeface="+mn-lt"/>
                          <a:ea typeface="+mn-ea"/>
                          <a:cs typeface="+mn-cs"/>
                        </a:rPr>
                        <a:t>■帯予約　　　　</a:t>
                      </a:r>
                      <a:r>
                        <a:rPr kumimoji="1" lang="ja-JP" altLang="en-US" sz="2400" b="1" kern="1200" baseline="0" dirty="0" smtClean="0">
                          <a:solidFill>
                            <a:schemeClr val="bg1"/>
                          </a:solidFill>
                          <a:latin typeface="+mn-lt"/>
                          <a:ea typeface="+mn-ea"/>
                          <a:cs typeface="+mn-cs"/>
                        </a:rPr>
                        <a:t> </a:t>
                      </a:r>
                      <a:r>
                        <a:rPr kumimoji="1" lang="ja-JP" altLang="en-US" sz="2400" b="1" kern="1200" baseline="0" dirty="0" smtClean="0">
                          <a:solidFill>
                            <a:srgbClr val="FF0000"/>
                          </a:solidFill>
                          <a:latin typeface="+mn-lt"/>
                          <a:ea typeface="+mn-ea"/>
                          <a:cs typeface="+mn-cs"/>
                        </a:rPr>
                        <a:t>上限設定はない</a:t>
                      </a:r>
                      <a:endParaRPr kumimoji="1" lang="en-US" altLang="ja-JP" sz="2400" b="1" kern="1200" baseline="0" dirty="0" smtClean="0">
                        <a:solidFill>
                          <a:srgbClr val="FF0000"/>
                        </a:solidFill>
                        <a:latin typeface="+mn-lt"/>
                        <a:ea typeface="+mn-ea"/>
                        <a:cs typeface="+mn-cs"/>
                      </a:endParaRPr>
                    </a:p>
                    <a:p>
                      <a:r>
                        <a:rPr kumimoji="1" lang="ja-JP" altLang="en-US" sz="2400" b="1" kern="1200" baseline="0" dirty="0" smtClean="0">
                          <a:solidFill>
                            <a:srgbClr val="FF0000"/>
                          </a:solidFill>
                          <a:latin typeface="+mn-lt"/>
                          <a:ea typeface="+mn-ea"/>
                          <a:cs typeface="+mn-cs"/>
                        </a:rPr>
                        <a:t>　　　　　　　　　　（</a:t>
                      </a:r>
                      <a:r>
                        <a:rPr kumimoji="1" lang="en-US" altLang="ja-JP" sz="2400" b="1" kern="1200" baseline="0" dirty="0" smtClean="0">
                          <a:solidFill>
                            <a:srgbClr val="FF0000"/>
                          </a:solidFill>
                          <a:latin typeface="+mn-lt"/>
                          <a:ea typeface="+mn-ea"/>
                          <a:cs typeface="+mn-cs"/>
                        </a:rPr>
                        <a:t>R7</a:t>
                      </a:r>
                      <a:r>
                        <a:rPr kumimoji="1" lang="ja-JP" altLang="en-US" sz="2400" b="1" kern="1200" baseline="0" dirty="0" smtClean="0">
                          <a:solidFill>
                            <a:srgbClr val="FF0000"/>
                          </a:solidFill>
                          <a:latin typeface="+mn-lt"/>
                          <a:ea typeface="+mn-ea"/>
                          <a:cs typeface="+mn-cs"/>
                        </a:rPr>
                        <a:t>年度の使用時間を</a:t>
                      </a:r>
                      <a:r>
                        <a:rPr kumimoji="1" lang="en-US" altLang="ja-JP" sz="2400" b="1" kern="1200" baseline="0" dirty="0" smtClean="0">
                          <a:solidFill>
                            <a:srgbClr val="FF0000"/>
                          </a:solidFill>
                          <a:latin typeface="+mn-lt"/>
                          <a:ea typeface="+mn-ea"/>
                          <a:cs typeface="+mn-cs"/>
                        </a:rPr>
                        <a:t>R8</a:t>
                      </a:r>
                      <a:r>
                        <a:rPr kumimoji="1" lang="ja-JP" altLang="en-US" sz="2400" b="1" kern="1200" baseline="0" smtClean="0">
                          <a:solidFill>
                            <a:srgbClr val="FF0000"/>
                          </a:solidFill>
                          <a:latin typeface="+mn-lt"/>
                          <a:ea typeface="+mn-ea"/>
                          <a:cs typeface="+mn-cs"/>
                        </a:rPr>
                        <a:t>年度に移行する</a:t>
                      </a:r>
                      <a:r>
                        <a:rPr kumimoji="1" lang="ja-JP" altLang="en-US" sz="2400" b="1" kern="1200" baseline="0" dirty="0" smtClean="0">
                          <a:solidFill>
                            <a:srgbClr val="FF0000"/>
                          </a:solidFill>
                          <a:latin typeface="+mn-lt"/>
                          <a:ea typeface="+mn-ea"/>
                          <a:cs typeface="+mn-cs"/>
                        </a:rPr>
                        <a:t>）</a:t>
                      </a:r>
                      <a:endParaRPr kumimoji="1" lang="en-US" altLang="ja-JP" sz="2400" b="1" kern="1200" dirty="0" smtClean="0">
                        <a:solidFill>
                          <a:srgbClr val="FF0000"/>
                        </a:solidFill>
                        <a:latin typeface="+mn-lt"/>
                        <a:ea typeface="+mn-ea"/>
                        <a:cs typeface="+mn-cs"/>
                      </a:endParaRPr>
                    </a:p>
                    <a:p>
                      <a:r>
                        <a:rPr kumimoji="1" lang="ja-JP" altLang="en-US" sz="2400" b="1" kern="1200" dirty="0" smtClean="0">
                          <a:solidFill>
                            <a:schemeClr val="bg1"/>
                          </a:solidFill>
                          <a:latin typeface="+mn-lt"/>
                          <a:ea typeface="+mn-ea"/>
                          <a:cs typeface="+mn-cs"/>
                        </a:rPr>
                        <a:t>■空枠予約　　　</a:t>
                      </a:r>
                      <a:r>
                        <a:rPr kumimoji="1" lang="ja-JP" altLang="en-US" sz="2400" b="1" kern="1200" dirty="0" smtClean="0">
                          <a:solidFill>
                            <a:srgbClr val="FF0000"/>
                          </a:solidFill>
                          <a:latin typeface="+mn-lt"/>
                          <a:ea typeface="+mn-ea"/>
                          <a:cs typeface="+mn-cs"/>
                        </a:rPr>
                        <a:t>新規団体：</a:t>
                      </a:r>
                      <a:r>
                        <a:rPr kumimoji="1" lang="ja-JP" altLang="en-US" sz="2400" b="1" kern="1200" dirty="0" smtClean="0">
                          <a:solidFill>
                            <a:schemeClr val="bg1"/>
                          </a:solidFill>
                          <a:latin typeface="+mn-lt"/>
                          <a:ea typeface="+mn-ea"/>
                          <a:cs typeface="+mn-cs"/>
                        </a:rPr>
                        <a:t>月３０時間</a:t>
                      </a:r>
                      <a:endParaRPr kumimoji="1" lang="en-US" altLang="ja-JP" sz="2400" b="1" kern="1200" dirty="0" smtClean="0">
                        <a:solidFill>
                          <a:schemeClr val="bg1"/>
                        </a:solidFill>
                        <a:latin typeface="+mn-lt"/>
                        <a:ea typeface="+mn-ea"/>
                        <a:cs typeface="+mn-cs"/>
                      </a:endParaRPr>
                    </a:p>
                    <a:p>
                      <a:r>
                        <a:rPr kumimoji="1" lang="ja-JP" altLang="en-US" sz="2400" b="1" kern="1200" dirty="0" smtClean="0">
                          <a:solidFill>
                            <a:schemeClr val="bg1"/>
                          </a:solidFill>
                          <a:latin typeface="+mn-lt"/>
                          <a:ea typeface="+mn-ea"/>
                          <a:cs typeface="+mn-cs"/>
                        </a:rPr>
                        <a:t>　　　　</a:t>
                      </a:r>
                      <a:r>
                        <a:rPr kumimoji="1" lang="ja-JP" altLang="en-US" sz="2400" b="1" kern="1200" dirty="0" smtClean="0">
                          <a:solidFill>
                            <a:schemeClr val="accent6">
                              <a:lumMod val="50000"/>
                            </a:schemeClr>
                          </a:solidFill>
                          <a:latin typeface="+mn-lt"/>
                          <a:ea typeface="+mn-ea"/>
                          <a:cs typeface="+mn-cs"/>
                        </a:rPr>
                        <a:t>■　</a:t>
                      </a:r>
                      <a:r>
                        <a:rPr kumimoji="1" lang="ja-JP" altLang="en-US" sz="2400" b="1" kern="1200" dirty="0" smtClean="0">
                          <a:solidFill>
                            <a:schemeClr val="bg1"/>
                          </a:solidFill>
                          <a:latin typeface="+mn-lt"/>
                          <a:ea typeface="+mn-ea"/>
                          <a:cs typeface="+mn-cs"/>
                        </a:rPr>
                        <a:t>　　</a:t>
                      </a:r>
                      <a:r>
                        <a:rPr kumimoji="1" lang="ja-JP" altLang="en-US" sz="2400" b="1" kern="1200" dirty="0" smtClean="0">
                          <a:solidFill>
                            <a:srgbClr val="FF0000"/>
                          </a:solidFill>
                          <a:latin typeface="+mn-lt"/>
                          <a:ea typeface="+mn-ea"/>
                          <a:cs typeface="+mn-cs"/>
                        </a:rPr>
                        <a:t>　　既存団体：月１０時間</a:t>
                      </a:r>
                      <a:endParaRPr kumimoji="1" lang="ja-JP" altLang="en-US" sz="2000" dirty="0">
                        <a:solidFill>
                          <a:srgbClr val="FF0000"/>
                        </a:solidFill>
                      </a:endParaRPr>
                    </a:p>
                  </a:txBody>
                  <a:tcPr anchor="ctr">
                    <a:solidFill>
                      <a:schemeClr val="accent6">
                        <a:lumMod val="50000"/>
                      </a:schemeClr>
                    </a:solidFill>
                  </a:tcPr>
                </a:tc>
                <a:extLst>
                  <a:ext uri="{0D108BD9-81ED-4DB2-BD59-A6C34878D82A}">
                    <a16:rowId xmlns="" xmlns:a16="http://schemas.microsoft.com/office/drawing/2014/main" val="1178080032"/>
                  </a:ext>
                </a:extLst>
              </a:tr>
            </a:tbl>
          </a:graphicData>
        </a:graphic>
      </p:graphicFrame>
      <p:sp>
        <p:nvSpPr>
          <p:cNvPr id="8" name="二等辺三角形 7"/>
          <p:cNvSpPr/>
          <p:nvPr/>
        </p:nvSpPr>
        <p:spPr>
          <a:xfrm flipV="1">
            <a:off x="4549768" y="3656144"/>
            <a:ext cx="3121891" cy="332509"/>
          </a:xfrm>
          <a:prstGeom prst="triangl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55693" y="1004278"/>
            <a:ext cx="10916044" cy="477054"/>
          </a:xfrm>
          <a:prstGeom prst="rect">
            <a:avLst/>
          </a:prstGeom>
          <a:noFill/>
          <a:ln>
            <a:noFill/>
          </a:ln>
        </p:spPr>
        <p:txBody>
          <a:bodyPr wrap="square" rtlCol="0">
            <a:spAutoFit/>
          </a:bodyPr>
          <a:lstStyle/>
          <a:p>
            <a:r>
              <a:rPr kumimoji="1" lang="ja-JP" altLang="en-US" sz="2500" dirty="0" smtClean="0">
                <a:solidFill>
                  <a:schemeClr val="accent1">
                    <a:lumMod val="50000"/>
                  </a:schemeClr>
                </a:solidFill>
                <a:latin typeface="UD デジタル 教科書体 N-B" panose="02020700000000000000" pitchFamily="17" charset="-128"/>
                <a:ea typeface="UD デジタル 教科書体 N-B" panose="02020700000000000000" pitchFamily="17" charset="-128"/>
              </a:rPr>
              <a:t>　</a:t>
            </a:r>
            <a:r>
              <a:rPr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rPr>
              <a:t>③</a:t>
            </a:r>
            <a:r>
              <a:rPr lang="ja-JP" altLang="en-US" sz="2500" dirty="0" smtClean="0">
                <a:solidFill>
                  <a:schemeClr val="accent6">
                    <a:lumMod val="50000"/>
                  </a:schemeClr>
                </a:solidFill>
                <a:latin typeface="UD デジタル 教科書体 N-B" panose="02020700000000000000" pitchFamily="17" charset="-128"/>
                <a:ea typeface="UD デジタル 教科書体 N-B" panose="02020700000000000000" pitchFamily="17" charset="-128"/>
              </a:rPr>
              <a:t>上限時間の設定</a:t>
            </a:r>
            <a:endParaRPr kumimoji="1" lang="ja-JP" altLang="en-US" sz="2500" dirty="0">
              <a:solidFill>
                <a:schemeClr val="accent6">
                  <a:lumMod val="50000"/>
                </a:schemeClr>
              </a:solidFill>
              <a:latin typeface="UD デジタル 教科書体 N-B" panose="02020700000000000000" pitchFamily="17" charset="-128"/>
              <a:ea typeface="UD デジタル 教科書体 N-B" panose="02020700000000000000" pitchFamily="17" charset="-128"/>
            </a:endParaRPr>
          </a:p>
        </p:txBody>
      </p:sp>
      <p:sp>
        <p:nvSpPr>
          <p:cNvPr id="6" name="スライド番号プレースホルダー 5"/>
          <p:cNvSpPr>
            <a:spLocks noGrp="1"/>
          </p:cNvSpPr>
          <p:nvPr>
            <p:ph type="sldNum" sz="quarter" idx="12"/>
          </p:nvPr>
        </p:nvSpPr>
        <p:spPr/>
        <p:txBody>
          <a:bodyPr/>
          <a:lstStyle/>
          <a:p>
            <a:fld id="{9B8FF369-AF2E-4CA4-B6B6-8E7C30FEE845}" type="slidenum">
              <a:rPr kumimoji="1" lang="ja-JP" altLang="en-US" smtClean="0"/>
              <a:t>9</a:t>
            </a:fld>
            <a:endParaRPr kumimoji="1" lang="ja-JP" altLang="en-US"/>
          </a:p>
        </p:txBody>
      </p:sp>
    </p:spTree>
    <p:extLst>
      <p:ext uri="{BB962C8B-B14F-4D97-AF65-F5344CB8AC3E}">
        <p14:creationId xmlns:p14="http://schemas.microsoft.com/office/powerpoint/2010/main" val="42356341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4846</TotalTime>
  <Words>686</Words>
  <Application>Microsoft Office PowerPoint</Application>
  <PresentationFormat>ワイド画面</PresentationFormat>
  <Paragraphs>175</Paragraphs>
  <Slides>17</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17</vt:i4>
      </vt:variant>
    </vt:vector>
  </HeadingPairs>
  <TitlesOfParts>
    <vt:vector size="23" baseType="lpstr">
      <vt:lpstr>ＭＳ Ｐゴシック</vt:lpstr>
      <vt:lpstr>UD デジタル 教科書体 N-B</vt:lpstr>
      <vt:lpstr>Arial</vt:lpstr>
      <vt:lpstr>Calibri</vt:lpstr>
      <vt:lpstr>Calibri Light</vt:lpstr>
      <vt:lpstr>Office Theme</vt:lpstr>
      <vt:lpstr>学校体育施設予約方法等の 変更について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和泉市温水プール事業 あり方検討</dc:title>
  <dc:creator>冨岡　大作</dc:creator>
  <cp:lastModifiedBy>武田　直樹</cp:lastModifiedBy>
  <cp:revision>392</cp:revision>
  <cp:lastPrinted>2025-10-08T00:53:57Z</cp:lastPrinted>
  <dcterms:created xsi:type="dcterms:W3CDTF">2025-05-23T09:07:51Z</dcterms:created>
  <dcterms:modified xsi:type="dcterms:W3CDTF">2025-10-08T00:55:16Z</dcterms:modified>
</cp:coreProperties>
</file>