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22"/>
  </p:notesMasterIdLst>
  <p:sldIdLst>
    <p:sldId id="256" r:id="rId2"/>
    <p:sldId id="304" r:id="rId3"/>
    <p:sldId id="283" r:id="rId4"/>
    <p:sldId id="284" r:id="rId5"/>
    <p:sldId id="299" r:id="rId6"/>
    <p:sldId id="303" r:id="rId7"/>
    <p:sldId id="285" r:id="rId8"/>
    <p:sldId id="292" r:id="rId9"/>
    <p:sldId id="286" r:id="rId10"/>
    <p:sldId id="297" r:id="rId11"/>
    <p:sldId id="287" r:id="rId12"/>
    <p:sldId id="301" r:id="rId13"/>
    <p:sldId id="302" r:id="rId14"/>
    <p:sldId id="288" r:id="rId15"/>
    <p:sldId id="293" r:id="rId16"/>
    <p:sldId id="290" r:id="rId17"/>
    <p:sldId id="291" r:id="rId18"/>
    <p:sldId id="295" r:id="rId19"/>
    <p:sldId id="296" r:id="rId20"/>
    <p:sldId id="298" r:id="rId2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47" autoAdjust="0"/>
    <p:restoredTop sz="94660"/>
  </p:normalViewPr>
  <p:slideViewPr>
    <p:cSldViewPr snapToGrid="0">
      <p:cViewPr varScale="1">
        <p:scale>
          <a:sx n="51" d="100"/>
          <a:sy n="51" d="100"/>
        </p:scale>
        <p:origin x="9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6E2BD9-DFFA-41CB-8EB0-3B6D97CAB8AC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0F21B-4EF2-445F-A71C-3AAFFD501B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612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0F21B-4EF2-445F-A71C-3AAFFD501B7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206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3DE2-CAF0-4DA0-91D7-DB4EA05EF184}" type="datetime1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817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9F76-7681-424D-9214-F75520E71A71}" type="datetime1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4568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3AB6F-B61F-4BCD-9821-989F3EC80ED1}" type="datetime1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15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25789-2B46-4791-96A7-7E175CF95540}" type="datetime1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356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9839-64DA-471C-8EA9-EA4D14845D09}" type="datetime1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6232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8B0A-4A71-4973-BE63-4317D2C32133}" type="datetime1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9941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1D50A-1D8D-4BED-B7E2-7EBE78D584FE}" type="datetime1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4149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68D-030E-4AE8-9FCB-08BF35BF7400}" type="datetime1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2426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170A4-4BE6-48CF-9ECE-2726FB270581}" type="datetime1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576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17F7-E5A6-4F0E-9C57-945A75031F05}" type="datetime1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64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B60-5688-45E0-993E-592F3AFBD171}" type="datetime1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221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9DAF6-E049-4996-8C12-E5F2230A45A0}" type="datetime1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FF369-AF2E-4CA4-B6B6-8E7C30FEE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4263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 smtClean="0">
                <a:solidFill>
                  <a:schemeClr val="accent6">
                    <a:lumMod val="50000"/>
                  </a:schemeClr>
                </a:solidFill>
              </a:rPr>
              <a:t>学校体育施設予約システムの導入について</a:t>
            </a:r>
            <a:endParaRPr kumimoji="1" lang="ja-JP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906902" y="5073509"/>
            <a:ext cx="5566611" cy="443832"/>
          </a:xfrm>
        </p:spPr>
        <p:txBody>
          <a:bodyPr>
            <a:noAutofit/>
          </a:bodyPr>
          <a:lstStyle/>
          <a:p>
            <a:r>
              <a:rPr kumimoji="1" lang="ja-JP" altLang="en-US" sz="3000" dirty="0" smtClean="0">
                <a:solidFill>
                  <a:schemeClr val="accent6">
                    <a:lumMod val="75000"/>
                  </a:schemeClr>
                </a:solidFill>
              </a:rPr>
              <a:t>生涯学習推進室</a:t>
            </a:r>
            <a:endParaRPr kumimoji="1" lang="ja-JP" altLang="en-US" sz="3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1702192" y="1508198"/>
            <a:ext cx="8834510" cy="9551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1704205" y="3588369"/>
            <a:ext cx="8834510" cy="9551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427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つの角を丸めた四角形 1"/>
          <p:cNvSpPr/>
          <p:nvPr/>
        </p:nvSpPr>
        <p:spPr>
          <a:xfrm>
            <a:off x="599090" y="876562"/>
            <a:ext cx="11023249" cy="45719"/>
          </a:xfrm>
          <a:prstGeom prst="round1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5693" y="445227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仕組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みの変更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228916" y="1530699"/>
          <a:ext cx="9958568" cy="838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333">
                  <a:extLst>
                    <a:ext uri="{9D8B030D-6E8A-4147-A177-3AD203B41FA5}">
                      <a16:colId xmlns:a16="http://schemas.microsoft.com/office/drawing/2014/main" xmlns="" val="3783507755"/>
                    </a:ext>
                  </a:extLst>
                </a:gridCol>
                <a:gridCol w="8452235">
                  <a:extLst>
                    <a:ext uri="{9D8B030D-6E8A-4147-A177-3AD203B41FA5}">
                      <a16:colId xmlns:a16="http://schemas.microsoft.com/office/drawing/2014/main" xmlns="" val="2517298844"/>
                    </a:ext>
                  </a:extLst>
                </a:gridCol>
              </a:tblGrid>
              <a:tr h="83879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9633099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455693" y="1004278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③時間枠上限の設定（</a:t>
            </a:r>
            <a:r>
              <a:rPr lang="ja-JP" altLang="en-US" sz="2500" dirty="0" smtClean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帯予約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のコマ割り）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3771872"/>
              </p:ext>
            </p:extLst>
          </p:nvPr>
        </p:nvGraphicFramePr>
        <p:xfrm>
          <a:off x="877456" y="1481332"/>
          <a:ext cx="10022814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2544">
                  <a:extLst>
                    <a:ext uri="{9D8B030D-6E8A-4147-A177-3AD203B41FA5}">
                      <a16:colId xmlns:a16="http://schemas.microsoft.com/office/drawing/2014/main" xmlns="" val="2736755450"/>
                    </a:ext>
                  </a:extLst>
                </a:gridCol>
                <a:gridCol w="2346580">
                  <a:extLst>
                    <a:ext uri="{9D8B030D-6E8A-4147-A177-3AD203B41FA5}">
                      <a16:colId xmlns:a16="http://schemas.microsoft.com/office/drawing/2014/main" xmlns="" val="3617573025"/>
                    </a:ext>
                  </a:extLst>
                </a:gridCol>
                <a:gridCol w="1840554">
                  <a:extLst>
                    <a:ext uri="{9D8B030D-6E8A-4147-A177-3AD203B41FA5}">
                      <a16:colId xmlns:a16="http://schemas.microsoft.com/office/drawing/2014/main" xmlns="" val="408913481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xmlns="" val="2935365012"/>
                    </a:ext>
                  </a:extLst>
                </a:gridCol>
                <a:gridCol w="1942069">
                  <a:extLst>
                    <a:ext uri="{9D8B030D-6E8A-4147-A177-3AD203B41FA5}">
                      <a16:colId xmlns:a16="http://schemas.microsoft.com/office/drawing/2014/main" xmlns="" val="3087299262"/>
                    </a:ext>
                  </a:extLst>
                </a:gridCol>
                <a:gridCol w="2022787">
                  <a:extLst>
                    <a:ext uri="{9D8B030D-6E8A-4147-A177-3AD203B41FA5}">
                      <a16:colId xmlns:a16="http://schemas.microsoft.com/office/drawing/2014/main" xmlns="" val="1089657642"/>
                    </a:ext>
                  </a:extLst>
                </a:gridCol>
              </a:tblGrid>
              <a:tr h="34751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平日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土、日、祝日、長期休暇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58017884"/>
                  </a:ext>
                </a:extLst>
              </a:tr>
              <a:tr h="347515">
                <a:tc rowSpan="5">
                  <a:txBody>
                    <a:bodyPr/>
                    <a:lstStyle/>
                    <a:p>
                      <a:endParaRPr kumimoji="1" lang="en-US" altLang="ja-JP" dirty="0" smtClean="0"/>
                    </a:p>
                    <a:p>
                      <a:endParaRPr kumimoji="1" lang="en-US" altLang="ja-JP" dirty="0" smtClean="0"/>
                    </a:p>
                    <a:p>
                      <a:endParaRPr kumimoji="1" lang="en-US" altLang="ja-JP" dirty="0" smtClean="0"/>
                    </a:p>
                    <a:p>
                      <a:pPr algn="ctr"/>
                      <a:r>
                        <a:rPr kumimoji="1" lang="ja-JP" altLang="en-US" dirty="0" smtClean="0"/>
                        <a:t>体育館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時間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コマ番号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時間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コマ番号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9608675"/>
                  </a:ext>
                </a:extLst>
              </a:tr>
              <a:tr h="347515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kumimoji="1" lang="en-US" altLang="ja-JP" dirty="0" smtClean="0"/>
                    </a:p>
                    <a:p>
                      <a:pPr algn="ctr"/>
                      <a:r>
                        <a:rPr kumimoji="1" lang="en-US" altLang="ja-JP" dirty="0" smtClean="0"/>
                        <a:t>9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r>
                        <a:rPr kumimoji="1" lang="ja-JP" altLang="en-US" dirty="0" smtClean="0"/>
                        <a:t>～</a:t>
                      </a:r>
                      <a:r>
                        <a:rPr kumimoji="1" lang="en-US" altLang="ja-JP" dirty="0" smtClean="0"/>
                        <a:t>18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kumimoji="1" lang="en-US" altLang="ja-JP" dirty="0" smtClean="0"/>
                    </a:p>
                    <a:p>
                      <a:pPr algn="ctr"/>
                      <a:r>
                        <a:rPr kumimoji="1" lang="ja-JP" altLang="en-US" dirty="0" smtClean="0"/>
                        <a:t>授業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  9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r>
                        <a:rPr kumimoji="1" lang="ja-JP" altLang="en-US" dirty="0" smtClean="0"/>
                        <a:t>～</a:t>
                      </a:r>
                      <a:r>
                        <a:rPr kumimoji="1" lang="en-US" altLang="ja-JP" dirty="0" smtClean="0"/>
                        <a:t>12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aseline="0" dirty="0" smtClean="0"/>
                        <a:t>②</a:t>
                      </a:r>
                      <a:r>
                        <a:rPr kumimoji="1" lang="ja-JP" altLang="en-US" dirty="0" smtClean="0"/>
                        <a:t>　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83951039"/>
                  </a:ext>
                </a:extLst>
              </a:tr>
              <a:tr h="34751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r>
                        <a:rPr kumimoji="1" lang="ja-JP" altLang="en-US" dirty="0" smtClean="0"/>
                        <a:t>～</a:t>
                      </a:r>
                      <a:r>
                        <a:rPr kumimoji="1" lang="en-US" altLang="ja-JP" dirty="0" smtClean="0"/>
                        <a:t>15:00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aseline="0" dirty="0" smtClean="0"/>
                        <a:t>③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85856080"/>
                  </a:ext>
                </a:extLst>
              </a:tr>
              <a:tr h="34751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15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r>
                        <a:rPr kumimoji="1" lang="ja-JP" altLang="en-US" dirty="0" smtClean="0"/>
                        <a:t>～</a:t>
                      </a:r>
                      <a:r>
                        <a:rPr kumimoji="1" lang="en-US" altLang="ja-JP" dirty="0" smtClean="0"/>
                        <a:t>18:00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aseline="0" dirty="0" smtClean="0"/>
                        <a:t>④</a:t>
                      </a:r>
                      <a:endParaRPr kumimoji="1" lang="ja-JP" altLang="en-US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95661032"/>
                  </a:ext>
                </a:extLst>
              </a:tr>
              <a:tr h="34751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18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r>
                        <a:rPr kumimoji="1" lang="ja-JP" altLang="en-US" dirty="0" smtClean="0"/>
                        <a:t>～</a:t>
                      </a:r>
                      <a:r>
                        <a:rPr kumimoji="1" lang="en-US" altLang="ja-JP" dirty="0" smtClean="0"/>
                        <a:t>21:00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①　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18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r>
                        <a:rPr kumimoji="1" lang="ja-JP" altLang="en-US" dirty="0" smtClean="0"/>
                        <a:t>～</a:t>
                      </a:r>
                      <a:r>
                        <a:rPr kumimoji="1" lang="en-US" altLang="ja-JP" dirty="0" smtClean="0"/>
                        <a:t>21:00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aseline="0" dirty="0" smtClean="0"/>
                        <a:t>⑤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76783990"/>
                  </a:ext>
                </a:extLst>
              </a:tr>
              <a:tr h="12949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bg1"/>
                          </a:solidFill>
                        </a:rPr>
                        <a:t>平日</a:t>
                      </a:r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noFill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bg1"/>
                          </a:solidFill>
                        </a:rPr>
                        <a:t>土、日、祝日、長期休暇</a:t>
                      </a:r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25470543"/>
                  </a:ext>
                </a:extLst>
              </a:tr>
              <a:tr h="347515">
                <a:tc rowSpan="7">
                  <a:txBody>
                    <a:bodyPr/>
                    <a:lstStyle/>
                    <a:p>
                      <a:endParaRPr kumimoji="1" lang="en-US" altLang="ja-JP" dirty="0" smtClean="0"/>
                    </a:p>
                    <a:p>
                      <a:endParaRPr kumimoji="1" lang="en-US" altLang="ja-JP" dirty="0" smtClean="0"/>
                    </a:p>
                    <a:p>
                      <a:endParaRPr kumimoji="1" lang="en-US" altLang="ja-JP" dirty="0" smtClean="0"/>
                    </a:p>
                    <a:p>
                      <a:pPr algn="ctr"/>
                      <a:r>
                        <a:rPr kumimoji="1" lang="ja-JP" altLang="en-US" dirty="0" smtClean="0"/>
                        <a:t>グラウンド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時間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コマ番号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時間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コマ番号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15050419"/>
                  </a:ext>
                </a:extLst>
              </a:tr>
              <a:tr h="34751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9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r>
                        <a:rPr kumimoji="1" lang="ja-JP" altLang="en-US" dirty="0" smtClean="0"/>
                        <a:t>～</a:t>
                      </a:r>
                      <a:r>
                        <a:rPr kumimoji="1" lang="en-US" altLang="ja-JP" dirty="0" smtClean="0"/>
                        <a:t>18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endParaRPr kumimoji="1" lang="ja-JP" altLang="en-US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kumimoji="1" lang="en-US" altLang="ja-JP" dirty="0" smtClean="0"/>
                    </a:p>
                    <a:p>
                      <a:pPr algn="ctr"/>
                      <a:endParaRPr kumimoji="1" lang="en-US" altLang="ja-JP" dirty="0" smtClean="0"/>
                    </a:p>
                    <a:p>
                      <a:pPr algn="ctr"/>
                      <a:r>
                        <a:rPr kumimoji="1" lang="ja-JP" altLang="en-US" dirty="0" smtClean="0"/>
                        <a:t>授業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  9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r>
                        <a:rPr kumimoji="1" lang="ja-JP" altLang="en-US" dirty="0" smtClean="0"/>
                        <a:t>～</a:t>
                      </a:r>
                      <a:r>
                        <a:rPr kumimoji="1" lang="en-US" altLang="ja-JP" dirty="0" smtClean="0"/>
                        <a:t>11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aseline="0" dirty="0" smtClean="0"/>
                        <a:t>⑦</a:t>
                      </a:r>
                      <a:r>
                        <a:rPr kumimoji="1" lang="ja-JP" altLang="en-US" dirty="0" smtClean="0"/>
                        <a:t>　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13591895"/>
                  </a:ext>
                </a:extLst>
              </a:tr>
              <a:tr h="347515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r>
                        <a:rPr kumimoji="1" lang="ja-JP" altLang="en-US" dirty="0" smtClean="0"/>
                        <a:t>～</a:t>
                      </a:r>
                      <a:r>
                        <a:rPr kumimoji="1" lang="en-US" altLang="ja-JP" dirty="0" smtClean="0"/>
                        <a:t>13:00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aseline="0" dirty="0" smtClean="0"/>
                        <a:t>⑧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56065589"/>
                  </a:ext>
                </a:extLst>
              </a:tr>
              <a:tr h="347515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13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r>
                        <a:rPr kumimoji="1" lang="ja-JP" altLang="en-US" dirty="0" smtClean="0"/>
                        <a:t>～</a:t>
                      </a:r>
                      <a:r>
                        <a:rPr kumimoji="1" lang="en-US" altLang="ja-JP" dirty="0" smtClean="0"/>
                        <a:t>15:00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aseline="0" dirty="0" smtClean="0"/>
                        <a:t>⑨</a:t>
                      </a:r>
                      <a:endParaRPr kumimoji="1" lang="ja-JP" altLang="en-US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41504305"/>
                  </a:ext>
                </a:extLst>
              </a:tr>
              <a:tr h="347515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15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r>
                        <a:rPr kumimoji="1" lang="ja-JP" altLang="en-US" dirty="0" smtClean="0"/>
                        <a:t>～</a:t>
                      </a:r>
                      <a:r>
                        <a:rPr kumimoji="1" lang="en-US" altLang="ja-JP" dirty="0" smtClean="0"/>
                        <a:t>17:00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aseline="0" dirty="0" smtClean="0"/>
                        <a:t>⑩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49497929"/>
                  </a:ext>
                </a:extLst>
              </a:tr>
              <a:tr h="347515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18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r>
                        <a:rPr kumimoji="1" lang="ja-JP" altLang="en-US" dirty="0" smtClean="0"/>
                        <a:t>～</a:t>
                      </a:r>
                      <a:r>
                        <a:rPr kumimoji="1" lang="en-US" altLang="ja-JP" dirty="0" smtClean="0"/>
                        <a:t>21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　⑥</a:t>
                      </a:r>
                      <a:r>
                        <a:rPr kumimoji="1" lang="en-US" altLang="ja-JP" dirty="0" smtClean="0"/>
                        <a:t>※</a:t>
                      </a:r>
                      <a:r>
                        <a:rPr kumimoji="1" lang="ja-JP" altLang="en-US" dirty="0" smtClean="0"/>
                        <a:t>夜間照明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17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r>
                        <a:rPr kumimoji="1" lang="ja-JP" altLang="en-US" dirty="0" smtClean="0"/>
                        <a:t>～</a:t>
                      </a:r>
                      <a:r>
                        <a:rPr kumimoji="1" lang="en-US" altLang="ja-JP" dirty="0" smtClean="0"/>
                        <a:t>19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　</a:t>
                      </a:r>
                      <a:r>
                        <a:rPr kumimoji="1" lang="ja-JP" altLang="en-US" baseline="0" dirty="0" smtClean="0"/>
                        <a:t>⑪</a:t>
                      </a:r>
                      <a:r>
                        <a:rPr kumimoji="1" lang="en-US" altLang="ja-JP" dirty="0" smtClean="0"/>
                        <a:t>※</a:t>
                      </a:r>
                      <a:r>
                        <a:rPr kumimoji="1" lang="ja-JP" altLang="en-US" dirty="0" smtClean="0"/>
                        <a:t>夜間照明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71634210"/>
                  </a:ext>
                </a:extLst>
              </a:tr>
              <a:tr h="347515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dirty="0" smtClean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19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r>
                        <a:rPr kumimoji="1" lang="ja-JP" altLang="en-US" dirty="0" smtClean="0"/>
                        <a:t>～</a:t>
                      </a:r>
                      <a:r>
                        <a:rPr kumimoji="1" lang="en-US" altLang="ja-JP" dirty="0" smtClean="0"/>
                        <a:t>21:00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　⑫</a:t>
                      </a:r>
                      <a:r>
                        <a:rPr kumimoji="1" lang="en-US" altLang="ja-JP" dirty="0" smtClean="0"/>
                        <a:t>※</a:t>
                      </a:r>
                      <a:r>
                        <a:rPr kumimoji="1" lang="ja-JP" altLang="en-US" dirty="0" smtClean="0"/>
                        <a:t>夜間照明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58860628"/>
                  </a:ext>
                </a:extLst>
              </a:tr>
            </a:tbl>
          </a:graphicData>
        </a:graphic>
      </p:graphicFrame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つの角を丸めた四角形 1"/>
          <p:cNvSpPr/>
          <p:nvPr/>
        </p:nvSpPr>
        <p:spPr>
          <a:xfrm>
            <a:off x="599090" y="876562"/>
            <a:ext cx="11023249" cy="45719"/>
          </a:xfrm>
          <a:prstGeom prst="round1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5693" y="445227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仕組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みの変更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228916" y="1530699"/>
          <a:ext cx="9958568" cy="838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333">
                  <a:extLst>
                    <a:ext uri="{9D8B030D-6E8A-4147-A177-3AD203B41FA5}">
                      <a16:colId xmlns:a16="http://schemas.microsoft.com/office/drawing/2014/main" xmlns="" val="3783507755"/>
                    </a:ext>
                  </a:extLst>
                </a:gridCol>
                <a:gridCol w="8452235">
                  <a:extLst>
                    <a:ext uri="{9D8B030D-6E8A-4147-A177-3AD203B41FA5}">
                      <a16:colId xmlns:a16="http://schemas.microsoft.com/office/drawing/2014/main" xmlns="" val="2517298844"/>
                    </a:ext>
                  </a:extLst>
                </a:gridCol>
              </a:tblGrid>
              <a:tr h="83879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9633099"/>
                  </a:ext>
                </a:extLst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898188"/>
              </p:ext>
            </p:extLst>
          </p:nvPr>
        </p:nvGraphicFramePr>
        <p:xfrm>
          <a:off x="1044567" y="1744218"/>
          <a:ext cx="10226044" cy="42339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3497">
                  <a:extLst>
                    <a:ext uri="{9D8B030D-6E8A-4147-A177-3AD203B41FA5}">
                      <a16:colId xmlns:a16="http://schemas.microsoft.com/office/drawing/2014/main" xmlns="" val="1807043413"/>
                    </a:ext>
                  </a:extLst>
                </a:gridCol>
                <a:gridCol w="8272547">
                  <a:extLst>
                    <a:ext uri="{9D8B030D-6E8A-4147-A177-3AD203B41FA5}">
                      <a16:colId xmlns:a16="http://schemas.microsoft.com/office/drawing/2014/main" xmlns="" val="3878820915"/>
                    </a:ext>
                  </a:extLst>
                </a:gridCol>
              </a:tblGrid>
              <a:tr h="13854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chemeClr val="tx1"/>
                          </a:solidFill>
                        </a:rPr>
                        <a:t>これまで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・和泉市内の全学校</a:t>
                      </a:r>
                      <a:endParaRPr kumimoji="1" lang="ja-JP" altLang="en-US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14302957"/>
                  </a:ext>
                </a:extLst>
              </a:tr>
              <a:tr h="138545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79417787"/>
                  </a:ext>
                </a:extLst>
              </a:tr>
              <a:tr h="13854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>
                          <a:solidFill>
                            <a:schemeClr val="bg1"/>
                          </a:solidFill>
                        </a:rPr>
                        <a:t>これから</a:t>
                      </a:r>
                      <a:endParaRPr kumimoji="1" lang="ja-JP" alt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■</a:t>
                      </a:r>
                      <a:r>
                        <a:rPr kumimoji="1" lang="ja-JP" altLang="en-US" sz="24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帯予約</a:t>
                      </a:r>
                      <a:r>
                        <a:rPr kumimoji="1" lang="ja-JP" alt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：各団体ごとに、申請可能な学校を特定する</a:t>
                      </a:r>
                      <a:endParaRPr kumimoji="1" lang="en-US" altLang="ja-JP" sz="24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（使用者が主に在住している地域の校区内の学校とする）</a:t>
                      </a:r>
                      <a:endParaRPr kumimoji="1" lang="en-US" altLang="ja-JP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　</a:t>
                      </a:r>
                      <a:r>
                        <a:rPr kumimoji="1" lang="en-US" altLang="ja-JP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学校を地域に開放し、スポーツを普及する目的</a:t>
                      </a:r>
                      <a:endParaRPr kumimoji="1" lang="en-US" altLang="ja-JP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■</a:t>
                      </a:r>
                      <a:r>
                        <a:rPr kumimoji="1" lang="ja-JP" altLang="en-US" sz="24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空枠予約</a:t>
                      </a:r>
                      <a:r>
                        <a:rPr kumimoji="1" lang="ja-JP" alt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：和泉市内の全学校</a:t>
                      </a:r>
                      <a:endParaRPr kumimoji="1" lang="ja-JP" altLang="en-US" sz="2400" dirty="0"/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78080032"/>
                  </a:ext>
                </a:extLst>
              </a:tr>
            </a:tbl>
          </a:graphicData>
        </a:graphic>
      </p:graphicFrame>
      <p:sp>
        <p:nvSpPr>
          <p:cNvPr id="8" name="二等辺三角形 7"/>
          <p:cNvSpPr/>
          <p:nvPr/>
        </p:nvSpPr>
        <p:spPr>
          <a:xfrm flipV="1">
            <a:off x="4549768" y="3656144"/>
            <a:ext cx="3121891" cy="332509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55693" y="1004278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④使用対象の学校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060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つの角を丸めた四角形 1"/>
          <p:cNvSpPr/>
          <p:nvPr/>
        </p:nvSpPr>
        <p:spPr>
          <a:xfrm>
            <a:off x="599090" y="876562"/>
            <a:ext cx="11023249" cy="45719"/>
          </a:xfrm>
          <a:prstGeom prst="round1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5693" y="445227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仕組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みの変更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228916" y="1530699"/>
          <a:ext cx="9958568" cy="838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333">
                  <a:extLst>
                    <a:ext uri="{9D8B030D-6E8A-4147-A177-3AD203B41FA5}">
                      <a16:colId xmlns:a16="http://schemas.microsoft.com/office/drawing/2014/main" xmlns="" val="3783507755"/>
                    </a:ext>
                  </a:extLst>
                </a:gridCol>
                <a:gridCol w="8452235">
                  <a:extLst>
                    <a:ext uri="{9D8B030D-6E8A-4147-A177-3AD203B41FA5}">
                      <a16:colId xmlns:a16="http://schemas.microsoft.com/office/drawing/2014/main" xmlns="" val="2517298844"/>
                    </a:ext>
                  </a:extLst>
                </a:gridCol>
              </a:tblGrid>
              <a:tr h="83879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9633099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455693" y="1004278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④使用対象の学校（</a:t>
            </a:r>
            <a:r>
              <a:rPr lang="ja-JP" altLang="en-US" sz="2500" dirty="0" smtClean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帯予約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の対象校区）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130021"/>
              </p:ext>
            </p:extLst>
          </p:nvPr>
        </p:nvGraphicFramePr>
        <p:xfrm>
          <a:off x="1488991" y="1557763"/>
          <a:ext cx="4013311" cy="43421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57141">
                  <a:extLst>
                    <a:ext uri="{9D8B030D-6E8A-4147-A177-3AD203B41FA5}">
                      <a16:colId xmlns:a16="http://schemas.microsoft.com/office/drawing/2014/main" xmlns="" val="3279702284"/>
                    </a:ext>
                  </a:extLst>
                </a:gridCol>
                <a:gridCol w="305743">
                  <a:extLst>
                    <a:ext uri="{9D8B030D-6E8A-4147-A177-3AD203B41FA5}">
                      <a16:colId xmlns:a16="http://schemas.microsoft.com/office/drawing/2014/main" xmlns="" val="2763294645"/>
                    </a:ext>
                  </a:extLst>
                </a:gridCol>
                <a:gridCol w="1950427">
                  <a:extLst>
                    <a:ext uri="{9D8B030D-6E8A-4147-A177-3AD203B41FA5}">
                      <a16:colId xmlns:a16="http://schemas.microsoft.com/office/drawing/2014/main" xmlns="" val="3267096860"/>
                    </a:ext>
                  </a:extLst>
                </a:gridCol>
              </a:tblGrid>
              <a:tr h="24122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中学校区</a:t>
                      </a:r>
                      <a:endParaRPr lang="ja-JP" alt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区内の小・中学校</a:t>
                      </a:r>
                      <a:endParaRPr lang="ja-JP" alt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78435657"/>
                  </a:ext>
                </a:extLst>
              </a:tr>
              <a:tr h="241228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信太中学校区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信太中学校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35061897"/>
                  </a:ext>
                </a:extLst>
              </a:tr>
              <a:tr h="24122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信太小学校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56147891"/>
                  </a:ext>
                </a:extLst>
              </a:tr>
              <a:tr h="24122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鶴山台北小学校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15763309"/>
                  </a:ext>
                </a:extLst>
              </a:tr>
              <a:tr h="24122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鶴山台南小学校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92288893"/>
                  </a:ext>
                </a:extLst>
              </a:tr>
              <a:tr h="24122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富秋中学校区</a:t>
                      </a:r>
                      <a:endParaRPr lang="zh-CN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富秋中学校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12050918"/>
                  </a:ext>
                </a:extLst>
              </a:tr>
              <a:tr h="24122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幸小学校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60255442"/>
                  </a:ext>
                </a:extLst>
              </a:tr>
              <a:tr h="24122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池上小学校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39002990"/>
                  </a:ext>
                </a:extLst>
              </a:tr>
              <a:tr h="241228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和泉中学校区</a:t>
                      </a:r>
                      <a:endParaRPr lang="zh-CN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和泉中学校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53628487"/>
                  </a:ext>
                </a:extLst>
              </a:tr>
              <a:tr h="24122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国府小学校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75368191"/>
                  </a:ext>
                </a:extLst>
              </a:tr>
              <a:tr h="24122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伯太小学校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83751978"/>
                  </a:ext>
                </a:extLst>
              </a:tr>
              <a:tr h="24122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黒鳥小学校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49665990"/>
                  </a:ext>
                </a:extLst>
              </a:tr>
              <a:tr h="24122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郷荘中学校区</a:t>
                      </a:r>
                      <a:endParaRPr lang="zh-CN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郷荘中学校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88459017"/>
                  </a:ext>
                </a:extLst>
              </a:tr>
              <a:tr h="24122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和気小学校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85176701"/>
                  </a:ext>
                </a:extLst>
              </a:tr>
              <a:tr h="24122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芦部小学校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6190836"/>
                  </a:ext>
                </a:extLst>
              </a:tr>
              <a:tr h="24122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石尾中学校区</a:t>
                      </a:r>
                      <a:endParaRPr lang="zh-CN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石尾中学校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68207282"/>
                  </a:ext>
                </a:extLst>
              </a:tr>
              <a:tr h="24122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北松尾小学校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92589024"/>
                  </a:ext>
                </a:extLst>
              </a:tr>
              <a:tr h="24122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緑ケ丘小学校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33151380"/>
                  </a:ext>
                </a:extLst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748708"/>
              </p:ext>
            </p:extLst>
          </p:nvPr>
        </p:nvGraphicFramePr>
        <p:xfrm>
          <a:off x="6208200" y="1551596"/>
          <a:ext cx="3937664" cy="33464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4021">
                  <a:extLst>
                    <a:ext uri="{9D8B030D-6E8A-4147-A177-3AD203B41FA5}">
                      <a16:colId xmlns:a16="http://schemas.microsoft.com/office/drawing/2014/main" xmlns="" val="2432009253"/>
                    </a:ext>
                  </a:extLst>
                </a:gridCol>
                <a:gridCol w="299980">
                  <a:extLst>
                    <a:ext uri="{9D8B030D-6E8A-4147-A177-3AD203B41FA5}">
                      <a16:colId xmlns:a16="http://schemas.microsoft.com/office/drawing/2014/main" xmlns="" val="4174572311"/>
                    </a:ext>
                  </a:extLst>
                </a:gridCol>
                <a:gridCol w="1913663">
                  <a:extLst>
                    <a:ext uri="{9D8B030D-6E8A-4147-A177-3AD203B41FA5}">
                      <a16:colId xmlns:a16="http://schemas.microsoft.com/office/drawing/2014/main" xmlns="" val="2573227970"/>
                    </a:ext>
                  </a:extLst>
                </a:gridCol>
              </a:tblGrid>
              <a:tr h="23902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中学校区</a:t>
                      </a:r>
                      <a:endParaRPr lang="ja-JP" alt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区内の小・中学校</a:t>
                      </a:r>
                      <a:endParaRPr lang="ja-JP" alt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70484470"/>
                  </a:ext>
                </a:extLst>
              </a:tr>
              <a:tr h="23902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北池田中学校区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北池田中学校</a:t>
                      </a:r>
                      <a:endParaRPr lang="zh-CN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0346196"/>
                  </a:ext>
                </a:extLst>
              </a:tr>
              <a:tr h="23902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北池田小学校</a:t>
                      </a:r>
                      <a:endParaRPr lang="zh-CN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09379177"/>
                  </a:ext>
                </a:extLst>
              </a:tr>
              <a:tr h="23902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いぶき野小学校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54856201"/>
                  </a:ext>
                </a:extLst>
              </a:tr>
              <a:tr h="23902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南池田小学校区</a:t>
                      </a:r>
                      <a:endParaRPr lang="zh-CN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南池田中学校</a:t>
                      </a:r>
                      <a:endParaRPr lang="zh-CN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02136260"/>
                  </a:ext>
                </a:extLst>
              </a:tr>
              <a:tr h="23902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南池田小学校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58608867"/>
                  </a:ext>
                </a:extLst>
              </a:tr>
              <a:tr h="23902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青葉はつが野小学校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00006631"/>
                  </a:ext>
                </a:extLst>
              </a:tr>
              <a:tr h="23902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光明台中学校区</a:t>
                      </a:r>
                      <a:endParaRPr lang="zh-CN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光明台中学校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96594084"/>
                  </a:ext>
                </a:extLst>
              </a:tr>
              <a:tr h="23902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光明台北小学校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7460077"/>
                  </a:ext>
                </a:extLst>
              </a:tr>
              <a:tr h="23902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光明台南小学校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03970791"/>
                  </a:ext>
                </a:extLst>
              </a:tr>
              <a:tr h="23902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 dirty="0" smtClean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槇</a:t>
                      </a:r>
                      <a:r>
                        <a:rPr lang="ja-JP" altLang="en-US" sz="1100" b="1" u="none" strike="noStrike" smtClean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尾学園校区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槇</a:t>
                      </a:r>
                      <a:r>
                        <a:rPr lang="ja-JP" altLang="en-US" sz="1100" b="1" u="none" strike="noStrike" dirty="0" smtClean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尾学園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65265445"/>
                  </a:ext>
                </a:extLst>
              </a:tr>
              <a:tr h="23902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横山小学校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81855664"/>
                  </a:ext>
                </a:extLst>
              </a:tr>
              <a:tr h="23902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南横山小学校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89656600"/>
                  </a:ext>
                </a:extLst>
              </a:tr>
              <a:tr h="23902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南松尾はつが野学園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1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南松尾はつが野学園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05968924"/>
                  </a:ext>
                </a:extLst>
              </a:tr>
            </a:tbl>
          </a:graphicData>
        </a:graphic>
      </p:graphicFrame>
      <p:sp>
        <p:nvSpPr>
          <p:cNvPr id="14" name="正方形/長方形 13"/>
          <p:cNvSpPr/>
          <p:nvPr/>
        </p:nvSpPr>
        <p:spPr>
          <a:xfrm>
            <a:off x="7844098" y="4987209"/>
            <a:ext cx="2731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00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※○</a:t>
            </a:r>
            <a:r>
              <a:rPr lang="ja-JP" altLang="en-US" sz="1000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・・・夜間照明設置校</a:t>
            </a:r>
            <a:r>
              <a:rPr lang="ja-JP" altLang="en-US" sz="1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 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616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つの角を丸めた四角形 1"/>
          <p:cNvSpPr/>
          <p:nvPr/>
        </p:nvSpPr>
        <p:spPr>
          <a:xfrm>
            <a:off x="599090" y="876562"/>
            <a:ext cx="11023249" cy="45719"/>
          </a:xfrm>
          <a:prstGeom prst="round1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5693" y="445227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仕組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みの変更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228916" y="1530699"/>
          <a:ext cx="9958568" cy="838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333">
                  <a:extLst>
                    <a:ext uri="{9D8B030D-6E8A-4147-A177-3AD203B41FA5}">
                      <a16:colId xmlns:a16="http://schemas.microsoft.com/office/drawing/2014/main" xmlns="" val="3783507755"/>
                    </a:ext>
                  </a:extLst>
                </a:gridCol>
                <a:gridCol w="8452235">
                  <a:extLst>
                    <a:ext uri="{9D8B030D-6E8A-4147-A177-3AD203B41FA5}">
                      <a16:colId xmlns:a16="http://schemas.microsoft.com/office/drawing/2014/main" xmlns="" val="2517298844"/>
                    </a:ext>
                  </a:extLst>
                </a:gridCol>
              </a:tblGrid>
              <a:tr h="83879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9633099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455693" y="1004278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④使用対象の学校（</a:t>
            </a:r>
            <a:r>
              <a:rPr lang="ja-JP" altLang="en-US" sz="2500" dirty="0" smtClean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帯予約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の対象校区）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8121483" y="6281224"/>
            <a:ext cx="2731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00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※○</a:t>
            </a:r>
            <a:r>
              <a:rPr lang="ja-JP" altLang="en-US" sz="1000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・・・夜間照明設置校</a:t>
            </a:r>
            <a:r>
              <a:rPr lang="ja-JP" altLang="en-US" sz="1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 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095126"/>
              </p:ext>
            </p:extLst>
          </p:nvPr>
        </p:nvGraphicFramePr>
        <p:xfrm>
          <a:off x="1042282" y="1474774"/>
          <a:ext cx="4140200" cy="38728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34851">
                  <a:extLst>
                    <a:ext uri="{9D8B030D-6E8A-4147-A177-3AD203B41FA5}">
                      <a16:colId xmlns:a16="http://schemas.microsoft.com/office/drawing/2014/main" xmlns="" val="3358180496"/>
                    </a:ext>
                  </a:extLst>
                </a:gridCol>
                <a:gridCol w="276862">
                  <a:extLst>
                    <a:ext uri="{9D8B030D-6E8A-4147-A177-3AD203B41FA5}">
                      <a16:colId xmlns:a16="http://schemas.microsoft.com/office/drawing/2014/main" xmlns="" val="4043079422"/>
                    </a:ext>
                  </a:extLst>
                </a:gridCol>
                <a:gridCol w="1928487">
                  <a:extLst>
                    <a:ext uri="{9D8B030D-6E8A-4147-A177-3AD203B41FA5}">
                      <a16:colId xmlns:a16="http://schemas.microsoft.com/office/drawing/2014/main" xmlns="" val="2712587912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構成員が多い校区</a:t>
                      </a:r>
                      <a:endParaRPr lang="ja-JP" alt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表示される校区</a:t>
                      </a:r>
                      <a:endParaRPr lang="ja-JP" alt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16284099"/>
                  </a:ext>
                </a:extLst>
              </a:tr>
              <a:tr h="21717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信太中学校区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信太中学校区</a:t>
                      </a:r>
                      <a:endParaRPr lang="zh-CN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05448454"/>
                  </a:ext>
                </a:extLst>
              </a:tr>
              <a:tr h="21717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富秋中学校区</a:t>
                      </a:r>
                      <a:endParaRPr lang="zh-CN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00768957"/>
                  </a:ext>
                </a:extLst>
              </a:tr>
              <a:tr h="21717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富秋中学校区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富秋中学校区</a:t>
                      </a:r>
                      <a:endParaRPr lang="zh-CN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4289355"/>
                  </a:ext>
                </a:extLst>
              </a:tr>
              <a:tr h="21717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信太中学校区</a:t>
                      </a:r>
                      <a:endParaRPr lang="zh-CN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59011684"/>
                  </a:ext>
                </a:extLst>
              </a:tr>
              <a:tr h="21717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和泉中学校区</a:t>
                      </a:r>
                      <a:endParaRPr lang="zh-CN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6720879"/>
                  </a:ext>
                </a:extLst>
              </a:tr>
              <a:tr h="21717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和泉中学校区</a:t>
                      </a:r>
                      <a:endParaRPr lang="zh-CN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和泉中学校区</a:t>
                      </a:r>
                      <a:endParaRPr lang="zh-CN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15781423"/>
                  </a:ext>
                </a:extLst>
              </a:tr>
              <a:tr h="21717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富秋中学校区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95297428"/>
                  </a:ext>
                </a:extLst>
              </a:tr>
              <a:tr h="21717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郷荘中学校区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9894772"/>
                  </a:ext>
                </a:extLst>
              </a:tr>
              <a:tr h="21717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郷荘中学校区</a:t>
                      </a:r>
                      <a:endParaRPr lang="zh-CN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郷荘中学校区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2804669"/>
                  </a:ext>
                </a:extLst>
              </a:tr>
              <a:tr h="21717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和泉中学校区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67287543"/>
                  </a:ext>
                </a:extLst>
              </a:tr>
              <a:tr h="21717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北池田中学校区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84003334"/>
                  </a:ext>
                </a:extLst>
              </a:tr>
              <a:tr h="21717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石尾中学校区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06614400"/>
                  </a:ext>
                </a:extLst>
              </a:tr>
              <a:tr h="217170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zh-CN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石尾中学校区</a:t>
                      </a:r>
                      <a:endParaRPr lang="zh-CN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石尾中学校区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68584559"/>
                  </a:ext>
                </a:extLst>
              </a:tr>
              <a:tr h="21717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郷荘中学校区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84910140"/>
                  </a:ext>
                </a:extLst>
              </a:tr>
              <a:tr h="21717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北池田中学校区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34516164"/>
                  </a:ext>
                </a:extLst>
              </a:tr>
              <a:tr h="21717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南池田中学校区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87703077"/>
                  </a:ext>
                </a:extLst>
              </a:tr>
              <a:tr h="21717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1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南松尾はつが野学園校区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75362706"/>
                  </a:ext>
                </a:extLst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676846"/>
              </p:ext>
            </p:extLst>
          </p:nvPr>
        </p:nvGraphicFramePr>
        <p:xfrm>
          <a:off x="6216151" y="1474351"/>
          <a:ext cx="4350221" cy="47575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3001">
                  <a:extLst>
                    <a:ext uri="{9D8B030D-6E8A-4147-A177-3AD203B41FA5}">
                      <a16:colId xmlns:a16="http://schemas.microsoft.com/office/drawing/2014/main" xmlns="" val="1096308303"/>
                    </a:ext>
                  </a:extLst>
                </a:gridCol>
                <a:gridCol w="290907">
                  <a:extLst>
                    <a:ext uri="{9D8B030D-6E8A-4147-A177-3AD203B41FA5}">
                      <a16:colId xmlns:a16="http://schemas.microsoft.com/office/drawing/2014/main" xmlns="" val="1623019980"/>
                    </a:ext>
                  </a:extLst>
                </a:gridCol>
                <a:gridCol w="2026313">
                  <a:extLst>
                    <a:ext uri="{9D8B030D-6E8A-4147-A177-3AD203B41FA5}">
                      <a16:colId xmlns:a16="http://schemas.microsoft.com/office/drawing/2014/main" xmlns="" val="12649333"/>
                    </a:ext>
                  </a:extLst>
                </a:gridCol>
              </a:tblGrid>
              <a:tr h="18158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構成員が多い校区</a:t>
                      </a:r>
                      <a:endParaRPr lang="ja-JP" alt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表示される校区</a:t>
                      </a:r>
                      <a:endParaRPr lang="ja-JP" alt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5816146"/>
                  </a:ext>
                </a:extLst>
              </a:tr>
              <a:tr h="217901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北池田中学校区</a:t>
                      </a:r>
                      <a:endParaRPr lang="zh-CN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北池田中学校区</a:t>
                      </a:r>
                      <a:endParaRPr lang="zh-CN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9484380"/>
                  </a:ext>
                </a:extLst>
              </a:tr>
              <a:tr h="2179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郷荘中学校区</a:t>
                      </a:r>
                      <a:endParaRPr lang="zh-CN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17946346"/>
                  </a:ext>
                </a:extLst>
              </a:tr>
              <a:tr h="2179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石尾中学校区</a:t>
                      </a:r>
                      <a:endParaRPr lang="zh-CN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66620898"/>
                  </a:ext>
                </a:extLst>
              </a:tr>
              <a:tr h="2179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光明台中学校区</a:t>
                      </a:r>
                      <a:endParaRPr lang="zh-CN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37936203"/>
                  </a:ext>
                </a:extLst>
              </a:tr>
              <a:tr h="2179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南池田中学校区</a:t>
                      </a:r>
                      <a:endParaRPr lang="zh-CN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56436919"/>
                  </a:ext>
                </a:extLst>
              </a:tr>
              <a:tr h="217901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南池田中学校区</a:t>
                      </a:r>
                      <a:endParaRPr lang="zh-CN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南池田中学校区</a:t>
                      </a:r>
                      <a:endParaRPr lang="zh-CN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06158644"/>
                  </a:ext>
                </a:extLst>
              </a:tr>
              <a:tr h="2179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北池田中学校区</a:t>
                      </a:r>
                      <a:endParaRPr lang="zh-CN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30935261"/>
                  </a:ext>
                </a:extLst>
              </a:tr>
              <a:tr h="2179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石尾中学校区</a:t>
                      </a:r>
                      <a:endParaRPr lang="zh-CN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75446688"/>
                  </a:ext>
                </a:extLst>
              </a:tr>
              <a:tr h="2179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光明台中学校区</a:t>
                      </a:r>
                      <a:endParaRPr lang="zh-CN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50537964"/>
                  </a:ext>
                </a:extLst>
              </a:tr>
              <a:tr h="2179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南松尾はつが野学園校区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81550593"/>
                  </a:ext>
                </a:extLst>
              </a:tr>
              <a:tr h="2179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u="none" strike="noStrike" dirty="0" smtClean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槇尾学園校区</a:t>
                      </a:r>
                      <a:endParaRPr lang="zh-CN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78303425"/>
                  </a:ext>
                </a:extLst>
              </a:tr>
              <a:tr h="21790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zh-CN" altLang="en-US" sz="10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光明台中学校区</a:t>
                      </a:r>
                      <a:endParaRPr lang="zh-CN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光明台中学校区</a:t>
                      </a:r>
                      <a:endParaRPr lang="zh-CN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24608982"/>
                  </a:ext>
                </a:extLst>
              </a:tr>
              <a:tr h="2179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北池田中学校区</a:t>
                      </a:r>
                      <a:endParaRPr lang="zh-CN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7119492"/>
                  </a:ext>
                </a:extLst>
              </a:tr>
              <a:tr h="2179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南池田中学校区</a:t>
                      </a:r>
                      <a:endParaRPr lang="zh-CN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27944307"/>
                  </a:ext>
                </a:extLst>
              </a:tr>
              <a:tr h="21790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u="none" strike="noStrike" dirty="0" smtClean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槇尾学園校区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u="none" strike="noStrike" dirty="0" smtClean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槇尾学園校区</a:t>
                      </a:r>
                      <a:endParaRPr lang="zh-CN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94308466"/>
                  </a:ext>
                </a:extLst>
              </a:tr>
              <a:tr h="2179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南池田中学校区</a:t>
                      </a:r>
                      <a:endParaRPr lang="zh-CN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58306863"/>
                  </a:ext>
                </a:extLst>
              </a:tr>
              <a:tr h="2179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南松尾はつが野学園校区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27746576"/>
                  </a:ext>
                </a:extLst>
              </a:tr>
              <a:tr h="217901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南松尾はつが野学園校区</a:t>
                      </a:r>
                      <a:endParaRPr lang="ja-JP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南松尾はつが野学園校区</a:t>
                      </a:r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33538964"/>
                  </a:ext>
                </a:extLst>
              </a:tr>
              <a:tr h="2179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石尾中学校区</a:t>
                      </a:r>
                      <a:endParaRPr lang="zh-CN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15435475"/>
                  </a:ext>
                </a:extLst>
              </a:tr>
              <a:tr h="2179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　</a:t>
                      </a:r>
                      <a:endParaRPr lang="ja-JP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00" u="none" strike="noStrike" dirty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南池田中学校区</a:t>
                      </a:r>
                      <a:endParaRPr lang="zh-CN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5939654"/>
                  </a:ext>
                </a:extLst>
              </a:tr>
              <a:tr h="2179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○</a:t>
                      </a:r>
                      <a:endParaRPr lang="ja-JP" altLang="en-US" sz="1000" b="1" i="0" u="none" strike="noStrike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u="none" strike="noStrike" dirty="0" smtClean="0">
                          <a:effectLst/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槇尾学園校区</a:t>
                      </a:r>
                      <a:endParaRPr lang="zh-CN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marL="8741" marR="8741" marT="8741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96899615"/>
                  </a:ext>
                </a:extLst>
              </a:tr>
            </a:tbl>
          </a:graphicData>
        </a:graphic>
      </p:graphicFrame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919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つの角を丸めた四角形 1"/>
          <p:cNvSpPr/>
          <p:nvPr/>
        </p:nvSpPr>
        <p:spPr>
          <a:xfrm>
            <a:off x="599090" y="876562"/>
            <a:ext cx="11023249" cy="45719"/>
          </a:xfrm>
          <a:prstGeom prst="round1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5693" y="445227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仕組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みの変更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228916" y="1530699"/>
          <a:ext cx="9958568" cy="838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333">
                  <a:extLst>
                    <a:ext uri="{9D8B030D-6E8A-4147-A177-3AD203B41FA5}">
                      <a16:colId xmlns:a16="http://schemas.microsoft.com/office/drawing/2014/main" xmlns="" val="3783507755"/>
                    </a:ext>
                  </a:extLst>
                </a:gridCol>
                <a:gridCol w="8452235">
                  <a:extLst>
                    <a:ext uri="{9D8B030D-6E8A-4147-A177-3AD203B41FA5}">
                      <a16:colId xmlns:a16="http://schemas.microsoft.com/office/drawing/2014/main" xmlns="" val="2517298844"/>
                    </a:ext>
                  </a:extLst>
                </a:gridCol>
              </a:tblGrid>
              <a:tr h="83879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9633099"/>
                  </a:ext>
                </a:extLst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946613"/>
              </p:ext>
            </p:extLst>
          </p:nvPr>
        </p:nvGraphicFramePr>
        <p:xfrm>
          <a:off x="1044567" y="1744218"/>
          <a:ext cx="10226044" cy="4325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3497">
                  <a:extLst>
                    <a:ext uri="{9D8B030D-6E8A-4147-A177-3AD203B41FA5}">
                      <a16:colId xmlns:a16="http://schemas.microsoft.com/office/drawing/2014/main" xmlns="" val="1807043413"/>
                    </a:ext>
                  </a:extLst>
                </a:gridCol>
                <a:gridCol w="8272547">
                  <a:extLst>
                    <a:ext uri="{9D8B030D-6E8A-4147-A177-3AD203B41FA5}">
                      <a16:colId xmlns:a16="http://schemas.microsoft.com/office/drawing/2014/main" xmlns="" val="3878820915"/>
                    </a:ext>
                  </a:extLst>
                </a:gridCol>
              </a:tblGrid>
              <a:tr h="13854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chemeClr val="tx1"/>
                          </a:solidFill>
                        </a:rPr>
                        <a:t>これまで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・使用前に学校（教頭先生）から鍵を借り、使用後に学校に鍵を返す。</a:t>
                      </a:r>
                      <a:endParaRPr kumimoji="1" lang="ja-JP" altLang="en-US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14302957"/>
                  </a:ext>
                </a:extLst>
              </a:tr>
              <a:tr h="138545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79417787"/>
                  </a:ext>
                </a:extLst>
              </a:tr>
              <a:tr h="13854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>
                          <a:solidFill>
                            <a:schemeClr val="bg1"/>
                          </a:solidFill>
                        </a:rPr>
                        <a:t>これから</a:t>
                      </a:r>
                      <a:endParaRPr kumimoji="1" lang="ja-JP" alt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・学校の門に暗証番号式スマートロックを設置する。</a:t>
                      </a:r>
                      <a:endParaRPr kumimoji="1" lang="en-US" altLang="ja-JP" sz="24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・使用団体には、使用日時前に暗証番号を送信する。</a:t>
                      </a:r>
                      <a:endParaRPr kumimoji="1" lang="en-US" altLang="ja-JP" sz="24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・暗証番号を入力し、鍵を取り出す。使用後はスマートロックに鍵を返す。</a:t>
                      </a:r>
                      <a:endParaRPr kumimoji="1" lang="ja-JP" altLang="en-US" sz="1600" dirty="0"/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78080032"/>
                  </a:ext>
                </a:extLst>
              </a:tr>
            </a:tbl>
          </a:graphicData>
        </a:graphic>
      </p:graphicFrame>
      <p:sp>
        <p:nvSpPr>
          <p:cNvPr id="8" name="二等辺三角形 7"/>
          <p:cNvSpPr/>
          <p:nvPr/>
        </p:nvSpPr>
        <p:spPr>
          <a:xfrm flipV="1">
            <a:off x="4549768" y="3656144"/>
            <a:ext cx="3121891" cy="332509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55693" y="1004278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⑤鍵の受渡し方法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377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つの角を丸めた四角形 1"/>
          <p:cNvSpPr/>
          <p:nvPr/>
        </p:nvSpPr>
        <p:spPr>
          <a:xfrm>
            <a:off x="599090" y="876562"/>
            <a:ext cx="11023249" cy="45719"/>
          </a:xfrm>
          <a:prstGeom prst="round1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5693" y="445227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仕組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みの変更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228916" y="1530699"/>
          <a:ext cx="9958568" cy="838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333">
                  <a:extLst>
                    <a:ext uri="{9D8B030D-6E8A-4147-A177-3AD203B41FA5}">
                      <a16:colId xmlns:a16="http://schemas.microsoft.com/office/drawing/2014/main" xmlns="" val="3783507755"/>
                    </a:ext>
                  </a:extLst>
                </a:gridCol>
                <a:gridCol w="8452235">
                  <a:extLst>
                    <a:ext uri="{9D8B030D-6E8A-4147-A177-3AD203B41FA5}">
                      <a16:colId xmlns:a16="http://schemas.microsoft.com/office/drawing/2014/main" xmlns="" val="2517298844"/>
                    </a:ext>
                  </a:extLst>
                </a:gridCol>
              </a:tblGrid>
              <a:tr h="83879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9633099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455693" y="1004278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⑤鍵の受渡し方法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08093" y="1584906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（スマートロック）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555940" y="4068219"/>
            <a:ext cx="4881798" cy="2554545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kumimoji="1" lang="ja-JP" alt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パスワード送付のメール</a:t>
            </a:r>
            <a:endParaRPr kumimoji="1" lang="en-US" altLang="ja-JP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 algn="ctr"/>
            <a:r>
              <a:rPr lang="ja-JP" altLang="en-US" dirty="0" smtClean="0">
                <a:solidFill>
                  <a:schemeClr val="bg1"/>
                </a:solidFill>
              </a:rPr>
              <a:t>鍵</a:t>
            </a:r>
            <a:r>
              <a:rPr lang="ja-JP" altLang="en-US" dirty="0">
                <a:solidFill>
                  <a:schemeClr val="bg1"/>
                </a:solidFill>
              </a:rPr>
              <a:t>のパスワードは下記の通りです</a:t>
            </a:r>
            <a:br>
              <a:rPr lang="ja-JP" altLang="en-US" dirty="0">
                <a:solidFill>
                  <a:schemeClr val="bg1"/>
                </a:solidFill>
              </a:rPr>
            </a:br>
            <a:r>
              <a:rPr lang="en-US" altLang="ja-JP" dirty="0">
                <a:solidFill>
                  <a:schemeClr val="bg1"/>
                </a:solidFill>
              </a:rPr>
              <a:t>====================</a:t>
            </a:r>
            <a:r>
              <a:rPr lang="ja-JP" altLang="en-US" dirty="0">
                <a:solidFill>
                  <a:schemeClr val="bg1"/>
                </a:solidFill>
              </a:rPr>
              <a:t/>
            </a:r>
            <a:br>
              <a:rPr lang="ja-JP" altLang="en-US" dirty="0">
                <a:solidFill>
                  <a:schemeClr val="bg1"/>
                </a:solidFill>
              </a:rPr>
            </a:br>
            <a:r>
              <a:rPr lang="en-US" altLang="ja-JP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#password#</a:t>
            </a:r>
            <a:r>
              <a:rPr lang="ja-JP" altLang="en-US" dirty="0">
                <a:solidFill>
                  <a:schemeClr val="bg1"/>
                </a:solidFill>
              </a:rPr>
              <a:t/>
            </a:r>
            <a:br>
              <a:rPr lang="ja-JP" altLang="en-US" dirty="0">
                <a:solidFill>
                  <a:schemeClr val="bg1"/>
                </a:solidFill>
              </a:rPr>
            </a:br>
            <a:r>
              <a:rPr lang="en-US" altLang="ja-JP" dirty="0" smtClean="0">
                <a:solidFill>
                  <a:schemeClr val="bg1"/>
                </a:solidFill>
              </a:rPr>
              <a:t>====================</a:t>
            </a:r>
            <a:r>
              <a:rPr lang="ja-JP" altLang="en-US" dirty="0">
                <a:solidFill>
                  <a:schemeClr val="bg1"/>
                </a:solidFill>
              </a:rPr>
              <a:t/>
            </a:r>
            <a:br>
              <a:rPr lang="ja-JP" altLang="en-US" dirty="0">
                <a:solidFill>
                  <a:schemeClr val="bg1"/>
                </a:solidFill>
              </a:rPr>
            </a:br>
            <a:r>
              <a:rPr lang="en-US" altLang="ja-JP" sz="1400" dirty="0" smtClean="0">
                <a:solidFill>
                  <a:schemeClr val="bg1"/>
                </a:solidFill>
              </a:rPr>
              <a:t>--------------------------------------------</a:t>
            </a:r>
          </a:p>
          <a:p>
            <a:r>
              <a:rPr lang="ja-JP" altLang="en-US" sz="1400" dirty="0" smtClean="0">
                <a:solidFill>
                  <a:schemeClr val="bg1"/>
                </a:solidFill>
              </a:rPr>
              <a:t>　　　　　　　　申請</a:t>
            </a:r>
            <a:r>
              <a:rPr lang="ja-JP" altLang="en-US" sz="1400" dirty="0">
                <a:solidFill>
                  <a:schemeClr val="bg1"/>
                </a:solidFill>
              </a:rPr>
              <a:t>コード</a:t>
            </a:r>
            <a:r>
              <a:rPr lang="ja-JP" altLang="en-US" sz="1400" dirty="0" smtClean="0">
                <a:solidFill>
                  <a:schemeClr val="bg1"/>
                </a:solidFill>
              </a:rPr>
              <a:t>：　　　　　　　使用日</a:t>
            </a:r>
            <a:r>
              <a:rPr lang="ja-JP" altLang="en-US" sz="1400" dirty="0">
                <a:solidFill>
                  <a:schemeClr val="bg1"/>
                </a:solidFill>
              </a:rPr>
              <a:t>：</a:t>
            </a:r>
            <a:br>
              <a:rPr lang="ja-JP" altLang="en-US" sz="1400" dirty="0">
                <a:solidFill>
                  <a:schemeClr val="bg1"/>
                </a:solidFill>
              </a:rPr>
            </a:br>
            <a:r>
              <a:rPr lang="ja-JP" altLang="en-US" sz="1400" dirty="0" smtClean="0">
                <a:solidFill>
                  <a:schemeClr val="bg1"/>
                </a:solidFill>
              </a:rPr>
              <a:t>　　　　　　　　使用時間  ：　　　　      　使用施設：</a:t>
            </a:r>
            <a:endParaRPr lang="en-US" altLang="ja-JP" sz="1400" dirty="0" smtClean="0">
              <a:solidFill>
                <a:schemeClr val="bg1"/>
              </a:solidFill>
            </a:endParaRPr>
          </a:p>
          <a:p>
            <a:r>
              <a:rPr lang="ja-JP" altLang="en-US" sz="1400" dirty="0" smtClean="0">
                <a:solidFill>
                  <a:schemeClr val="bg1"/>
                </a:solidFill>
              </a:rPr>
              <a:t>                        使用人数：　　　　　  　　備考欄</a:t>
            </a:r>
            <a:r>
              <a:rPr lang="ja-JP" altLang="en-US" sz="1400" dirty="0">
                <a:solidFill>
                  <a:schemeClr val="bg1"/>
                </a:solidFill>
              </a:rPr>
              <a:t>：</a:t>
            </a:r>
            <a:br>
              <a:rPr lang="ja-JP" altLang="en-US" sz="1400" dirty="0">
                <a:solidFill>
                  <a:schemeClr val="bg1"/>
                </a:solidFill>
              </a:rPr>
            </a:br>
            <a:r>
              <a:rPr lang="ja-JP" altLang="en-US" sz="1400" dirty="0" smtClean="0">
                <a:solidFill>
                  <a:schemeClr val="bg1"/>
                </a:solidFill>
              </a:rPr>
              <a:t>　　　　　　　　　　</a:t>
            </a:r>
            <a:r>
              <a:rPr lang="en-US" altLang="ja-JP" sz="1400" dirty="0" smtClean="0">
                <a:solidFill>
                  <a:schemeClr val="bg1"/>
                </a:solidFill>
              </a:rPr>
              <a:t>--------------------------------------------</a:t>
            </a:r>
            <a:endParaRPr lang="en-US" altLang="ja-JP" sz="1400" dirty="0">
              <a:solidFill>
                <a:schemeClr val="bg1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08093" y="3760690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（暗証</a:t>
            </a:r>
            <a:r>
              <a:rPr lang="ja-JP" altLang="en-US" sz="2500" dirty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番号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通知）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1695" y="1534393"/>
            <a:ext cx="4228840" cy="2227982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7076" y="1584906"/>
            <a:ext cx="2847061" cy="2135295"/>
          </a:xfrm>
          <a:prstGeom prst="rect">
            <a:avLst/>
          </a:prstGeom>
        </p:spPr>
      </p:pic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10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つの角を丸めた四角形 1"/>
          <p:cNvSpPr/>
          <p:nvPr/>
        </p:nvSpPr>
        <p:spPr>
          <a:xfrm>
            <a:off x="599090" y="876562"/>
            <a:ext cx="11023249" cy="45719"/>
          </a:xfrm>
          <a:prstGeom prst="round1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5693" y="445227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スケジュール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228916" y="1530699"/>
          <a:ext cx="9958568" cy="838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333">
                  <a:extLst>
                    <a:ext uri="{9D8B030D-6E8A-4147-A177-3AD203B41FA5}">
                      <a16:colId xmlns:a16="http://schemas.microsoft.com/office/drawing/2014/main" xmlns="" val="3783507755"/>
                    </a:ext>
                  </a:extLst>
                </a:gridCol>
                <a:gridCol w="8452235">
                  <a:extLst>
                    <a:ext uri="{9D8B030D-6E8A-4147-A177-3AD203B41FA5}">
                      <a16:colId xmlns:a16="http://schemas.microsoft.com/office/drawing/2014/main" xmlns="" val="2517298844"/>
                    </a:ext>
                  </a:extLst>
                </a:gridCol>
              </a:tblGrid>
              <a:tr h="83879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9633099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455693" y="1004278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▶本稼働</a:t>
            </a:r>
            <a:r>
              <a:rPr lang="ja-JP" altLang="en-US" sz="2500" dirty="0" smtClean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（</a:t>
            </a:r>
            <a:r>
              <a:rPr lang="en-US" altLang="ja-JP" sz="2500" dirty="0" smtClean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R</a:t>
            </a:r>
            <a:r>
              <a:rPr lang="ja-JP" altLang="en-US" sz="2500" dirty="0" smtClean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８年４月分～システムで予約した内容で体育施設を使用）</a:t>
            </a:r>
            <a:endParaRPr kumimoji="1" lang="ja-JP" altLang="en-US" sz="2500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0761964"/>
              </p:ext>
            </p:extLst>
          </p:nvPr>
        </p:nvGraphicFramePr>
        <p:xfrm>
          <a:off x="823401" y="1530699"/>
          <a:ext cx="10548330" cy="1997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1410">
                  <a:extLst>
                    <a:ext uri="{9D8B030D-6E8A-4147-A177-3AD203B41FA5}">
                      <a16:colId xmlns:a16="http://schemas.microsoft.com/office/drawing/2014/main" xmlns="" val="3426522933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2158671215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666946976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243609664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2406148746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1620519455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724680748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1831137259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2311143023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2967281989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3411714610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198532452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888671168"/>
                    </a:ext>
                  </a:extLst>
                </a:gridCol>
              </a:tblGrid>
              <a:tr h="4523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R7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年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R8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年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43413670"/>
                  </a:ext>
                </a:extLst>
              </a:tr>
              <a:tr h="4523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9</a:t>
                      </a:r>
                      <a:r>
                        <a:rPr kumimoji="1" lang="ja-JP" altLang="en-US" dirty="0" smtClean="0"/>
                        <a:t>月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5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6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7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9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59579520"/>
                  </a:ext>
                </a:extLst>
              </a:tr>
              <a:tr h="45237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マニュアル送付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予約申請</a:t>
                      </a:r>
                      <a:endParaRPr kumimoji="1" lang="en-US" altLang="ja-JP" dirty="0" smtClean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抽選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bg1"/>
                          </a:solidFill>
                        </a:rPr>
                        <a:t>帯予約対象月</a:t>
                      </a:r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pattFill prst="pct90">
                      <a:fgClr>
                        <a:schemeClr val="accent6">
                          <a:lumMod val="5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29579738"/>
                  </a:ext>
                </a:extLst>
              </a:tr>
              <a:tr h="45237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 gridSpan="6"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外れた場合空枠予約申請（市内全ての学校に申請可）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7780829"/>
                  </a:ext>
                </a:extLst>
              </a:tr>
            </a:tbl>
          </a:graphicData>
        </a:graphic>
      </p:graphicFrame>
      <p:sp>
        <p:nvSpPr>
          <p:cNvPr id="7" name="屈折矢印 6"/>
          <p:cNvSpPr/>
          <p:nvPr/>
        </p:nvSpPr>
        <p:spPr>
          <a:xfrm rot="5400000">
            <a:off x="6074271" y="2940017"/>
            <a:ext cx="267857" cy="277090"/>
          </a:xfrm>
          <a:prstGeom prst="bentUp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55693" y="3779808"/>
            <a:ext cx="10916044" cy="7848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▶テスト稼働（</a:t>
            </a:r>
            <a:r>
              <a:rPr lang="en-US" altLang="ja-JP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R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８年３月分までは紙の申請書の内容で体育施設を使用）</a:t>
            </a:r>
            <a:endParaRPr lang="en-US" altLang="ja-JP" sz="2500" dirty="0" smtClean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2000" dirty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ja-JP" altLang="en-US" sz="20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システムを試験的に使用するために実施する</a:t>
            </a:r>
            <a:endParaRPr kumimoji="1" lang="ja-JP" altLang="en-US" sz="20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45319"/>
              </p:ext>
            </p:extLst>
          </p:nvPr>
        </p:nvGraphicFramePr>
        <p:xfrm>
          <a:off x="823401" y="4472481"/>
          <a:ext cx="10548330" cy="1997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1410">
                  <a:extLst>
                    <a:ext uri="{9D8B030D-6E8A-4147-A177-3AD203B41FA5}">
                      <a16:colId xmlns:a16="http://schemas.microsoft.com/office/drawing/2014/main" xmlns="" val="2027887252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2158671215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666946976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243609664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2406148746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1620519455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724680748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1831137259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2311143023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2967281989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3411714610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198532452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888671168"/>
                    </a:ext>
                  </a:extLst>
                </a:gridCol>
              </a:tblGrid>
              <a:tr h="4523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R7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年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R8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年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43413670"/>
                  </a:ext>
                </a:extLst>
              </a:tr>
              <a:tr h="45237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9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5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6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7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9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59579520"/>
                  </a:ext>
                </a:extLst>
              </a:tr>
              <a:tr h="45237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マニュアル送付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予約申請</a:t>
                      </a:r>
                      <a:endParaRPr kumimoji="1" lang="en-US" altLang="ja-JP" dirty="0" smtClean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抽選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bg1"/>
                          </a:solidFill>
                        </a:rPr>
                        <a:t>帯予約対象月</a:t>
                      </a:r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pattFill prst="pct5">
                      <a:fgClr>
                        <a:schemeClr val="bg1"/>
                      </a:fgClr>
                      <a:bgClr>
                        <a:schemeClr val="accent6">
                          <a:lumMod val="50000"/>
                        </a:schemeClr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180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8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29579738"/>
                  </a:ext>
                </a:extLst>
              </a:tr>
              <a:tr h="45237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 gridSpan="9"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外れた場合空枠予約申請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dirty="0" smtClean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7780829"/>
                  </a:ext>
                </a:extLst>
              </a:tr>
            </a:tbl>
          </a:graphicData>
        </a:graphic>
      </p:graphicFrame>
      <p:sp>
        <p:nvSpPr>
          <p:cNvPr id="12" name="屈折矢印 11"/>
          <p:cNvSpPr/>
          <p:nvPr/>
        </p:nvSpPr>
        <p:spPr>
          <a:xfrm rot="5400000">
            <a:off x="3565233" y="5854093"/>
            <a:ext cx="267857" cy="277090"/>
          </a:xfrm>
          <a:prstGeom prst="bentUp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329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つの角を丸めた四角形 1"/>
          <p:cNvSpPr/>
          <p:nvPr/>
        </p:nvSpPr>
        <p:spPr>
          <a:xfrm>
            <a:off x="599090" y="876562"/>
            <a:ext cx="11023249" cy="45719"/>
          </a:xfrm>
          <a:prstGeom prst="round1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5693" y="445227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スケジュール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55693" y="1004278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▶テストテスト稼働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201619"/>
              </p:ext>
            </p:extLst>
          </p:nvPr>
        </p:nvGraphicFramePr>
        <p:xfrm>
          <a:off x="823407" y="2047936"/>
          <a:ext cx="10548330" cy="1875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1410">
                  <a:extLst>
                    <a:ext uri="{9D8B030D-6E8A-4147-A177-3AD203B41FA5}">
                      <a16:colId xmlns:a16="http://schemas.microsoft.com/office/drawing/2014/main" xmlns="" val="3426522933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2158671215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666946976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243609664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2406148746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1620519455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724680748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1831137259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2311143023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2967281989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3411714610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198532452"/>
                    </a:ext>
                  </a:extLst>
                </a:gridCol>
                <a:gridCol w="811410">
                  <a:extLst>
                    <a:ext uri="{9D8B030D-6E8A-4147-A177-3AD203B41FA5}">
                      <a16:colId xmlns:a16="http://schemas.microsoft.com/office/drawing/2014/main" xmlns="" val="888671168"/>
                    </a:ext>
                  </a:extLst>
                </a:gridCol>
              </a:tblGrid>
              <a:tr h="4523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R7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年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R8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年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43413670"/>
                  </a:ext>
                </a:extLst>
              </a:tr>
              <a:tr h="4523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9</a:t>
                      </a:r>
                      <a:r>
                        <a:rPr kumimoji="1" lang="ja-JP" altLang="en-US" dirty="0" smtClean="0"/>
                        <a:t>月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5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6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7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9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59579520"/>
                  </a:ext>
                </a:extLst>
              </a:tr>
              <a:tr h="452377">
                <a:tc>
                  <a:txBody>
                    <a:bodyPr/>
                    <a:lstStyle/>
                    <a:p>
                      <a:r>
                        <a:rPr kumimoji="1" lang="ja-JP" altLang="en-US" sz="1200" b="1" dirty="0" smtClean="0"/>
                        <a:t>申請抽選</a:t>
                      </a:r>
                      <a:endParaRPr kumimoji="1" lang="en-US" altLang="ja-JP" sz="1200" b="1" dirty="0" smtClean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帯予約対象月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pattFill prst="pct90">
                      <a:fgClr>
                        <a:schemeClr val="accent6">
                          <a:lumMod val="5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pattFill prst="pct90">
                      <a:fgClr>
                        <a:schemeClr val="accent6">
                          <a:lumMod val="5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pattFill prst="pct90">
                      <a:fgClr>
                        <a:schemeClr val="accent6">
                          <a:lumMod val="5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chemeClr val="bg1"/>
                          </a:solidFill>
                        </a:rPr>
                        <a:t>マニュアル送付</a:t>
                      </a:r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29579738"/>
                  </a:ext>
                </a:extLst>
              </a:tr>
              <a:tr h="45237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 gridSpan="12"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</a:rPr>
                        <a:t>外れた場合空枠予約申請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dirty="0" smtClean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7780829"/>
                  </a:ext>
                </a:extLst>
              </a:tr>
            </a:tbl>
          </a:graphicData>
        </a:graphic>
      </p:graphicFrame>
      <p:sp>
        <p:nvSpPr>
          <p:cNvPr id="7" name="屈折矢印 6"/>
          <p:cNvSpPr/>
          <p:nvPr/>
        </p:nvSpPr>
        <p:spPr>
          <a:xfrm rot="5400000">
            <a:off x="1094993" y="3420310"/>
            <a:ext cx="267857" cy="277090"/>
          </a:xfrm>
          <a:prstGeom prst="bentUp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55693" y="1488885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対象学校：伯太小学校、北池田中学校、槇尾学園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04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つの角を丸めた四角形 1"/>
          <p:cNvSpPr/>
          <p:nvPr/>
        </p:nvSpPr>
        <p:spPr>
          <a:xfrm>
            <a:off x="599090" y="876562"/>
            <a:ext cx="11023249" cy="45719"/>
          </a:xfrm>
          <a:prstGeom prst="round1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5693" y="445227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教頭先生ヒアリング内容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228916" y="1530699"/>
          <a:ext cx="9958568" cy="838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333">
                  <a:extLst>
                    <a:ext uri="{9D8B030D-6E8A-4147-A177-3AD203B41FA5}">
                      <a16:colId xmlns:a16="http://schemas.microsoft.com/office/drawing/2014/main" xmlns="" val="3783507755"/>
                    </a:ext>
                  </a:extLst>
                </a:gridCol>
                <a:gridCol w="8452235">
                  <a:extLst>
                    <a:ext uri="{9D8B030D-6E8A-4147-A177-3AD203B41FA5}">
                      <a16:colId xmlns:a16="http://schemas.microsoft.com/office/drawing/2014/main" xmlns="" val="2517298844"/>
                    </a:ext>
                  </a:extLst>
                </a:gridCol>
              </a:tblGrid>
              <a:tr h="83879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9633099"/>
                  </a:ext>
                </a:extLst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647967"/>
              </p:ext>
            </p:extLst>
          </p:nvPr>
        </p:nvGraphicFramePr>
        <p:xfrm>
          <a:off x="1044567" y="1948049"/>
          <a:ext cx="10226044" cy="47062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6088">
                  <a:extLst>
                    <a:ext uri="{9D8B030D-6E8A-4147-A177-3AD203B41FA5}">
                      <a16:colId xmlns:a16="http://schemas.microsoft.com/office/drawing/2014/main" xmlns="" val="1807043413"/>
                    </a:ext>
                  </a:extLst>
                </a:gridCol>
                <a:gridCol w="5109956">
                  <a:extLst>
                    <a:ext uri="{9D8B030D-6E8A-4147-A177-3AD203B41FA5}">
                      <a16:colId xmlns:a16="http://schemas.microsoft.com/office/drawing/2014/main" xmlns="" val="3878820915"/>
                    </a:ext>
                  </a:extLst>
                </a:gridCol>
              </a:tblGrid>
              <a:tr h="501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chemeClr val="tx1"/>
                          </a:solidFill>
                        </a:rPr>
                        <a:t>指摘内容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対応状況</a:t>
                      </a:r>
                      <a:endParaRPr kumimoji="1" lang="ja-JP" altLang="en-US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14302957"/>
                  </a:ext>
                </a:extLst>
              </a:tr>
              <a:tr h="105125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>
                          <a:solidFill>
                            <a:schemeClr val="bg1"/>
                          </a:solidFill>
                        </a:rPr>
                        <a:t>・地域の学校だけではなく、現在使用中の学校も申請できるようにしては？</a:t>
                      </a:r>
                      <a:endParaRPr kumimoji="1" lang="ja-JP" alt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・対応を検討中。</a:t>
                      </a:r>
                      <a:endParaRPr kumimoji="1" lang="en-US" altLang="ja-JP" sz="24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78080032"/>
                  </a:ext>
                </a:extLst>
              </a:tr>
              <a:tr h="105125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>
                          <a:solidFill>
                            <a:schemeClr val="bg1"/>
                          </a:solidFill>
                        </a:rPr>
                        <a:t>・学校行事が急遽入った場合はこれまでのように学校優先となるか</a:t>
                      </a:r>
                      <a:endParaRPr kumimoji="1" lang="ja-JP" alt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・あくまでも学校行事が優先である。使用団体にはメールで複数人に連絡。</a:t>
                      </a:r>
                      <a:endParaRPr kumimoji="1" lang="en-US" altLang="ja-JP" sz="24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05406826"/>
                  </a:ext>
                </a:extLst>
              </a:tr>
              <a:tr h="105125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>
                          <a:solidFill>
                            <a:schemeClr val="bg1"/>
                          </a:solidFill>
                        </a:rPr>
                        <a:t>・学校毎に、注意事項が異なるので、内容を把握した上で、使用してほしい。</a:t>
                      </a:r>
                      <a:endParaRPr kumimoji="1" lang="ja-JP" alt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・システムのトップページに各学校の使用上の注意事項を掲載する。</a:t>
                      </a:r>
                      <a:endParaRPr kumimoji="1" lang="en-US" altLang="ja-JP" sz="24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1222216"/>
                  </a:ext>
                </a:extLst>
              </a:tr>
              <a:tr h="105125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>
                          <a:solidFill>
                            <a:schemeClr val="bg1"/>
                          </a:solidFill>
                        </a:rPr>
                        <a:t>・令和７年度中は紙の申請書にて、使用団体を決定済なのだが。</a:t>
                      </a:r>
                      <a:endParaRPr kumimoji="1" lang="ja-JP" alt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・本システムは令和８年度から本稼働します。７年度は紙の申請で実施。</a:t>
                      </a:r>
                      <a:endParaRPr kumimoji="1" lang="en-US" altLang="ja-JP" sz="24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09731650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455693" y="1004278"/>
            <a:ext cx="10916044" cy="8617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事務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を担当する教頭先生へのヒアリング等により各学校のルール等を聞き、可能な限りシステムに反映できるか調整中。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54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つの角を丸めた四角形 1"/>
          <p:cNvSpPr/>
          <p:nvPr/>
        </p:nvSpPr>
        <p:spPr>
          <a:xfrm>
            <a:off x="599090" y="876562"/>
            <a:ext cx="11023249" cy="45719"/>
          </a:xfrm>
          <a:prstGeom prst="round1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5693" y="445227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お願い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228916" y="1530699"/>
          <a:ext cx="9958568" cy="838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333">
                  <a:extLst>
                    <a:ext uri="{9D8B030D-6E8A-4147-A177-3AD203B41FA5}">
                      <a16:colId xmlns:a16="http://schemas.microsoft.com/office/drawing/2014/main" xmlns="" val="3783507755"/>
                    </a:ext>
                  </a:extLst>
                </a:gridCol>
                <a:gridCol w="8452235">
                  <a:extLst>
                    <a:ext uri="{9D8B030D-6E8A-4147-A177-3AD203B41FA5}">
                      <a16:colId xmlns:a16="http://schemas.microsoft.com/office/drawing/2014/main" xmlns="" val="2517298844"/>
                    </a:ext>
                  </a:extLst>
                </a:gridCol>
              </a:tblGrid>
              <a:tr h="83879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9633099"/>
                  </a:ext>
                </a:extLst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7616017"/>
              </p:ext>
            </p:extLst>
          </p:nvPr>
        </p:nvGraphicFramePr>
        <p:xfrm>
          <a:off x="1044567" y="1744218"/>
          <a:ext cx="10226044" cy="2770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26044">
                  <a:extLst>
                    <a:ext uri="{9D8B030D-6E8A-4147-A177-3AD203B41FA5}">
                      <a16:colId xmlns:a16="http://schemas.microsoft.com/office/drawing/2014/main" xmlns="" val="1807043413"/>
                    </a:ext>
                  </a:extLst>
                </a:gridCol>
              </a:tblGrid>
              <a:tr h="13854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>
                          <a:solidFill>
                            <a:srgbClr val="FFFF99"/>
                          </a:solidFill>
                        </a:rPr>
                        <a:t>体育館やグラウンドを予約した後、使用しないと決定した場合は、</a:t>
                      </a:r>
                      <a:r>
                        <a:rPr kumimoji="1" lang="ja-JP" altLang="en-US" sz="4000" dirty="0" smtClean="0">
                          <a:solidFill>
                            <a:srgbClr val="FFFF00"/>
                          </a:solidFill>
                        </a:rPr>
                        <a:t>なるべく早くキャンセル</a:t>
                      </a:r>
                      <a:r>
                        <a:rPr kumimoji="1" lang="ja-JP" altLang="en-US" sz="2800" dirty="0" smtClean="0">
                          <a:solidFill>
                            <a:srgbClr val="FFFF99"/>
                          </a:solidFill>
                        </a:rPr>
                        <a:t>をお願いします！</a:t>
                      </a:r>
                      <a:endParaRPr kumimoji="1" lang="ja-JP" altLang="en-US" sz="28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78080032"/>
                  </a:ext>
                </a:extLst>
              </a:tr>
              <a:tr h="13854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chemeClr val="tx1"/>
                          </a:solidFill>
                        </a:rPr>
                        <a:t>キャンセルした後は、他の団体が予約できるようになります。</a:t>
                      </a:r>
                      <a:endParaRPr kumimoji="1" lang="en-US" altLang="ja-JP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2400" dirty="0" smtClean="0">
                          <a:solidFill>
                            <a:schemeClr val="tx1"/>
                          </a:solidFill>
                        </a:rPr>
                        <a:t>多くの団体が使用できるようにご協力をお願いします。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67632775"/>
                  </a:ext>
                </a:extLst>
              </a:tr>
            </a:tbl>
          </a:graphicData>
        </a:graphic>
      </p:graphicFrame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349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つの角を丸めた四角形 1"/>
          <p:cNvSpPr/>
          <p:nvPr/>
        </p:nvSpPr>
        <p:spPr>
          <a:xfrm>
            <a:off x="599090" y="876562"/>
            <a:ext cx="11023249" cy="45719"/>
          </a:xfrm>
          <a:prstGeom prst="round1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5693" y="445227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目的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/>
          </p:nvPr>
        </p:nvGraphicFramePr>
        <p:xfrm>
          <a:off x="1228916" y="1530699"/>
          <a:ext cx="9958568" cy="838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333">
                  <a:extLst>
                    <a:ext uri="{9D8B030D-6E8A-4147-A177-3AD203B41FA5}">
                      <a16:colId xmlns:a16="http://schemas.microsoft.com/office/drawing/2014/main" xmlns="" val="3783507755"/>
                    </a:ext>
                  </a:extLst>
                </a:gridCol>
                <a:gridCol w="8452235">
                  <a:extLst>
                    <a:ext uri="{9D8B030D-6E8A-4147-A177-3AD203B41FA5}">
                      <a16:colId xmlns:a16="http://schemas.microsoft.com/office/drawing/2014/main" xmlns="" val="2517298844"/>
                    </a:ext>
                  </a:extLst>
                </a:gridCol>
              </a:tblGrid>
              <a:tr h="83879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9633099"/>
                  </a:ext>
                </a:extLst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960397"/>
              </p:ext>
            </p:extLst>
          </p:nvPr>
        </p:nvGraphicFramePr>
        <p:xfrm>
          <a:off x="1044567" y="1744218"/>
          <a:ext cx="10226044" cy="4156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26044">
                  <a:extLst>
                    <a:ext uri="{9D8B030D-6E8A-4147-A177-3AD203B41FA5}">
                      <a16:colId xmlns:a16="http://schemas.microsoft.com/office/drawing/2014/main" xmlns="" val="1807043413"/>
                    </a:ext>
                  </a:extLst>
                </a:gridCol>
              </a:tblGrid>
              <a:tr h="4156362">
                <a:tc>
                  <a:txBody>
                    <a:bodyPr/>
                    <a:lstStyle/>
                    <a:p>
                      <a:pPr algn="l"/>
                      <a:r>
                        <a:rPr lang="ja-JP" altLang="en-US" sz="3200" dirty="0" smtClean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①予約システムの導入、スマートロックの導入で利便性の向上を図る。また、システム上で空き状況を確認できるようにし、効率的な使用を可能とする。</a:t>
                      </a:r>
                      <a:endParaRPr lang="en-US" altLang="ja-JP" sz="3200" dirty="0" smtClean="0">
                        <a:solidFill>
                          <a:schemeClr val="tx1"/>
                        </a:solidFill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  <a:p>
                      <a:pPr algn="l"/>
                      <a:endParaRPr kumimoji="1" lang="en-US" altLang="ja-JP" sz="3200" b="1" kern="1200" dirty="0" smtClean="0">
                        <a:solidFill>
                          <a:schemeClr val="tx1"/>
                        </a:solidFill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3200" dirty="0" smtClean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②学校側（教頭先生）の負担を軽減する。</a:t>
                      </a:r>
                      <a:endParaRPr lang="en-US" altLang="ja-JP" sz="3200" dirty="0" smtClean="0">
                        <a:solidFill>
                          <a:schemeClr val="tx1"/>
                        </a:solidFill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  <a:p>
                      <a:pPr algn="ctr"/>
                      <a:endParaRPr kumimoji="1" lang="ja-JP" altLang="en-US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14302957"/>
                  </a:ext>
                </a:extLst>
              </a:tr>
            </a:tbl>
          </a:graphicData>
        </a:graphic>
      </p:graphicFrame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012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つの角を丸めた四角形 1"/>
          <p:cNvSpPr/>
          <p:nvPr/>
        </p:nvSpPr>
        <p:spPr>
          <a:xfrm>
            <a:off x="599090" y="876562"/>
            <a:ext cx="11023249" cy="45719"/>
          </a:xfrm>
          <a:prstGeom prst="round1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5693" y="445227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最後に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228916" y="1530699"/>
          <a:ext cx="9958568" cy="838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333">
                  <a:extLst>
                    <a:ext uri="{9D8B030D-6E8A-4147-A177-3AD203B41FA5}">
                      <a16:colId xmlns:a16="http://schemas.microsoft.com/office/drawing/2014/main" xmlns="" val="3783507755"/>
                    </a:ext>
                  </a:extLst>
                </a:gridCol>
                <a:gridCol w="8452235">
                  <a:extLst>
                    <a:ext uri="{9D8B030D-6E8A-4147-A177-3AD203B41FA5}">
                      <a16:colId xmlns:a16="http://schemas.microsoft.com/office/drawing/2014/main" xmlns="" val="2517298844"/>
                    </a:ext>
                  </a:extLst>
                </a:gridCol>
              </a:tblGrid>
              <a:tr h="83879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9633099"/>
                  </a:ext>
                </a:extLst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591351"/>
              </p:ext>
            </p:extLst>
          </p:nvPr>
        </p:nvGraphicFramePr>
        <p:xfrm>
          <a:off x="1044567" y="1744218"/>
          <a:ext cx="10226044" cy="2770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26044">
                  <a:extLst>
                    <a:ext uri="{9D8B030D-6E8A-4147-A177-3AD203B41FA5}">
                      <a16:colId xmlns:a16="http://schemas.microsoft.com/office/drawing/2014/main" xmlns="" val="1807043413"/>
                    </a:ext>
                  </a:extLst>
                </a:gridCol>
              </a:tblGrid>
              <a:tr h="27709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>
                          <a:solidFill>
                            <a:schemeClr val="bg1"/>
                          </a:solidFill>
                        </a:rPr>
                        <a:t>暑さが厳しい日々が続いております。</a:t>
                      </a:r>
                      <a:endParaRPr kumimoji="1" lang="en-US" altLang="ja-JP" sz="28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kumimoji="1" lang="en-US" altLang="ja-JP" sz="28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2800" dirty="0" smtClean="0">
                          <a:solidFill>
                            <a:schemeClr val="bg1"/>
                          </a:solidFill>
                        </a:rPr>
                        <a:t>スポーツに取り組む際には、自己の体調管理を徹底し、</a:t>
                      </a:r>
                      <a:endParaRPr kumimoji="1" lang="en-US" altLang="ja-JP" sz="28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kumimoji="1" lang="en-US" altLang="ja-JP" sz="28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2800" dirty="0" smtClean="0">
                          <a:solidFill>
                            <a:schemeClr val="bg1"/>
                          </a:solidFill>
                        </a:rPr>
                        <a:t>十分な水分補給と適切な休憩を心掛けてください。</a:t>
                      </a:r>
                      <a:endParaRPr kumimoji="1" lang="ja-JP" alt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78080032"/>
                  </a:ext>
                </a:extLst>
              </a:tr>
            </a:tbl>
          </a:graphicData>
        </a:graphic>
      </p:graphicFrame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115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つの角を丸めた四角形 1"/>
          <p:cNvSpPr/>
          <p:nvPr/>
        </p:nvSpPr>
        <p:spPr>
          <a:xfrm>
            <a:off x="599090" y="876562"/>
            <a:ext cx="11023249" cy="45719"/>
          </a:xfrm>
          <a:prstGeom prst="round1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5693" y="445227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仕組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みの変更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183860"/>
              </p:ext>
            </p:extLst>
          </p:nvPr>
        </p:nvGraphicFramePr>
        <p:xfrm>
          <a:off x="1228916" y="1530699"/>
          <a:ext cx="9958568" cy="838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333">
                  <a:extLst>
                    <a:ext uri="{9D8B030D-6E8A-4147-A177-3AD203B41FA5}">
                      <a16:colId xmlns:a16="http://schemas.microsoft.com/office/drawing/2014/main" xmlns="" val="3783507755"/>
                    </a:ext>
                  </a:extLst>
                </a:gridCol>
                <a:gridCol w="8452235">
                  <a:extLst>
                    <a:ext uri="{9D8B030D-6E8A-4147-A177-3AD203B41FA5}">
                      <a16:colId xmlns:a16="http://schemas.microsoft.com/office/drawing/2014/main" xmlns="" val="2517298844"/>
                    </a:ext>
                  </a:extLst>
                </a:gridCol>
              </a:tblGrid>
              <a:tr h="83879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9633099"/>
                  </a:ext>
                </a:extLst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143570"/>
              </p:ext>
            </p:extLst>
          </p:nvPr>
        </p:nvGraphicFramePr>
        <p:xfrm>
          <a:off x="1044567" y="1744218"/>
          <a:ext cx="10226044" cy="4156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3497">
                  <a:extLst>
                    <a:ext uri="{9D8B030D-6E8A-4147-A177-3AD203B41FA5}">
                      <a16:colId xmlns:a16="http://schemas.microsoft.com/office/drawing/2014/main" xmlns="" val="1807043413"/>
                    </a:ext>
                  </a:extLst>
                </a:gridCol>
                <a:gridCol w="8272547">
                  <a:extLst>
                    <a:ext uri="{9D8B030D-6E8A-4147-A177-3AD203B41FA5}">
                      <a16:colId xmlns:a16="http://schemas.microsoft.com/office/drawing/2014/main" xmlns="" val="3878820915"/>
                    </a:ext>
                  </a:extLst>
                </a:gridCol>
              </a:tblGrid>
              <a:tr h="13854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chemeClr val="tx1"/>
                          </a:solidFill>
                        </a:rPr>
                        <a:t>これまで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・学校体育施設使用団体登録申請書を紙で提出する</a:t>
                      </a:r>
                      <a:endParaRPr kumimoji="1" lang="en-US" altLang="ja-JP" sz="2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・学校体育施設使用申請書を紙で提出する</a:t>
                      </a:r>
                      <a:endParaRPr kumimoji="1" lang="ja-JP" altLang="en-US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14302957"/>
                  </a:ext>
                </a:extLst>
              </a:tr>
              <a:tr h="138545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79417787"/>
                  </a:ext>
                </a:extLst>
              </a:tr>
              <a:tr h="13854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>
                          <a:solidFill>
                            <a:schemeClr val="bg1"/>
                          </a:solidFill>
                        </a:rPr>
                        <a:t>これから</a:t>
                      </a:r>
                      <a:endParaRPr kumimoji="1" lang="ja-JP" alt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・体育施設予約システムを導入し、</a:t>
                      </a:r>
                      <a:endParaRPr kumimoji="1" lang="en-US" altLang="ja-JP" sz="20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団体登録申請および使用申請をインターネットで行う</a:t>
                      </a:r>
                      <a:endParaRPr kumimoji="1" lang="en-US" altLang="ja-JP" sz="24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78080032"/>
                  </a:ext>
                </a:extLst>
              </a:tr>
            </a:tbl>
          </a:graphicData>
        </a:graphic>
      </p:graphicFrame>
      <p:sp>
        <p:nvSpPr>
          <p:cNvPr id="8" name="二等辺三角形 7"/>
          <p:cNvSpPr/>
          <p:nvPr/>
        </p:nvSpPr>
        <p:spPr>
          <a:xfrm flipV="1">
            <a:off x="4549768" y="3656144"/>
            <a:ext cx="3121891" cy="332509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55693" y="1004278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①予約方法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718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つの角を丸めた四角形 1"/>
          <p:cNvSpPr/>
          <p:nvPr/>
        </p:nvSpPr>
        <p:spPr>
          <a:xfrm>
            <a:off x="599090" y="876562"/>
            <a:ext cx="11023249" cy="45719"/>
          </a:xfrm>
          <a:prstGeom prst="round1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5693" y="445227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仕組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みの変更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228916" y="1530699"/>
          <a:ext cx="9958568" cy="838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333">
                  <a:extLst>
                    <a:ext uri="{9D8B030D-6E8A-4147-A177-3AD203B41FA5}">
                      <a16:colId xmlns:a16="http://schemas.microsoft.com/office/drawing/2014/main" xmlns="" val="3783507755"/>
                    </a:ext>
                  </a:extLst>
                </a:gridCol>
                <a:gridCol w="8452235">
                  <a:extLst>
                    <a:ext uri="{9D8B030D-6E8A-4147-A177-3AD203B41FA5}">
                      <a16:colId xmlns:a16="http://schemas.microsoft.com/office/drawing/2014/main" xmlns="" val="2517298844"/>
                    </a:ext>
                  </a:extLst>
                </a:gridCol>
              </a:tblGrid>
              <a:tr h="83879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9633099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455693" y="1004278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①予約方法（インターネット申請画面　</a:t>
            </a:r>
            <a:r>
              <a:rPr lang="ja-JP" altLang="en-US" sz="2500" dirty="0" smtClean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帯予約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）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054" y="1563329"/>
            <a:ext cx="8543267" cy="5026254"/>
          </a:xfrm>
          <a:prstGeom prst="rect">
            <a:avLst/>
          </a:prstGeom>
        </p:spPr>
      </p:pic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283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つの角を丸めた四角形 1"/>
          <p:cNvSpPr/>
          <p:nvPr/>
        </p:nvSpPr>
        <p:spPr>
          <a:xfrm>
            <a:off x="599090" y="876562"/>
            <a:ext cx="11023249" cy="45719"/>
          </a:xfrm>
          <a:prstGeom prst="round1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5693" y="445227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仕組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みの変更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228916" y="1530699"/>
          <a:ext cx="9958568" cy="838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333">
                  <a:extLst>
                    <a:ext uri="{9D8B030D-6E8A-4147-A177-3AD203B41FA5}">
                      <a16:colId xmlns:a16="http://schemas.microsoft.com/office/drawing/2014/main" xmlns="" val="3783507755"/>
                    </a:ext>
                  </a:extLst>
                </a:gridCol>
                <a:gridCol w="8452235">
                  <a:extLst>
                    <a:ext uri="{9D8B030D-6E8A-4147-A177-3AD203B41FA5}">
                      <a16:colId xmlns:a16="http://schemas.microsoft.com/office/drawing/2014/main" xmlns="" val="2517298844"/>
                    </a:ext>
                  </a:extLst>
                </a:gridCol>
              </a:tblGrid>
              <a:tr h="83879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9633099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455693" y="1004278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①予約方法（インターネット申請画面　</a:t>
            </a:r>
            <a:r>
              <a:rPr lang="ja-JP" altLang="en-US" sz="2500" dirty="0" smtClean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空枠予約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）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3844" y="1530699"/>
            <a:ext cx="9281082" cy="4790588"/>
          </a:xfrm>
          <a:prstGeom prst="rect">
            <a:avLst/>
          </a:prstGeom>
        </p:spPr>
      </p:pic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205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つの角を丸めた四角形 1"/>
          <p:cNvSpPr/>
          <p:nvPr/>
        </p:nvSpPr>
        <p:spPr>
          <a:xfrm>
            <a:off x="599090" y="876562"/>
            <a:ext cx="11023249" cy="45719"/>
          </a:xfrm>
          <a:prstGeom prst="round1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5693" y="445227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仕組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みの変更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228916" y="1530699"/>
          <a:ext cx="9958568" cy="838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333">
                  <a:extLst>
                    <a:ext uri="{9D8B030D-6E8A-4147-A177-3AD203B41FA5}">
                      <a16:colId xmlns:a16="http://schemas.microsoft.com/office/drawing/2014/main" xmlns="" val="3783507755"/>
                    </a:ext>
                  </a:extLst>
                </a:gridCol>
                <a:gridCol w="8452235">
                  <a:extLst>
                    <a:ext uri="{9D8B030D-6E8A-4147-A177-3AD203B41FA5}">
                      <a16:colId xmlns:a16="http://schemas.microsoft.com/office/drawing/2014/main" xmlns="" val="2517298844"/>
                    </a:ext>
                  </a:extLst>
                </a:gridCol>
              </a:tblGrid>
              <a:tr h="83879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9633099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455693" y="1004278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①予約方法（インターネット申請画面　</a:t>
            </a:r>
            <a:r>
              <a:rPr lang="ja-JP" altLang="en-US" sz="2500" dirty="0" smtClean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空枠予約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）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999" y="1530699"/>
            <a:ext cx="7625471" cy="5140036"/>
          </a:xfrm>
          <a:prstGeom prst="rect">
            <a:avLst/>
          </a:prstGeom>
        </p:spPr>
      </p:pic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993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つの角を丸めた四角形 1"/>
          <p:cNvSpPr/>
          <p:nvPr/>
        </p:nvSpPr>
        <p:spPr>
          <a:xfrm>
            <a:off x="599090" y="876562"/>
            <a:ext cx="11023249" cy="45719"/>
          </a:xfrm>
          <a:prstGeom prst="round1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5693" y="445227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仕組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みの変更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228916" y="1530699"/>
          <a:ext cx="9958568" cy="838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333">
                  <a:extLst>
                    <a:ext uri="{9D8B030D-6E8A-4147-A177-3AD203B41FA5}">
                      <a16:colId xmlns:a16="http://schemas.microsoft.com/office/drawing/2014/main" xmlns="" val="3783507755"/>
                    </a:ext>
                  </a:extLst>
                </a:gridCol>
                <a:gridCol w="8452235">
                  <a:extLst>
                    <a:ext uri="{9D8B030D-6E8A-4147-A177-3AD203B41FA5}">
                      <a16:colId xmlns:a16="http://schemas.microsoft.com/office/drawing/2014/main" xmlns="" val="2517298844"/>
                    </a:ext>
                  </a:extLst>
                </a:gridCol>
              </a:tblGrid>
              <a:tr h="83879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9633099"/>
                  </a:ext>
                </a:extLst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497919"/>
              </p:ext>
            </p:extLst>
          </p:nvPr>
        </p:nvGraphicFramePr>
        <p:xfrm>
          <a:off x="1044567" y="1744218"/>
          <a:ext cx="10226044" cy="4691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3497">
                  <a:extLst>
                    <a:ext uri="{9D8B030D-6E8A-4147-A177-3AD203B41FA5}">
                      <a16:colId xmlns:a16="http://schemas.microsoft.com/office/drawing/2014/main" xmlns="" val="1807043413"/>
                    </a:ext>
                  </a:extLst>
                </a:gridCol>
                <a:gridCol w="8272547">
                  <a:extLst>
                    <a:ext uri="{9D8B030D-6E8A-4147-A177-3AD203B41FA5}">
                      <a16:colId xmlns:a16="http://schemas.microsoft.com/office/drawing/2014/main" xmlns="" val="3878820915"/>
                    </a:ext>
                  </a:extLst>
                </a:gridCol>
              </a:tblGrid>
              <a:tr h="13854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chemeClr val="tx1"/>
                          </a:solidFill>
                        </a:rPr>
                        <a:t>これまで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・各学校（教頭先生）が使用団体を決定する</a:t>
                      </a:r>
                      <a:endParaRPr kumimoji="1" lang="en-US" altLang="ja-JP" sz="2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　複数の使用団体が重なると、各学校が調整している</a:t>
                      </a:r>
                      <a:endParaRPr kumimoji="1" lang="ja-JP" altLang="en-US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14302957"/>
                  </a:ext>
                </a:extLst>
              </a:tr>
              <a:tr h="138545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79417787"/>
                  </a:ext>
                </a:extLst>
              </a:tr>
              <a:tr h="13854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>
                          <a:solidFill>
                            <a:schemeClr val="bg1"/>
                          </a:solidFill>
                        </a:rPr>
                        <a:t>これから</a:t>
                      </a:r>
                      <a:endParaRPr kumimoji="1" lang="ja-JP" alt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■帯予約</a:t>
                      </a:r>
                      <a:endParaRPr kumimoji="1" lang="en-US" altLang="ja-JP" sz="24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・複数の使用団体が重なった場合、システムの抽選機能を用いて使用団体を決定する（抽選結果はメールで配信）</a:t>
                      </a:r>
                      <a:endParaRPr kumimoji="1" lang="en-US" altLang="ja-JP" sz="24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24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■空枠予約</a:t>
                      </a:r>
                      <a:endParaRPr kumimoji="1" lang="en-US" altLang="ja-JP" sz="24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・抽選結果後に、空枠に改めて申請（先着順）</a:t>
                      </a:r>
                      <a:endParaRPr kumimoji="1" lang="ja-JP" altLang="en-US" sz="2000" dirty="0"/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78080032"/>
                  </a:ext>
                </a:extLst>
              </a:tr>
            </a:tbl>
          </a:graphicData>
        </a:graphic>
      </p:graphicFrame>
      <p:sp>
        <p:nvSpPr>
          <p:cNvPr id="8" name="二等辺三角形 7"/>
          <p:cNvSpPr/>
          <p:nvPr/>
        </p:nvSpPr>
        <p:spPr>
          <a:xfrm flipV="1">
            <a:off x="4549768" y="3656144"/>
            <a:ext cx="3121891" cy="332509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55693" y="1004278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②使用者の決定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669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右矢印 13"/>
          <p:cNvSpPr/>
          <p:nvPr/>
        </p:nvSpPr>
        <p:spPr>
          <a:xfrm>
            <a:off x="2311879" y="4636455"/>
            <a:ext cx="5486400" cy="906449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右矢印 4"/>
          <p:cNvSpPr/>
          <p:nvPr/>
        </p:nvSpPr>
        <p:spPr>
          <a:xfrm>
            <a:off x="2311879" y="2654928"/>
            <a:ext cx="5486400" cy="906449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1 つの角を丸めた四角形 1"/>
          <p:cNvSpPr/>
          <p:nvPr/>
        </p:nvSpPr>
        <p:spPr>
          <a:xfrm>
            <a:off x="599090" y="876562"/>
            <a:ext cx="11023249" cy="45719"/>
          </a:xfrm>
          <a:prstGeom prst="round1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5693" y="445227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仕組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みの変更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228916" y="1530699"/>
          <a:ext cx="9958568" cy="838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333">
                  <a:extLst>
                    <a:ext uri="{9D8B030D-6E8A-4147-A177-3AD203B41FA5}">
                      <a16:colId xmlns:a16="http://schemas.microsoft.com/office/drawing/2014/main" xmlns="" val="3783507755"/>
                    </a:ext>
                  </a:extLst>
                </a:gridCol>
                <a:gridCol w="8452235">
                  <a:extLst>
                    <a:ext uri="{9D8B030D-6E8A-4147-A177-3AD203B41FA5}">
                      <a16:colId xmlns:a16="http://schemas.microsoft.com/office/drawing/2014/main" xmlns="" val="2517298844"/>
                    </a:ext>
                  </a:extLst>
                </a:gridCol>
              </a:tblGrid>
              <a:tr h="83879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9633099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455693" y="1004278"/>
            <a:ext cx="10916044" cy="8617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②使用者の決定</a:t>
            </a:r>
            <a:endParaRPr lang="en-US" altLang="ja-JP" sz="2500" dirty="0" smtClean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2500" dirty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（抽選結果）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494364" y="2461819"/>
            <a:ext cx="2975447" cy="12926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ja-JP" alt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抽選結果（当選メールの例）</a:t>
            </a:r>
            <a:endParaRPr lang="en-US" altLang="ja-JP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endParaRPr lang="en-US" altLang="ja-JP" dirty="0">
              <a:solidFill>
                <a:schemeClr val="bg1"/>
              </a:solidFill>
            </a:endParaRPr>
          </a:p>
          <a:p>
            <a:r>
              <a:rPr lang="ja-JP" altLang="en-US" sz="1400" dirty="0" smtClean="0">
                <a:solidFill>
                  <a:schemeClr val="bg1"/>
                </a:solidFill>
              </a:rPr>
              <a:t>下記</a:t>
            </a:r>
            <a:r>
              <a:rPr lang="ja-JP" altLang="en-US" sz="1400" dirty="0">
                <a:solidFill>
                  <a:schemeClr val="bg1"/>
                </a:solidFill>
              </a:rPr>
              <a:t>の抽選申込は承認されました</a:t>
            </a:r>
            <a:br>
              <a:rPr lang="ja-JP" altLang="en-US" sz="1400" dirty="0">
                <a:solidFill>
                  <a:schemeClr val="bg1"/>
                </a:solidFill>
              </a:rPr>
            </a:br>
            <a:r>
              <a:rPr lang="ja-JP" altLang="en-US" sz="1400" dirty="0" smtClean="0">
                <a:solidFill>
                  <a:schemeClr val="bg1"/>
                </a:solidFill>
              </a:rPr>
              <a:t>　月曜日</a:t>
            </a:r>
            <a:r>
              <a:rPr lang="en-US" altLang="ja-JP" sz="1400" dirty="0">
                <a:solidFill>
                  <a:schemeClr val="bg1"/>
                </a:solidFill>
              </a:rPr>
              <a:t> </a:t>
            </a:r>
            <a:r>
              <a:rPr lang="en-US" altLang="ja-JP" sz="1400" dirty="0" smtClean="0">
                <a:solidFill>
                  <a:schemeClr val="bg1"/>
                </a:solidFill>
              </a:rPr>
              <a:t>18:00〜21:00</a:t>
            </a:r>
            <a:r>
              <a:rPr lang="en-US" altLang="ja-JP" sz="1400" dirty="0">
                <a:solidFill>
                  <a:schemeClr val="bg1"/>
                </a:solidFill>
              </a:rPr>
              <a:t> </a:t>
            </a:r>
            <a:endParaRPr lang="en-US" altLang="ja-JP" sz="1400" dirty="0" smtClean="0">
              <a:solidFill>
                <a:schemeClr val="bg1"/>
              </a:solidFill>
            </a:endParaRPr>
          </a:p>
          <a:p>
            <a:r>
              <a:rPr lang="ja-JP" altLang="en-US" sz="1400" dirty="0">
                <a:solidFill>
                  <a:schemeClr val="bg1"/>
                </a:solidFill>
              </a:rPr>
              <a:t>　</a:t>
            </a:r>
            <a:r>
              <a:rPr lang="ja-JP" altLang="en-US" sz="1400" dirty="0" smtClean="0">
                <a:solidFill>
                  <a:schemeClr val="bg1"/>
                </a:solidFill>
              </a:rPr>
              <a:t>●●小学校　体育館</a:t>
            </a:r>
            <a:endParaRPr kumimoji="1" lang="en-US" altLang="ja-JP" sz="1400" dirty="0" smtClean="0">
              <a:solidFill>
                <a:schemeClr val="bg1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024334" y="2386481"/>
            <a:ext cx="1287545" cy="3447098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dirty="0" smtClean="0">
              <a:solidFill>
                <a:srgbClr val="FF0000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bg1"/>
              </a:solidFill>
            </a:endParaRPr>
          </a:p>
          <a:p>
            <a:pPr algn="ctr"/>
            <a:r>
              <a:rPr lang="ja-JP" altLang="en-US" b="1" dirty="0" smtClean="0">
                <a:solidFill>
                  <a:srgbClr val="FFFF00"/>
                </a:solidFill>
              </a:rPr>
              <a:t>帯予約</a:t>
            </a:r>
            <a:r>
              <a:rPr lang="ja-JP" altLang="en-US" dirty="0" smtClean="0">
                <a:solidFill>
                  <a:schemeClr val="bg1"/>
                </a:solidFill>
              </a:rPr>
              <a:t>の申請</a:t>
            </a:r>
            <a:endParaRPr lang="en-US" altLang="ja-JP" dirty="0" smtClean="0">
              <a:solidFill>
                <a:schemeClr val="bg1"/>
              </a:solidFill>
            </a:endParaRPr>
          </a:p>
          <a:p>
            <a:pPr algn="ctr"/>
            <a:endParaRPr lang="en-US" altLang="ja-JP" dirty="0" smtClean="0">
              <a:solidFill>
                <a:schemeClr val="bg1"/>
              </a:solidFill>
            </a:endParaRPr>
          </a:p>
          <a:p>
            <a:pPr algn="ctr"/>
            <a:r>
              <a:rPr lang="ja-JP" altLang="en-US" dirty="0" smtClean="0">
                <a:solidFill>
                  <a:schemeClr val="bg1"/>
                </a:solidFill>
              </a:rPr>
              <a:t>半年ごと</a:t>
            </a:r>
            <a:endParaRPr lang="en-US" altLang="ja-JP" dirty="0" smtClean="0">
              <a:solidFill>
                <a:schemeClr val="bg1"/>
              </a:solidFill>
            </a:endParaRPr>
          </a:p>
          <a:p>
            <a:pPr algn="ctr"/>
            <a:r>
              <a:rPr lang="en-US" altLang="ja-JP" dirty="0" smtClean="0">
                <a:solidFill>
                  <a:schemeClr val="bg1"/>
                </a:solidFill>
              </a:rPr>
              <a:t>2</a:t>
            </a:r>
            <a:r>
              <a:rPr lang="ja-JP" altLang="en-US" dirty="0">
                <a:solidFill>
                  <a:schemeClr val="bg1"/>
                </a:solidFill>
              </a:rPr>
              <a:t>コマ</a:t>
            </a:r>
            <a:r>
              <a:rPr lang="ja-JP" altLang="en-US" dirty="0" smtClean="0">
                <a:solidFill>
                  <a:schemeClr val="bg1"/>
                </a:solidFill>
              </a:rPr>
              <a:t>分</a:t>
            </a:r>
            <a:endParaRPr lang="en-US" altLang="ja-JP" dirty="0" smtClean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400" dirty="0" smtClean="0">
                <a:solidFill>
                  <a:schemeClr val="bg1"/>
                </a:solidFill>
              </a:rPr>
              <a:t>（例）</a:t>
            </a:r>
            <a:endParaRPr kumimoji="1" lang="en-US" altLang="ja-JP" sz="1400" dirty="0" smtClean="0">
              <a:solidFill>
                <a:schemeClr val="bg1"/>
              </a:solidFill>
            </a:endParaRPr>
          </a:p>
          <a:p>
            <a:pPr algn="ctr"/>
            <a:r>
              <a:rPr lang="ja-JP" altLang="en-US" sz="1400" dirty="0" smtClean="0">
                <a:solidFill>
                  <a:schemeClr val="bg1"/>
                </a:solidFill>
              </a:rPr>
              <a:t>●●小学校体育館</a:t>
            </a:r>
            <a:r>
              <a:rPr kumimoji="1" lang="en-US" altLang="ja-JP" sz="1400" dirty="0" smtClean="0">
                <a:solidFill>
                  <a:schemeClr val="bg1"/>
                </a:solidFill>
              </a:rPr>
              <a:t>4-9</a:t>
            </a:r>
            <a:r>
              <a:rPr kumimoji="1" lang="ja-JP" altLang="en-US" sz="1400" dirty="0" smtClean="0">
                <a:solidFill>
                  <a:schemeClr val="bg1"/>
                </a:solidFill>
              </a:rPr>
              <a:t>月の月曜</a:t>
            </a:r>
            <a:r>
              <a:rPr kumimoji="1" lang="en-US" altLang="ja-JP" sz="1400" dirty="0" smtClean="0">
                <a:solidFill>
                  <a:schemeClr val="bg1"/>
                </a:solidFill>
              </a:rPr>
              <a:t>18-21</a:t>
            </a:r>
            <a:r>
              <a:rPr kumimoji="1" lang="ja-JP" altLang="en-US" sz="1400" dirty="0" smtClean="0">
                <a:solidFill>
                  <a:schemeClr val="bg1"/>
                </a:solidFill>
              </a:rPr>
              <a:t>時</a:t>
            </a:r>
            <a:endParaRPr kumimoji="1" lang="en-US" altLang="ja-JP" sz="1400" dirty="0" smtClean="0">
              <a:solidFill>
                <a:schemeClr val="bg1"/>
              </a:solidFill>
            </a:endParaRPr>
          </a:p>
          <a:p>
            <a:pPr algn="ctr"/>
            <a:endParaRPr lang="en-US" altLang="ja-JP" dirty="0">
              <a:solidFill>
                <a:srgbClr val="FF0000"/>
              </a:solidFill>
            </a:endParaRPr>
          </a:p>
          <a:p>
            <a:pPr algn="ctr"/>
            <a:endParaRPr kumimoji="1"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7798279" y="2646487"/>
            <a:ext cx="2975447" cy="92333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dirty="0" smtClean="0">
              <a:solidFill>
                <a:schemeClr val="bg1"/>
              </a:solidFill>
            </a:endParaRPr>
          </a:p>
          <a:p>
            <a:pPr algn="ctr"/>
            <a:r>
              <a:rPr kumimoji="1" lang="ja-JP" altLang="en-US" dirty="0" smtClean="0">
                <a:solidFill>
                  <a:schemeClr val="bg1"/>
                </a:solidFill>
              </a:rPr>
              <a:t>申込完了</a:t>
            </a:r>
            <a:endParaRPr lang="en-US" altLang="ja-JP" dirty="0">
              <a:solidFill>
                <a:schemeClr val="bg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bg1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98279" y="4277141"/>
            <a:ext cx="2975447" cy="156966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dirty="0" smtClean="0">
                <a:solidFill>
                  <a:srgbClr val="FFFF00"/>
                </a:solidFill>
              </a:rPr>
              <a:t>空枠予約</a:t>
            </a:r>
            <a:r>
              <a:rPr lang="ja-JP" altLang="en-US" b="1" dirty="0" smtClean="0">
                <a:solidFill>
                  <a:schemeClr val="bg1"/>
                </a:solidFill>
              </a:rPr>
              <a:t>の申請</a:t>
            </a:r>
            <a:endParaRPr lang="en-US" altLang="ja-JP" b="1" dirty="0" smtClean="0">
              <a:solidFill>
                <a:schemeClr val="bg1"/>
              </a:solidFill>
            </a:endParaRPr>
          </a:p>
          <a:p>
            <a:pPr algn="ctr"/>
            <a:r>
              <a:rPr lang="ja-JP" altLang="en-US" dirty="0" smtClean="0">
                <a:solidFill>
                  <a:schemeClr val="bg1"/>
                </a:solidFill>
              </a:rPr>
              <a:t>月</a:t>
            </a:r>
            <a:r>
              <a:rPr lang="en-US" altLang="ja-JP" dirty="0" smtClean="0">
                <a:solidFill>
                  <a:schemeClr val="bg1"/>
                </a:solidFill>
              </a:rPr>
              <a:t>30</a:t>
            </a:r>
            <a:r>
              <a:rPr lang="ja-JP" altLang="en-US" dirty="0" smtClean="0">
                <a:solidFill>
                  <a:schemeClr val="bg1"/>
                </a:solidFill>
              </a:rPr>
              <a:t>時間分</a:t>
            </a:r>
            <a:endParaRPr lang="en-US" altLang="ja-JP" dirty="0" smtClean="0">
              <a:solidFill>
                <a:schemeClr val="bg1"/>
              </a:solidFill>
            </a:endParaRPr>
          </a:p>
          <a:p>
            <a:pPr algn="ctr"/>
            <a:r>
              <a:rPr lang="ja-JP" altLang="en-US" dirty="0" smtClean="0">
                <a:solidFill>
                  <a:schemeClr val="bg1"/>
                </a:solidFill>
              </a:rPr>
              <a:t>先着順</a:t>
            </a:r>
            <a:endParaRPr lang="en-US" altLang="ja-JP" dirty="0">
              <a:solidFill>
                <a:schemeClr val="bg1"/>
              </a:solidFill>
            </a:endParaRPr>
          </a:p>
          <a:p>
            <a:pPr algn="ctr"/>
            <a:r>
              <a:rPr lang="ja-JP" altLang="en-US" sz="1400" dirty="0" smtClean="0">
                <a:solidFill>
                  <a:schemeClr val="bg1"/>
                </a:solidFill>
              </a:rPr>
              <a:t>（例）</a:t>
            </a:r>
            <a:r>
              <a:rPr lang="en-US" altLang="ja-JP" sz="1400" dirty="0" smtClean="0">
                <a:solidFill>
                  <a:schemeClr val="bg1"/>
                </a:solidFill>
              </a:rPr>
              <a:t>4/6</a:t>
            </a:r>
            <a:r>
              <a:rPr lang="ja-JP" altLang="en-US" sz="1400" dirty="0">
                <a:solidFill>
                  <a:schemeClr val="bg1"/>
                </a:solidFill>
              </a:rPr>
              <a:t>月</a:t>
            </a:r>
            <a:r>
              <a:rPr lang="en-US" altLang="ja-JP" sz="1400" dirty="0" smtClean="0">
                <a:solidFill>
                  <a:schemeClr val="bg1"/>
                </a:solidFill>
              </a:rPr>
              <a:t>18-21</a:t>
            </a:r>
            <a:r>
              <a:rPr lang="ja-JP" altLang="en-US" sz="1400" dirty="0" smtClean="0">
                <a:solidFill>
                  <a:schemeClr val="bg1"/>
                </a:solidFill>
              </a:rPr>
              <a:t>時</a:t>
            </a:r>
            <a:r>
              <a:rPr lang="en-US" altLang="ja-JP" sz="1400" dirty="0">
                <a:solidFill>
                  <a:schemeClr val="bg1"/>
                </a:solidFill>
              </a:rPr>
              <a:t>××</a:t>
            </a:r>
            <a:r>
              <a:rPr lang="ja-JP" altLang="en-US" sz="1400" dirty="0">
                <a:solidFill>
                  <a:schemeClr val="bg1"/>
                </a:solidFill>
              </a:rPr>
              <a:t>中学校</a:t>
            </a:r>
            <a:endParaRPr lang="en-US" altLang="ja-JP" sz="1400" dirty="0">
              <a:solidFill>
                <a:schemeClr val="bg1"/>
              </a:solidFill>
            </a:endParaRPr>
          </a:p>
          <a:p>
            <a:pPr algn="ctr"/>
            <a:r>
              <a:rPr lang="ja-JP" altLang="en-US" sz="1400" dirty="0" smtClean="0">
                <a:solidFill>
                  <a:schemeClr val="bg1"/>
                </a:solidFill>
              </a:rPr>
              <a:t>　　　</a:t>
            </a:r>
            <a:r>
              <a:rPr lang="en-US" altLang="ja-JP" sz="1400" dirty="0" smtClean="0">
                <a:solidFill>
                  <a:schemeClr val="bg1"/>
                </a:solidFill>
              </a:rPr>
              <a:t>4/13</a:t>
            </a:r>
            <a:r>
              <a:rPr lang="ja-JP" altLang="en-US" sz="1400" dirty="0">
                <a:solidFill>
                  <a:schemeClr val="bg1"/>
                </a:solidFill>
              </a:rPr>
              <a:t>月</a:t>
            </a:r>
            <a:r>
              <a:rPr lang="en-US" altLang="ja-JP" sz="1400" dirty="0">
                <a:solidFill>
                  <a:schemeClr val="bg1"/>
                </a:solidFill>
              </a:rPr>
              <a:t>18-20</a:t>
            </a:r>
            <a:r>
              <a:rPr lang="ja-JP" altLang="en-US" sz="1400" dirty="0" smtClean="0">
                <a:solidFill>
                  <a:schemeClr val="bg1"/>
                </a:solidFill>
              </a:rPr>
              <a:t>時</a:t>
            </a:r>
            <a:r>
              <a:rPr lang="en-US" altLang="ja-JP" sz="1400" dirty="0" smtClean="0">
                <a:solidFill>
                  <a:schemeClr val="bg1"/>
                </a:solidFill>
              </a:rPr>
              <a:t>××</a:t>
            </a:r>
            <a:r>
              <a:rPr lang="ja-JP" altLang="en-US" sz="1400" dirty="0" smtClean="0">
                <a:solidFill>
                  <a:schemeClr val="bg1"/>
                </a:solidFill>
              </a:rPr>
              <a:t>中学校</a:t>
            </a:r>
            <a:endParaRPr lang="en-US" altLang="ja-JP" sz="1400" dirty="0">
              <a:solidFill>
                <a:schemeClr val="bg1"/>
              </a:solidFill>
            </a:endParaRPr>
          </a:p>
          <a:p>
            <a:pPr algn="ctr"/>
            <a:r>
              <a:rPr lang="ja-JP" altLang="en-US" sz="1400" dirty="0" smtClean="0">
                <a:solidFill>
                  <a:schemeClr val="bg1"/>
                </a:solidFill>
              </a:rPr>
              <a:t>　　　</a:t>
            </a:r>
            <a:r>
              <a:rPr lang="en-US" altLang="ja-JP" sz="1400" dirty="0" smtClean="0">
                <a:solidFill>
                  <a:schemeClr val="bg1"/>
                </a:solidFill>
              </a:rPr>
              <a:t>4/21</a:t>
            </a:r>
            <a:r>
              <a:rPr lang="ja-JP" altLang="en-US" sz="1400" dirty="0">
                <a:solidFill>
                  <a:schemeClr val="bg1"/>
                </a:solidFill>
              </a:rPr>
              <a:t>火</a:t>
            </a:r>
            <a:r>
              <a:rPr lang="en-US" altLang="ja-JP" sz="1400" dirty="0" smtClean="0">
                <a:solidFill>
                  <a:schemeClr val="bg1"/>
                </a:solidFill>
              </a:rPr>
              <a:t>18-19</a:t>
            </a:r>
            <a:r>
              <a:rPr lang="ja-JP" altLang="en-US" sz="1400" dirty="0">
                <a:solidFill>
                  <a:schemeClr val="bg1"/>
                </a:solidFill>
              </a:rPr>
              <a:t>時●●</a:t>
            </a:r>
            <a:r>
              <a:rPr lang="ja-JP" altLang="en-US" sz="1400" dirty="0" smtClean="0">
                <a:solidFill>
                  <a:schemeClr val="bg1"/>
                </a:solidFill>
              </a:rPr>
              <a:t>小学校</a:t>
            </a:r>
            <a:endParaRPr lang="en-US" altLang="ja-JP" sz="1400" dirty="0">
              <a:solidFill>
                <a:schemeClr val="bg1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480248" y="4296779"/>
            <a:ext cx="2975447" cy="1508105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ja-JP" alt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抽選結果（落選メールの例）</a:t>
            </a:r>
            <a:endParaRPr lang="en-US" altLang="ja-JP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endParaRPr lang="en-US" altLang="ja-JP" dirty="0">
              <a:solidFill>
                <a:schemeClr val="bg1"/>
              </a:solidFill>
            </a:endParaRPr>
          </a:p>
          <a:p>
            <a:r>
              <a:rPr lang="ja-JP" altLang="en-US" sz="1400" dirty="0" smtClean="0">
                <a:solidFill>
                  <a:schemeClr val="bg1"/>
                </a:solidFill>
              </a:rPr>
              <a:t>下記</a:t>
            </a:r>
            <a:r>
              <a:rPr lang="ja-JP" altLang="en-US" sz="1400" dirty="0">
                <a:solidFill>
                  <a:schemeClr val="bg1"/>
                </a:solidFill>
              </a:rPr>
              <a:t>の抽選申込みは残念ながら当選しませんでした</a:t>
            </a:r>
            <a:br>
              <a:rPr lang="ja-JP" altLang="en-US" sz="1400" dirty="0">
                <a:solidFill>
                  <a:schemeClr val="bg1"/>
                </a:solidFill>
              </a:rPr>
            </a:br>
            <a:r>
              <a:rPr lang="ja-JP" altLang="en-US" sz="1400" dirty="0">
                <a:solidFill>
                  <a:schemeClr val="bg1"/>
                </a:solidFill>
              </a:rPr>
              <a:t>　月曜日</a:t>
            </a:r>
            <a:r>
              <a:rPr lang="en-US" altLang="ja-JP" sz="1400" dirty="0">
                <a:solidFill>
                  <a:schemeClr val="bg1"/>
                </a:solidFill>
              </a:rPr>
              <a:t> 18:00〜21:00 </a:t>
            </a:r>
          </a:p>
          <a:p>
            <a:r>
              <a:rPr lang="ja-JP" altLang="en-US" sz="1400" dirty="0" smtClean="0">
                <a:solidFill>
                  <a:schemeClr val="bg1"/>
                </a:solidFill>
              </a:rPr>
              <a:t>　●●小学校</a:t>
            </a:r>
            <a:r>
              <a:rPr lang="ja-JP" altLang="en-US" sz="1400" dirty="0">
                <a:solidFill>
                  <a:schemeClr val="bg1"/>
                </a:solidFill>
              </a:rPr>
              <a:t>　体育館</a:t>
            </a:r>
            <a:endParaRPr lang="en-US" altLang="ja-JP" sz="1400" dirty="0">
              <a:solidFill>
                <a:schemeClr val="bg1"/>
              </a:solidFill>
            </a:endParaRPr>
          </a:p>
        </p:txBody>
      </p:sp>
      <p:sp>
        <p:nvSpPr>
          <p:cNvPr id="17" name="右矢印 16"/>
          <p:cNvSpPr/>
          <p:nvPr/>
        </p:nvSpPr>
        <p:spPr>
          <a:xfrm rot="5400000">
            <a:off x="9055578" y="3475229"/>
            <a:ext cx="460847" cy="906449"/>
          </a:xfrm>
          <a:prstGeom prst="rightArrow">
            <a:avLst>
              <a:gd name="adj1" fmla="val 50000"/>
              <a:gd name="adj2" fmla="val 48981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838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つの角を丸めた四角形 1"/>
          <p:cNvSpPr/>
          <p:nvPr/>
        </p:nvSpPr>
        <p:spPr>
          <a:xfrm>
            <a:off x="599090" y="876562"/>
            <a:ext cx="11023249" cy="45719"/>
          </a:xfrm>
          <a:prstGeom prst="round1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5693" y="445227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仕組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みの変更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228916" y="1530699"/>
          <a:ext cx="9958568" cy="838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333">
                  <a:extLst>
                    <a:ext uri="{9D8B030D-6E8A-4147-A177-3AD203B41FA5}">
                      <a16:colId xmlns:a16="http://schemas.microsoft.com/office/drawing/2014/main" xmlns="" val="3783507755"/>
                    </a:ext>
                  </a:extLst>
                </a:gridCol>
                <a:gridCol w="8452235">
                  <a:extLst>
                    <a:ext uri="{9D8B030D-6E8A-4147-A177-3AD203B41FA5}">
                      <a16:colId xmlns:a16="http://schemas.microsoft.com/office/drawing/2014/main" xmlns="" val="2517298844"/>
                    </a:ext>
                  </a:extLst>
                </a:gridCol>
              </a:tblGrid>
              <a:tr h="83879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9633099"/>
                  </a:ext>
                </a:extLst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0506946"/>
              </p:ext>
            </p:extLst>
          </p:nvPr>
        </p:nvGraphicFramePr>
        <p:xfrm>
          <a:off x="1044567" y="1744218"/>
          <a:ext cx="10226044" cy="4156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3497">
                  <a:extLst>
                    <a:ext uri="{9D8B030D-6E8A-4147-A177-3AD203B41FA5}">
                      <a16:colId xmlns:a16="http://schemas.microsoft.com/office/drawing/2014/main" xmlns="" val="1807043413"/>
                    </a:ext>
                  </a:extLst>
                </a:gridCol>
                <a:gridCol w="8272547">
                  <a:extLst>
                    <a:ext uri="{9D8B030D-6E8A-4147-A177-3AD203B41FA5}">
                      <a16:colId xmlns:a16="http://schemas.microsoft.com/office/drawing/2014/main" xmlns="" val="3878820915"/>
                    </a:ext>
                  </a:extLst>
                </a:gridCol>
              </a:tblGrid>
              <a:tr h="13854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chemeClr val="tx1"/>
                          </a:solidFill>
                        </a:rPr>
                        <a:t>これまで　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・上限設定はない</a:t>
                      </a:r>
                      <a:endParaRPr kumimoji="1" lang="ja-JP" altLang="en-US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14302957"/>
                  </a:ext>
                </a:extLst>
              </a:tr>
              <a:tr h="138545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79417787"/>
                  </a:ext>
                </a:extLst>
              </a:tr>
              <a:tr h="13854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>
                          <a:solidFill>
                            <a:schemeClr val="bg1"/>
                          </a:solidFill>
                        </a:rPr>
                        <a:t>これから</a:t>
                      </a:r>
                      <a:endParaRPr kumimoji="1" lang="ja-JP" alt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■帯予約　　　　</a:t>
                      </a:r>
                      <a:r>
                        <a:rPr kumimoji="1" lang="ja-JP" altLang="en-US" sz="24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ja-JP" alt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半年ごと２コマ（次頁のコマ割り参照）</a:t>
                      </a:r>
                      <a:endParaRPr kumimoji="1" lang="en-US" altLang="ja-JP" sz="24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■空枠予約　　　月３０時間</a:t>
                      </a:r>
                      <a:endParaRPr kumimoji="1" lang="ja-JP" altLang="en-US" sz="2000" dirty="0"/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78080032"/>
                  </a:ext>
                </a:extLst>
              </a:tr>
            </a:tbl>
          </a:graphicData>
        </a:graphic>
      </p:graphicFrame>
      <p:sp>
        <p:nvSpPr>
          <p:cNvPr id="8" name="二等辺三角形 7"/>
          <p:cNvSpPr/>
          <p:nvPr/>
        </p:nvSpPr>
        <p:spPr>
          <a:xfrm flipV="1">
            <a:off x="4549768" y="3656144"/>
            <a:ext cx="3121891" cy="332509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55693" y="1004278"/>
            <a:ext cx="10916044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500" dirty="0" smtClean="0">
                <a:solidFill>
                  <a:schemeClr val="accent1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500" dirty="0" smtClean="0">
                <a:solidFill>
                  <a:schemeClr val="accent6">
                    <a:lumMod val="50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③時間枠上限の設定</a:t>
            </a:r>
            <a:endParaRPr kumimoji="1" lang="ja-JP" altLang="en-US" sz="2500" dirty="0">
              <a:solidFill>
                <a:schemeClr val="accent6">
                  <a:lumMod val="50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F369-AF2E-4CA4-B6B6-8E7C30FEE845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563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4675</TotalTime>
  <Words>1151</Words>
  <Application>Microsoft Office PowerPoint</Application>
  <PresentationFormat>ワイド画面</PresentationFormat>
  <Paragraphs>424</Paragraphs>
  <Slides>20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6" baseType="lpstr">
      <vt:lpstr>ＭＳ Ｐゴシック</vt:lpstr>
      <vt:lpstr>UD デジタル 教科書体 N-B</vt:lpstr>
      <vt:lpstr>Arial</vt:lpstr>
      <vt:lpstr>Calibri</vt:lpstr>
      <vt:lpstr>Calibri Light</vt:lpstr>
      <vt:lpstr>Office Theme</vt:lpstr>
      <vt:lpstr>学校体育施設予約システムの導入について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和泉市温水プール事業 あり方検討</dc:title>
  <dc:creator>冨岡　大作</dc:creator>
  <cp:lastModifiedBy>武田　直樹</cp:lastModifiedBy>
  <cp:revision>339</cp:revision>
  <dcterms:created xsi:type="dcterms:W3CDTF">2025-05-23T09:07:51Z</dcterms:created>
  <dcterms:modified xsi:type="dcterms:W3CDTF">2025-08-05T12:45:01Z</dcterms:modified>
</cp:coreProperties>
</file>