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6" r:id="rId2"/>
    <p:sldId id="312" r:id="rId3"/>
    <p:sldId id="311" r:id="rId4"/>
    <p:sldId id="314" r:id="rId5"/>
    <p:sldId id="313" r:id="rId6"/>
    <p:sldId id="306" r:id="rId7"/>
    <p:sldId id="299" r:id="rId8"/>
    <p:sldId id="300" r:id="rId9"/>
    <p:sldId id="302" r:id="rId10"/>
    <p:sldId id="303" r:id="rId11"/>
    <p:sldId id="315" r:id="rId12"/>
    <p:sldId id="304" r:id="rId1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2" autoAdjust="0"/>
    <p:restoredTop sz="92101" autoAdjust="0"/>
  </p:normalViewPr>
  <p:slideViewPr>
    <p:cSldViewPr snapToGrid="0">
      <p:cViewPr varScale="1">
        <p:scale>
          <a:sx n="68" d="100"/>
          <a:sy n="68" d="100"/>
        </p:scale>
        <p:origin x="9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theme" Target="theme/theme1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viewProps" Target="viewProps.xml" />
  <Relationship Id="rId2" Type="http://schemas.openxmlformats.org/officeDocument/2006/relationships/slide" Target="slides/slide1.xml" />
  <Relationship Id="rId16" Type="http://schemas.openxmlformats.org/officeDocument/2006/relationships/presProps" Target="presProps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5" Type="http://schemas.openxmlformats.org/officeDocument/2006/relationships/slide" Target="slides/slide4.xml" />
  <Relationship Id="rId15" Type="http://schemas.openxmlformats.org/officeDocument/2006/relationships/handoutMaster" Target="handoutMasters/handoutMaster1.xml" />
  <Relationship Id="rId10" Type="http://schemas.openxmlformats.org/officeDocument/2006/relationships/slide" Target="slides/slide9.xml" />
  <Relationship Id="rId19" Type="http://schemas.openxmlformats.org/officeDocument/2006/relationships/tableStyles" Target="tableStyles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notesMaster" Target="notesMasters/notesMaster1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EB406-216D-49BE-AF6B-F81E3295828E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4B281-A69F-448F-BD7A-E43CB4E5B11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0114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67BA5012-1A02-4EFB-95CF-65A4A33F985E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0077D11D-0442-491B-9EE3-FEDCC04667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47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963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21963">
                <a:defRPr/>
              </a:pPr>
              <a:t>1</a:t>
            </a:fld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668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963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21963">
                <a:defRPr/>
              </a:pPr>
              <a:t>2</a:t>
            </a:fld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673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963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21963">
                <a:defRPr/>
              </a:pPr>
              <a:t>3</a:t>
            </a:fld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459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963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21963">
                <a:defRPr/>
              </a:pPr>
              <a:t>5</a:t>
            </a:fld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97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7D11D-0442-491B-9EE3-FEDCC0466722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1284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6362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06362">
                <a:defRPr/>
              </a:pPr>
              <a:t>7</a:t>
            </a:fld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990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7D11D-0442-491B-9EE3-FEDCC0466722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2235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7D11D-0442-491B-9EE3-FEDCC0466722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487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7D11D-0442-491B-9EE3-FEDCC0466722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570364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EA3-C543-48A7-9E25-A18889FE7C48}" type="datetimeFigureOut">
              <a:rPr kumimoji="1" lang="ja-JP" altLang="en-US" smtClean="0"/>
              <a:t>2023/2/28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emf" /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1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1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1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1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1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88031" y="174314"/>
            <a:ext cx="10197468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ja-JP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Osaka Residents</a:t>
            </a:r>
            <a:endParaRPr lang="en-US" altLang="ja-JP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498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947387"/>
            <a:ext cx="11380763" cy="34009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600"/>
              </a:lnSpc>
              <a:defRPr/>
            </a:pPr>
            <a:r>
              <a:rPr lang="ja-JP" altLang="en-US" sz="2000" b="1" noProof="0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en-US" sz="2000" b="1" noProof="0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1.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Area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: 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Entire 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Osaka Prefecture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600"/>
              </a:lnSpc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　</a:t>
            </a:r>
            <a:r>
              <a:rPr lang="ja-JP" altLang="en-US" sz="2400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　　</a:t>
            </a:r>
            <a:endParaRPr lang="en-US" altLang="ja-JP" sz="2400" b="1" dirty="0"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0">
              <a:lnSpc>
                <a:spcPts val="2600"/>
              </a:lnSpc>
              <a:defRPr/>
            </a:pPr>
            <a:r>
              <a:rPr lang="ja-JP" altLang="en-US" sz="2400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endParaRPr lang="en-US" altLang="ja-JP" sz="2400" b="1" dirty="0" smtClean="0"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0">
              <a:lnSpc>
                <a:spcPts val="2600"/>
              </a:lnSpc>
              <a:defRPr/>
            </a:pPr>
            <a:r>
              <a:rPr lang="en-US" altLang="ja-JP" sz="2400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2.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Period 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March 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May 7, 2023 </a:t>
            </a:r>
          </a:p>
          <a:p>
            <a:pPr lvl="0">
              <a:lnSpc>
                <a:spcPts val="2600"/>
              </a:lnSpc>
              <a:defRPr/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However, 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of request 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details might be 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determined </a:t>
            </a:r>
          </a:p>
          <a:p>
            <a:pPr lvl="0">
              <a:lnSpc>
                <a:spcPts val="2600"/>
              </a:lnSpc>
              <a:defRPr/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according to 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future infection situations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endParaRPr lang="en-US" altLang="ja-JP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600"/>
              </a:lnSpc>
              <a:defRPr/>
            </a:pP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 </a:t>
            </a:r>
            <a:r>
              <a:rPr lang="ja-JP" altLang="en-US" sz="2400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　　　　　</a:t>
            </a:r>
            <a:endParaRPr kumimoji="1" lang="en-US" altLang="ja-JP" sz="2400" b="1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3.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Details: See the following pages </a:t>
            </a: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11690" y="3978635"/>
            <a:ext cx="12165612" cy="308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defRPr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11690" y="5231694"/>
            <a:ext cx="121656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  <a:p>
            <a:pPr>
              <a:lnSpc>
                <a:spcPct val="150000"/>
              </a:lnSpc>
              <a:defRPr/>
            </a:pP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1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05176" y="716100"/>
            <a:ext cx="75897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New Certification System established to</a:t>
            </a:r>
            <a:r>
              <a:rPr lang="en-US" altLang="ja-JP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make infection-resistant society by further promoting infection prevention measures in dining establishments so that residents can use them in the safe and secure environment </a:t>
            </a:r>
          </a:p>
          <a:p>
            <a:endParaRPr lang="en-US" altLang="ja-JP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" name="フローチャート: 代替処理 1"/>
          <p:cNvSpPr/>
          <p:nvPr/>
        </p:nvSpPr>
        <p:spPr>
          <a:xfrm>
            <a:off x="1670677" y="716100"/>
            <a:ext cx="1260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Outline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3" name="フローチャート: 代替処理 22"/>
          <p:cNvSpPr/>
          <p:nvPr/>
        </p:nvSpPr>
        <p:spPr>
          <a:xfrm>
            <a:off x="1655892" y="2454534"/>
            <a:ext cx="1260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Criteria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7225" y="128742"/>
            <a:ext cx="10962153" cy="527381"/>
          </a:xfrm>
          <a:prstGeom prst="rect">
            <a:avLst/>
          </a:prstGeom>
          <a:solidFill>
            <a:srgbClr val="0070C0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Gold Sticker System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930677" y="2344170"/>
            <a:ext cx="6768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It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is required to meet all the criteria including the following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examples:</a:t>
            </a:r>
            <a:endParaRPr lang="en-US" altLang="ja-JP" sz="16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endParaRPr lang="en-US" altLang="ja-JP" sz="16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lang="ja-JP" altLang="en-US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（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Ex</a:t>
            </a:r>
            <a:r>
              <a:rPr lang="ja-JP" altLang="en-US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） </a:t>
            </a:r>
            <a:r>
              <a:rPr lang="ja-JP" altLang="en-US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・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Keep distance between seats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( Even when you sit face to 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        face, acrylic boards are not necessary if 1m or more distance is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        secured.)</a:t>
            </a: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・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Thoroughly disinfect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hands and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fingers</a:t>
            </a:r>
            <a:endParaRPr lang="ja-JP" altLang="en-US" sz="16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・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Thoroughly ventilate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and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set up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 CO2 sensor</a:t>
            </a: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When sharing tongs and chopsticks in buffet-style restaurants, </a:t>
            </a:r>
            <a:endParaRPr lang="en-US" altLang="ja-JP" sz="1600" dirty="0" smtClean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      thoroughly have customers disinfect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hands and fingers before </a:t>
            </a:r>
            <a:endParaRPr lang="en-US" altLang="ja-JP" sz="1600" dirty="0" smtClean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      using them</a:t>
            </a:r>
            <a:r>
              <a:rPr lang="ja-JP" altLang="en-US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　　　　　</a:t>
            </a:r>
            <a:r>
              <a:rPr lang="ja-JP" altLang="en-US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　</a:t>
            </a:r>
          </a:p>
        </p:txBody>
      </p:sp>
      <p:sp>
        <p:nvSpPr>
          <p:cNvPr id="15" name="フローチャート: 代替処理 14"/>
          <p:cNvSpPr/>
          <p:nvPr/>
        </p:nvSpPr>
        <p:spPr>
          <a:xfrm>
            <a:off x="1670677" y="1677263"/>
            <a:ext cx="1260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To whom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05176" y="1672597"/>
            <a:ext cx="755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Dining establishments</a:t>
            </a:r>
            <a:r>
              <a:rPr lang="ja-JP" altLang="en-US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（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Other than Takeout-only shops)</a:t>
            </a: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195" y="929740"/>
            <a:ext cx="1770295" cy="1855045"/>
          </a:xfrm>
          <a:prstGeom prst="rect">
            <a:avLst/>
          </a:prstGeom>
        </p:spPr>
      </p:pic>
      <p:sp>
        <p:nvSpPr>
          <p:cNvPr id="27" name="角丸四角形 26"/>
          <p:cNvSpPr/>
          <p:nvPr/>
        </p:nvSpPr>
        <p:spPr>
          <a:xfrm>
            <a:off x="8702194" y="186293"/>
            <a:ext cx="1494001" cy="4507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Reference</a:t>
            </a:r>
          </a:p>
        </p:txBody>
      </p:sp>
      <p:sp>
        <p:nvSpPr>
          <p:cNvPr id="28" name="フローチャート: 代替処理 27"/>
          <p:cNvSpPr/>
          <p:nvPr/>
        </p:nvSpPr>
        <p:spPr>
          <a:xfrm>
            <a:off x="1655892" y="4856248"/>
            <a:ext cx="1517024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Contact Info.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53143" y="4800749"/>
            <a:ext cx="576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Gold Sticker Call Center: </a:t>
            </a:r>
          </a:p>
          <a:p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Tel: 06-6131-6280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(in Japanese only)</a:t>
            </a:r>
          </a:p>
          <a:p>
            <a:r>
              <a:rPr kumimoji="1"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Hours:</a:t>
            </a:r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Weekdays</a:t>
            </a:r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9:30</a:t>
            </a:r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5:30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498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18864" y="5686162"/>
            <a:ext cx="10238873" cy="923330"/>
          </a:xfrm>
          <a:prstGeom prst="rect">
            <a:avLst/>
          </a:prstGeom>
          <a:ln w="28575">
            <a:solidFill>
              <a:srgbClr val="FF0000"/>
            </a:solidFill>
            <a:prstDash val="solid"/>
          </a:ln>
        </p:spPr>
        <p:txBody>
          <a:bodyPr wrap="square" anchor="ctr" anchorCtr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 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basic response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policy of the national government will be lifted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on May 8,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2023. Accordingly,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Osaka Prefecture will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lift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 Gold </a:t>
            </a:r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Sticker system as well as the equivalent sticker system for facilities other than restaurants as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of the same date.</a:t>
            </a:r>
            <a:endParaRPr lang="en-US" altLang="ja-JP" dirty="0" smtClean="0">
              <a:solidFill>
                <a:srgbClr val="FF0000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1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24858" y="4753873"/>
            <a:ext cx="121163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</a:t>
            </a:r>
            <a:r>
              <a:rPr lang="en-US" altLang="ja-JP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.Response </a:t>
            </a:r>
            <a:r>
              <a:rPr lang="en-US" altLang="ja-JP" sz="16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to the revision of categorization </a:t>
            </a:r>
            <a:r>
              <a:rPr lang="en-US" altLang="ja-JP" sz="16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for </a:t>
            </a:r>
            <a:r>
              <a:rPr lang="en-US" altLang="ja-JP" sz="16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COVID-19 under the Infectious Disease </a:t>
            </a:r>
            <a:r>
              <a:rPr lang="en-US" altLang="ja-JP" sz="16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Law</a:t>
            </a:r>
          </a:p>
          <a:p>
            <a:r>
              <a:rPr lang="en-US" altLang="ja-JP" sz="16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</a:t>
            </a:r>
            <a:r>
              <a:rPr lang="ja-JP" altLang="en-US" sz="14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（</a:t>
            </a:r>
            <a:r>
              <a:rPr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Determined on January 27, 2023 by </a:t>
            </a:r>
            <a:r>
              <a:rPr lang="en-US" altLang="ja-JP" sz="14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 Novel </a:t>
            </a:r>
            <a:r>
              <a:rPr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Coronavirus Response Headquarters)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-264543"/>
            <a:ext cx="12192000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 National Government Policies about New </a:t>
            </a:r>
            <a:r>
              <a:rPr lang="en-US" altLang="ja-JP" sz="2200" b="1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</a:t>
            </a:r>
            <a:r>
              <a:rPr lang="en-US" altLang="ja-JP" sz="22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ask-wearing Guidelines</a:t>
            </a:r>
          </a:p>
          <a:p>
            <a:pPr algn="ctr"/>
            <a:r>
              <a:rPr lang="en-US" altLang="ja-JP" sz="22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and Lifting </a:t>
            </a:r>
            <a:r>
              <a:rPr lang="en-US" altLang="ja-JP" sz="2200" b="1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</a:t>
            </a:r>
            <a:r>
              <a:rPr lang="en-US" altLang="ja-JP" sz="22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ther COVID-19 Response </a:t>
            </a:r>
            <a:r>
              <a:rPr lang="en-US" altLang="ja-JP" sz="2200" b="1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</a:t>
            </a:r>
            <a:r>
              <a:rPr lang="en-US" altLang="ja-JP" sz="22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easures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18932" y="5287766"/>
            <a:ext cx="119541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lang="en-US" altLang="ja-JP" sz="1600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From May 8, COVID-19 will be categorized as Class Ⅱ infectious 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disease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. </a:t>
            </a:r>
            <a:endParaRPr lang="en-US" altLang="ja-JP" sz="16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519" y="5667916"/>
            <a:ext cx="118416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According to this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revision,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 law-based 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infection prevention </a:t>
            </a:r>
            <a:r>
              <a:rPr lang="en-US" altLang="ja-JP" sz="1600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measures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such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as cooperation request to residents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and business 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operators 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will </a:t>
            </a:r>
            <a:r>
              <a:rPr lang="en-US" altLang="ja-JP" sz="1600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be lifted. </a:t>
            </a:r>
            <a:endParaRPr lang="ja-JP" altLang="en-US" sz="1600" dirty="0">
              <a:solidFill>
                <a:srgbClr val="FF0000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2522" y="460263"/>
            <a:ext cx="1351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1. </a:t>
            </a:r>
            <a:r>
              <a:rPr lang="en-US" altLang="ja-JP" sz="16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Revision of mask-wearing</a:t>
            </a:r>
            <a:r>
              <a:rPr lang="en-US" altLang="ja-JP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policies</a:t>
            </a:r>
            <a:r>
              <a:rPr lang="ja-JP" altLang="en-US" sz="14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（</a:t>
            </a:r>
            <a:r>
              <a:rPr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Determined on February 10, 2023 by the Novel Coronavirus Response Headquarters</a:t>
            </a:r>
            <a:r>
              <a:rPr lang="ja-JP" altLang="en-US" sz="14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）</a:t>
            </a:r>
            <a:endParaRPr lang="en-US" altLang="ja-JP" sz="1400" dirty="0" smtClean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45902" y="738793"/>
            <a:ext cx="120065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Mask wearing will not be required by the government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as a blanket rule and </a:t>
            </a:r>
            <a:r>
              <a:rPr lang="en-US" altLang="ja-JP" sz="1600" u="sng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individuals’ choice will be respected. Basically it will</a:t>
            </a:r>
          </a:p>
          <a:p>
            <a:pPr>
              <a:lnSpc>
                <a:spcPts val="2000"/>
              </a:lnSpc>
            </a:pPr>
            <a:r>
              <a:rPr lang="en-US" altLang="ja-JP" sz="1600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</a:t>
            </a:r>
            <a:r>
              <a:rPr lang="en-US" altLang="ja-JP" sz="1600" u="sng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be left up to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u="sng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one’s decision.</a:t>
            </a:r>
            <a:endParaRPr lang="en-US" altLang="ja-JP" sz="1600" u="sng" dirty="0">
              <a:solidFill>
                <a:srgbClr val="FF0000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To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help individuals make a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decision, the government </a:t>
            </a:r>
            <a:r>
              <a:rPr lang="en-US" altLang="ja-JP" sz="1600" u="sng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presents the cases where mask wearing is effective to prevent infection,</a:t>
            </a:r>
          </a:p>
          <a:p>
            <a:pPr>
              <a:lnSpc>
                <a:spcPts val="2000"/>
              </a:lnSpc>
            </a:pPr>
            <a:r>
              <a:rPr lang="en-US" altLang="ja-JP" sz="1600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</a:t>
            </a:r>
            <a:r>
              <a:rPr lang="en-US" altLang="ja-JP" sz="1600" u="sng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and recommends wearing a mask in some specific cases </a:t>
            </a: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 revised </a:t>
            </a:r>
            <a:r>
              <a:rPr lang="en-US" altLang="ja-JP" sz="1600" u="sng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mask-wearing </a:t>
            </a: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policy will be implemented from March 13,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considering the period of public notification and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preparation</a:t>
            </a:r>
          </a:p>
          <a:p>
            <a:pPr>
              <a:lnSpc>
                <a:spcPts val="2000"/>
              </a:lnSpc>
            </a:pP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of industry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groups and business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operators. </a:t>
            </a:r>
            <a:r>
              <a:rPr lang="en-US" altLang="ja-JP" sz="1600" u="sng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At </a:t>
            </a:r>
            <a:r>
              <a:rPr lang="en-US" altLang="ja-JP" sz="1600" u="sng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schools, the revised policy will be implemented from April 1.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2521" y="2277066"/>
            <a:ext cx="116940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&lt;Situations </a:t>
            </a:r>
            <a:r>
              <a:rPr lang="en-US" altLang="ja-JP" sz="16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where </a:t>
            </a:r>
            <a:r>
              <a:rPr lang="en-US" altLang="ja-JP" sz="16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mask wearing </a:t>
            </a:r>
            <a:r>
              <a:rPr lang="en-US" altLang="ja-JP" sz="16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is </a:t>
            </a:r>
            <a:r>
              <a:rPr lang="en-US" altLang="ja-JP" sz="16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effective&gt; </a:t>
            </a:r>
            <a:endParaRPr lang="en-US" altLang="ja-JP" sz="1600" b="1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-To prevent infections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of the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high-risk people including the elderly,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mask wearing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is recommended in the following situations: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*When you visit a medical facility to see a doctor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*When you visit a hospital/elderly’s facility where many high-risk people stay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*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When you are on a crowded (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commuting)train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or bus (for the time being) </a:t>
            </a:r>
          </a:p>
          <a:p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-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Mask wearing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is effective when high-risk people go to crowded places while COVID-19 is spreading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12521" y="3750725"/>
            <a:ext cx="12592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&lt;Business operators’ response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&gt;</a:t>
            </a:r>
          </a:p>
          <a:p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-They are allowed to ask customers and employees to wear a mask due to infection prevention measures and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operational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reasons.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7225" y="6234754"/>
            <a:ext cx="12243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Accordingly, the </a:t>
            </a:r>
            <a:r>
              <a:rPr lang="en-US" altLang="ja-JP" sz="1600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third-party certification system in the restaurants and restriction on event holding 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will </a:t>
            </a:r>
            <a:r>
              <a:rPr lang="en-US" altLang="ja-JP" sz="1600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be 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lifted as </a:t>
            </a:r>
            <a:r>
              <a:rPr lang="en-US" altLang="ja-JP" sz="1600" dirty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of May 8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.</a:t>
            </a:r>
          </a:p>
          <a:p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</a:t>
            </a:r>
            <a:r>
              <a:rPr lang="ja-JP" altLang="en-US" sz="14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（</a:t>
            </a:r>
            <a:r>
              <a:rPr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</a:t>
            </a:r>
            <a:r>
              <a:rPr lang="en-US" altLang="ja-JP" sz="14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nformed by the national government as of February 10, 2023)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スライド番号プレースホルダー 1"/>
          <p:cNvSpPr txBox="1">
            <a:spLocks/>
          </p:cNvSpPr>
          <p:nvPr/>
        </p:nvSpPr>
        <p:spPr>
          <a:xfrm>
            <a:off x="11157381" y="6531857"/>
            <a:ext cx="1082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solidFill>
                  <a:prstClr val="black">
                    <a:tint val="75000"/>
                  </a:prstClr>
                </a:solidFill>
                <a:latin typeface="游ゴシック" panose="020F0502020204030204"/>
                <a:ea typeface="游ゴシック" panose="020B0400000000000000" pitchFamily="50" charset="-128"/>
              </a:rPr>
              <a:t>11</a:t>
            </a:r>
            <a:endParaRPr lang="ja-JP" altLang="en-US" sz="2000" dirty="0">
              <a:solidFill>
                <a:prstClr val="black">
                  <a:tint val="75000"/>
                </a:prstClr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2520" y="4236443"/>
            <a:ext cx="118416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&lt;School response&gt;</a:t>
            </a:r>
          </a:p>
          <a:p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Basically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mask wearing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is not required. Students will attend the graduation </a:t>
            </a:r>
            <a:r>
              <a:rPr lang="en-US" altLang="ja-JP" sz="16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ceremony </a:t>
            </a:r>
            <a:r>
              <a:rPr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conducted before April 1 without a mask. </a:t>
            </a:r>
            <a:endParaRPr lang="ja-JP" altLang="en-US" sz="14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16795" y="351574"/>
            <a:ext cx="1110158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Call Center regarding the requests based on the relevant law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4523" y="1377399"/>
            <a:ext cx="10871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Osaka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Prefecture has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a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Call Center to respond to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inquiries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regarding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the requests based on</a:t>
            </a: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the relevant law.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6975" y="2271471"/>
            <a:ext cx="10406129" cy="36317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【Outline】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Days &amp; Hours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Monday to Friday: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9:30 am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5:30 pm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3200" u="sng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ja-JP" alt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06 - 6131 - 6408</a:t>
            </a:r>
            <a:r>
              <a:rPr lang="ja-JP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(in Japanese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only)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FAQ are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available on the website of Osaka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Prefecture.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498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86505" y="411736"/>
            <a:ext cx="10197468" cy="95410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  <a:r>
              <a:rPr lang="ja-JP" alt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Osaka Residents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(based on the relevant law)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en-US" altLang="ja-JP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498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11690" y="3978635"/>
            <a:ext cx="12165612" cy="308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defRPr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11690" y="5231694"/>
            <a:ext cx="121656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  <a:p>
            <a:pPr>
              <a:lnSpc>
                <a:spcPct val="150000"/>
              </a:lnSpc>
              <a:defRPr/>
            </a:pP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05230" y="994386"/>
            <a:ext cx="11732117" cy="138906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671" y="1161781"/>
            <a:ext cx="11836329" cy="2170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Take thorough infection prevention measures (avoiding the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*Three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Cs,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washing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your hands, ventilating frequently, etc.)  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Three Cs: Closed spaces, Crowded places, Close-contact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having an early vaccination (including vaccination for children) </a:t>
            </a:r>
          </a:p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(request for cooperation not based on the law)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elderly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and those who have close contact with the elderly on a daily basis such as their family members; to protect the elderly’s lives and health, refrain from going out/traveling to places with high infection risk.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Including people with high-risk of developing severe illness such as those who have underlying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diseases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6505" y="126831"/>
            <a:ext cx="6808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3. Request details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6505" y="5013557"/>
            <a:ext cx="117004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If a family member of an elderly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is infected, to protect the elderly person’s life,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actively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use a lodging facility for recuperation, etc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restaurants that have a Gold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Sticker when dining  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6505" y="4286747"/>
            <a:ext cx="117695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Take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through infection prevention measures when meeting the elderly in person at elderly facilities.</a:t>
            </a: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(Consider non-contact visit measures such as an online visit as well)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5671" y="3461087"/>
            <a:ext cx="11369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When traveling between prefectures, take thorough basic infection prevention measures and refrain from behavior with a high infection risk at the destination. </a:t>
            </a:r>
          </a:p>
        </p:txBody>
      </p:sp>
    </p:spTree>
    <p:extLst>
      <p:ext uri="{BB962C8B-B14F-4D97-AF65-F5344CB8AC3E}">
        <p14:creationId xmlns:p14="http://schemas.microsoft.com/office/powerpoint/2010/main" val="401712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498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1000" y="2066007"/>
            <a:ext cx="11648297" cy="442686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to </a:t>
            </a:r>
            <a:r>
              <a:rPr lang="en-US" altLang="ja-JP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elderly facilities 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(based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on the relevant law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ja-JP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Cooperate in implementing early vaccination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through infection prevention measures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elderly meet visitors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(Consider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non-contact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measures such as an online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as well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Conduct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frequent tests (every three days) to employees of lodging/residential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facilities.</a:t>
            </a: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managers of facilities, if someone tests positive or has similar symptoms, cooperate with in-facility doctors, collaborative medical institutions and house call medical institutions to provide swift treatment.</a:t>
            </a:r>
          </a:p>
          <a:p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ja-JP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4969" y="2680139"/>
            <a:ext cx="11656965" cy="8860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3961" y="309716"/>
            <a:ext cx="1154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Request to municipalities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(based on the relevant law)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0141" y="917991"/>
            <a:ext cx="1194769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Accelerate vaccinations to the elderly who live in the elderly’s facilities and hope to be vaccinated</a:t>
            </a:r>
            <a:endParaRPr kumimoji="1" lang="ja-JP" altLang="en-US" sz="1900" dirty="0"/>
          </a:p>
        </p:txBody>
      </p:sp>
      <p:sp>
        <p:nvSpPr>
          <p:cNvPr id="10" name="正方形/長方形 9"/>
          <p:cNvSpPr/>
          <p:nvPr/>
        </p:nvSpPr>
        <p:spPr>
          <a:xfrm>
            <a:off x="336667" y="877169"/>
            <a:ext cx="11656965" cy="5698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6667" y="3123149"/>
            <a:ext cx="1183803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Strengthen and thoroughly take basic infection prevention measures at 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every facility</a:t>
            </a: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5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3232" y="575188"/>
            <a:ext cx="10515600" cy="663677"/>
          </a:xfrm>
        </p:spPr>
        <p:txBody>
          <a:bodyPr anchor="t">
            <a:normAutofit fontScale="90000"/>
          </a:bodyPr>
          <a:lstStyle/>
          <a:p>
            <a:r>
              <a:rPr lang="ja-JP" alt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1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to medical institutions</a:t>
            </a:r>
            <a:r>
              <a:rPr lang="ja-JP" altLang="en-US" sz="31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100" dirty="0">
                <a:latin typeface="Arial" panose="020B0604020202020204" pitchFamily="34" charset="0"/>
                <a:cs typeface="Arial" panose="020B0604020202020204" pitchFamily="34" charset="0"/>
              </a:rPr>
              <a:t>(based on the relevant law)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0155" y="1363957"/>
            <a:ext cx="11206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To collaborative medical institutions and house call medical institutions, cooperate in implementing  early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vaccination at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elderly facilities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14824" y="1452741"/>
            <a:ext cx="10992157" cy="10345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70155" y="4055807"/>
            <a:ext cx="10515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To core/house call medical institutions in the region, when asked for house call to elderly facilities from public health centers, cooperate with them including securing a house call system in the region.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To core medical institutions for infe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ctious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diseases in the region, promote support for infection control at elderly facilities.</a:t>
            </a:r>
          </a:p>
          <a:p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498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0155" y="3072645"/>
            <a:ext cx="10736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Strengthen and thoroughly take basic infection prevention measures. If an inpatient tests positive, continue treatment for COVID-19 along with his/her original disease.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7771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1757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2348" y="122847"/>
            <a:ext cx="11069867" cy="68223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defRPr/>
            </a:pPr>
            <a:r>
              <a:rPr lang="en-US" altLang="ja-JP" sz="2400" b="1" dirty="0" smtClean="0">
                <a:latin typeface="游ゴシック" panose="020F0502020204030204"/>
                <a:ea typeface="游ゴシック" panose="020B0400000000000000" pitchFamily="50" charset="-128"/>
              </a:rPr>
              <a:t> </a:t>
            </a:r>
            <a:r>
              <a:rPr lang="ja-JP" altLang="en-US" sz="2400" b="1" dirty="0">
                <a:latin typeface="游ゴシック" panose="020F0502020204030204"/>
                <a:ea typeface="游ゴシック" panose="020B0400000000000000" pitchFamily="50" charset="-128"/>
              </a:rPr>
              <a:t>⑤</a:t>
            </a:r>
            <a:r>
              <a:rPr lang="en-US" altLang="ja-JP" sz="2400" b="1" dirty="0" smtClean="0">
                <a:latin typeface="游ゴシック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Requests 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to universities, etc</a:t>
            </a:r>
            <a:r>
              <a:rPr lang="en-US" altLang="ja-JP" sz="2400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(based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on the relevant law)</a:t>
            </a:r>
          </a:p>
          <a:p>
            <a:pPr lvl="0">
              <a:lnSpc>
                <a:spcPts val="2300"/>
              </a:lnSpc>
              <a:defRPr/>
            </a:pPr>
            <a:endParaRPr kumimoji="1" lang="ja-JP" altLang="en-US" sz="20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56E494-0057-46F8-93D5-98D4EB871EBA}"/>
              </a:ext>
            </a:extLst>
          </p:cNvPr>
          <p:cNvSpPr txBox="1"/>
          <p:nvPr/>
        </p:nvSpPr>
        <p:spPr>
          <a:xfrm>
            <a:off x="273161" y="488735"/>
            <a:ext cx="11885189" cy="33754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l"/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Thoroughly inform students that they should consider having an early vaccination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against the Omicron 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strain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(request for cooperation not based on the law)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l"/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Thoroughly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inform students that they must refrain from coming to school and attending any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if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they have any symptoms such as fever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ts val="2400"/>
              </a:lnSpc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Inform students that they must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take thorough infection prevention measures when joining activities such as:</a:t>
            </a:r>
          </a:p>
          <a:p>
            <a:pPr>
              <a:lnSpc>
                <a:spcPts val="2400"/>
              </a:lnSpc>
              <a:spcBef>
                <a:spcPts val="600"/>
              </a:spcBef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Trips and drinking parties at home/their friend’s home</a:t>
            </a:r>
          </a:p>
          <a:p>
            <a:pPr>
              <a:lnSpc>
                <a:spcPts val="2400"/>
              </a:lnSpc>
              <a:spcBef>
                <a:spcPts val="600"/>
              </a:spcBef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Activities with high infection risk during club or after-school activities (camps, etc.) and dining before/after those activities</a:t>
            </a:r>
          </a:p>
          <a:p>
            <a:pPr marL="342900" indent="-342900">
              <a:lnSpc>
                <a:spcPts val="2500"/>
              </a:lnSpc>
              <a:buFont typeface="Wingdings" panose="05000000000000000000" pitchFamily="2" charset="2"/>
              <a:buChar char="l"/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Refrain from requesting students to submit a certificate of COVID-19 recuperation/</a:t>
            </a:r>
            <a:r>
              <a:rPr lang="en-US" altLang="ja-JP" sz="1600" b="1" dirty="0" smtClean="0"/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egative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esult 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defRPr/>
            </a:pP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defRPr/>
            </a:pP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defRPr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  <a:defRPr/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348" y="3489282"/>
            <a:ext cx="11706448" cy="48634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latin typeface="游ゴシック" panose="020F0502020204030204"/>
                <a:ea typeface="游ゴシック" panose="020B0400000000000000" pitchFamily="50" charset="-128"/>
              </a:rPr>
              <a:t>⑥</a:t>
            </a:r>
            <a:r>
              <a:rPr lang="en-US" altLang="ja-JP" sz="2400" b="1" dirty="0" smtClean="0">
                <a:latin typeface="游ゴシック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2400" b="1" u="sng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Requests to the economic community</a:t>
            </a:r>
            <a:r>
              <a:rPr lang="en-US" altLang="ja-JP" sz="2400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(based on the relevant law)</a:t>
            </a:r>
          </a:p>
          <a:p>
            <a:pPr lvl="0">
              <a:lnSpc>
                <a:spcPts val="2300"/>
              </a:lnSpc>
              <a:defRPr/>
            </a:pPr>
            <a:endParaRPr lang="en-US" altLang="ja-JP" sz="2400" b="1" dirty="0">
              <a:latin typeface="游ゴシック" panose="020F0502020204030204"/>
              <a:ea typeface="游ゴシック" panose="020B04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85005" y="4710098"/>
            <a:ext cx="118178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l"/>
              <a:defRPr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Thoroughly be aware NOT to request to submit a certificate of COVID-19 recuperation/</a:t>
            </a:r>
            <a:r>
              <a:rPr lang="en-US" altLang="ja-JP" sz="1600" b="1" dirty="0"/>
              <a:t>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negative test result 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l"/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special consideration to allow teleworking or staggered working hours to the following employees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:- Employees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who have a risk of aggravation (such as a senior citizen or with underlying diseases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who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are pregnant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.- Employees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who have a family member as stated above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l"/>
              <a:defRPr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Comply with guidelines of each industry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34670" y="534900"/>
            <a:ext cx="11762171" cy="6168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3161" y="3184762"/>
            <a:ext cx="9984658" cy="385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  <a:defRPr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Thoroughly make students be aware of infection prevention measures in their dormitory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6810" y="4044432"/>
            <a:ext cx="11817893" cy="66566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l"/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Thoroughly inform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that they should consider having an early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vaccination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against the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Omicron strain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(request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for cooperation not based on the law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l"/>
              <a:defRPr/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0738" y="3949501"/>
            <a:ext cx="11790033" cy="7664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929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516856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</a:rPr>
              <a:t>6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470" y="-359"/>
            <a:ext cx="842779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events (including ones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hosted/co-hosted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by Osaka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Prefectur</a:t>
            </a:r>
            <a:r>
              <a:rPr lang="en-US" altLang="ja-JP" b="1" u="sng" dirty="0" smtClean="0"/>
              <a:t>e)</a:t>
            </a:r>
            <a:endParaRPr lang="en-US" altLang="ja-JP" b="1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1752" y="1344947"/>
            <a:ext cx="12104382" cy="35394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dirty="0" smtClean="0"/>
          </a:p>
          <a:p>
            <a:endParaRPr kumimoji="1" lang="en-US" altLang="ja-JP" b="1" u="sng" dirty="0" smtClean="0"/>
          </a:p>
          <a:p>
            <a:endParaRPr lang="en-US" altLang="ja-JP" b="1" u="sng" dirty="0"/>
          </a:p>
          <a:p>
            <a:pPr>
              <a:lnSpc>
                <a:spcPts val="2100"/>
              </a:lnSpc>
            </a:pPr>
            <a:r>
              <a:rPr lang="ja-JP" altLang="en-US" sz="1400" b="1" dirty="0"/>
              <a:t>　</a:t>
            </a:r>
            <a:r>
              <a:rPr lang="ja-JP" altLang="en-US" sz="1400" b="1" dirty="0" smtClean="0"/>
              <a:t>　</a:t>
            </a:r>
            <a:endParaRPr lang="en-US" altLang="ja-JP" sz="1400" b="1" dirty="0" smtClean="0"/>
          </a:p>
          <a:p>
            <a:pPr>
              <a:lnSpc>
                <a:spcPts val="2100"/>
              </a:lnSpc>
            </a:pPr>
            <a:r>
              <a:rPr lang="ja-JP" altLang="en-US" sz="1600" b="1" dirty="0"/>
              <a:t>　</a:t>
            </a:r>
            <a:r>
              <a:rPr lang="ja-JP" altLang="en-US" sz="1600" b="1" dirty="0" smtClean="0"/>
              <a:t>　</a:t>
            </a:r>
            <a:endParaRPr lang="en-US" altLang="ja-JP" sz="1600" b="1" dirty="0" smtClean="0"/>
          </a:p>
          <a:p>
            <a:pPr>
              <a:lnSpc>
                <a:spcPts val="2100"/>
              </a:lnSpc>
            </a:pPr>
            <a:endParaRPr lang="en-US" altLang="ja-JP" sz="1600" b="1" dirty="0" smtClean="0"/>
          </a:p>
          <a:p>
            <a:pPr>
              <a:lnSpc>
                <a:spcPts val="2000"/>
              </a:lnSpc>
            </a:pPr>
            <a:endParaRPr lang="en-US" altLang="ja-JP" sz="1400" b="1" dirty="0" smtClean="0"/>
          </a:p>
          <a:p>
            <a:pPr>
              <a:lnSpc>
                <a:spcPts val="2000"/>
              </a:lnSpc>
            </a:pPr>
            <a:endParaRPr lang="en-US" altLang="ja-JP" sz="1400" b="1" dirty="0"/>
          </a:p>
          <a:p>
            <a:pPr>
              <a:lnSpc>
                <a:spcPts val="2000"/>
              </a:lnSpc>
            </a:pPr>
            <a:endParaRPr lang="en-US" altLang="ja-JP" sz="1400" b="1" dirty="0" smtClean="0"/>
          </a:p>
          <a:p>
            <a:pPr>
              <a:lnSpc>
                <a:spcPts val="2000"/>
              </a:lnSpc>
            </a:pPr>
            <a:endParaRPr lang="en-US" altLang="ja-JP" sz="1400" b="1" dirty="0"/>
          </a:p>
          <a:p>
            <a:pPr>
              <a:lnSpc>
                <a:spcPts val="2000"/>
              </a:lnSpc>
            </a:pPr>
            <a:endParaRPr lang="en-US" altLang="ja-JP" sz="1400" b="1" dirty="0" smtClean="0"/>
          </a:p>
          <a:p>
            <a:pPr>
              <a:lnSpc>
                <a:spcPts val="2000"/>
              </a:lnSpc>
            </a:pPr>
            <a:r>
              <a:rPr lang="ja-JP" altLang="en-US" sz="1400" b="1" dirty="0"/>
              <a:t>　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lnSpc>
                <a:spcPts val="2100"/>
              </a:lnSpc>
            </a:pPr>
            <a:r>
              <a:rPr lang="ja-JP" altLang="en-US" sz="1600" dirty="0"/>
              <a:t>　</a:t>
            </a:r>
            <a:endParaRPr lang="en-US" altLang="ja-JP" sz="1600" b="1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331750" y="949929"/>
            <a:ext cx="11629625" cy="57470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79119"/>
              </p:ext>
            </p:extLst>
          </p:nvPr>
        </p:nvGraphicFramePr>
        <p:xfrm>
          <a:off x="331749" y="1010852"/>
          <a:ext cx="11629625" cy="14987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3326">
                  <a:extLst>
                    <a:ext uri="{9D8B030D-6E8A-4147-A177-3AD203B41FA5}">
                      <a16:colId xmlns:a16="http://schemas.microsoft.com/office/drawing/2014/main" val="3236061322"/>
                    </a:ext>
                  </a:extLst>
                </a:gridCol>
                <a:gridCol w="4887770">
                  <a:extLst>
                    <a:ext uri="{9D8B030D-6E8A-4147-A177-3AD203B41FA5}">
                      <a16:colId xmlns:a16="http://schemas.microsoft.com/office/drawing/2014/main" val="923517487"/>
                    </a:ext>
                  </a:extLst>
                </a:gridCol>
                <a:gridCol w="4898529">
                  <a:extLst>
                    <a:ext uri="{9D8B030D-6E8A-4147-A177-3AD203B41FA5}">
                      <a16:colId xmlns:a16="http://schemas.microsoft.com/office/drawing/2014/main" val="3784394699"/>
                    </a:ext>
                  </a:extLst>
                </a:gridCol>
              </a:tblGrid>
              <a:tr h="454966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(A)Events with an Infection Prevention Safety Plan</a:t>
                      </a:r>
                      <a:r>
                        <a:rPr kumimoji="1" lang="ja-JP" altLang="en-US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*3</a:t>
                      </a:r>
                      <a:endParaRPr kumimoji="1" lang="en-US" altLang="ja-JP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(B)Other events</a:t>
                      </a:r>
                      <a:r>
                        <a:rPr kumimoji="1" lang="ja-JP" alt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Without an Infection Prevention Safety Plan</a:t>
                      </a:r>
                      <a:r>
                        <a:rPr kumimoji="1" lang="ja-JP" alt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6394"/>
                  </a:ext>
                </a:extLst>
              </a:tr>
              <a:tr h="58877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 Maximum number</a:t>
                      </a:r>
                      <a:r>
                        <a:rPr kumimoji="1" lang="en-US" altLang="ja-JP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people </a:t>
                      </a:r>
                      <a:r>
                        <a:rPr kumimoji="1" lang="ja-JP" alt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*2</a:t>
                      </a:r>
                      <a:endParaRPr kumimoji="1" lang="ja-JP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to the</a:t>
                      </a:r>
                      <a:r>
                        <a:rPr kumimoji="1" lang="en-US" altLang="ja-JP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full capacity</a:t>
                      </a:r>
                      <a:endParaRPr kumimoji="1" lang="en-US" altLang="ja-JP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larger one of 5,000 or 50% of the full capacity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347690"/>
                  </a:ext>
                </a:extLst>
              </a:tr>
              <a:tr h="45496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(2) Capacity ratio </a:t>
                      </a:r>
                      <a:r>
                        <a:rPr kumimoji="1" lang="ja-JP" altLang="en-US" sz="14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*2</a:t>
                      </a:r>
                      <a:endParaRPr kumimoji="1" lang="ja-JP" alt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kumimoji="1" lang="ja-JP" alt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％　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％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6759680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8245873" y="39647"/>
            <a:ext cx="2943434" cy="370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(based on the relevant law) 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470" y="412871"/>
            <a:ext cx="12550182" cy="33137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en-US" altLang="ja-JP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Request event organizers to impose the following restrictions on the events held in entire Osaka Prefecture </a:t>
            </a:r>
            <a:endParaRPr lang="en-US" altLang="ja-JP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4939" y="2559026"/>
            <a:ext cx="11183244" cy="173674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Organizers are requested to: 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u"/>
            </a:pP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Submit an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Infection Prevention Safety Plan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Osaka Prefecture at least before two weeks of the event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u"/>
            </a:pPr>
            <a:r>
              <a:rPr kumimoji="1"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organizing “Other events (without an Infection Prevention Safety Plan)</a:t>
            </a:r>
          </a:p>
          <a:p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　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Make a checklist of infection prevention measures in line with the format set by Osaka Prefecture and present it on the website, etc.</a:t>
            </a:r>
          </a:p>
          <a:p>
            <a:r>
              <a:rPr kumimoji="1" lang="ja-JP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 </a:t>
            </a:r>
            <a:r>
              <a:rPr kumimoji="1"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Keep the checklist for one year counting from the day the event finished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 of events are requested to: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u"/>
            </a:pP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Take thorough infection prevention measures before/after the event; and come strait to the venue and go strait home 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3343" y="4418604"/>
            <a:ext cx="11406435" cy="23493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3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ja-JP" alt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１ </a:t>
            </a:r>
            <a:r>
              <a:rPr lang="en-US" altLang="ja-JP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Events include amusement parks and theme parks</a:t>
            </a:r>
            <a:r>
              <a:rPr lang="ja-JP" alt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</a:pPr>
            <a:endParaRPr lang="en-US" altLang="ja-JP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en-US" altLang="ja-JP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2  Need to meet the smaller one of (1) or (2) (need to meet the both conditions); When the full capacity is not set, keep enough distance </a:t>
            </a:r>
          </a:p>
          <a:p>
            <a:pPr>
              <a:lnSpc>
                <a:spcPts val="1600"/>
              </a:lnSpc>
            </a:pPr>
            <a:r>
              <a:rPr lang="en-US" altLang="ja-JP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between people to avoid physical contact</a:t>
            </a:r>
          </a:p>
          <a:p>
            <a:pPr>
              <a:lnSpc>
                <a:spcPts val="1600"/>
              </a:lnSpc>
            </a:pPr>
            <a:r>
              <a:rPr lang="en-US" altLang="ja-JP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3  Applied </a:t>
            </a:r>
            <a:r>
              <a:rPr lang="en-US" altLang="ja-JP" sz="1300" b="1" dirty="0">
                <a:latin typeface="Arial" panose="020B0604020202020204" pitchFamily="34" charset="0"/>
                <a:cs typeface="Arial" panose="020B0604020202020204" pitchFamily="34" charset="0"/>
              </a:rPr>
              <a:t>to the events that have 5,000 or more participants </a:t>
            </a:r>
            <a:r>
              <a:rPr lang="en-US" altLang="ja-JP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50% or more capacity rate.</a:t>
            </a:r>
          </a:p>
          <a:p>
            <a:pPr>
              <a:lnSpc>
                <a:spcPts val="1600"/>
              </a:lnSpc>
            </a:pPr>
            <a:endParaRPr lang="en-US" altLang="ja-JP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en-US" altLang="ja-JP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4  Food </a:t>
            </a:r>
            <a:r>
              <a:rPr lang="en-US" altLang="ja-JP" sz="1300" b="1" dirty="0">
                <a:latin typeface="Arial" panose="020B0604020202020204" pitchFamily="34" charset="0"/>
                <a:cs typeface="Arial" panose="020B0604020202020204" pitchFamily="34" charset="0"/>
              </a:rPr>
              <a:t>and beverages </a:t>
            </a:r>
            <a:r>
              <a:rPr lang="en-US" altLang="ja-JP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be offered under the conditions that organizers obey infection prevention measures according to the type of</a:t>
            </a:r>
          </a:p>
          <a:p>
            <a:pPr>
              <a:lnSpc>
                <a:spcPts val="1600"/>
              </a:lnSpc>
            </a:pPr>
            <a:r>
              <a:rPr lang="en-US" altLang="ja-JP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each event such  as complying with guidelines of each industry </a:t>
            </a:r>
          </a:p>
          <a:p>
            <a:pPr>
              <a:lnSpc>
                <a:spcPts val="1600"/>
              </a:lnSpc>
            </a:pPr>
            <a:r>
              <a:rPr lang="en-US" altLang="ja-JP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>
              <a:lnSpc>
                <a:spcPts val="1600"/>
              </a:lnSpc>
            </a:pPr>
            <a:endParaRPr lang="en-US" altLang="ja-JP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</a:pPr>
            <a:endParaRPr lang="en-US" altLang="ja-JP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3639" y="24425"/>
            <a:ext cx="7979457" cy="76944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⑧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</a:t>
            </a:r>
            <a:r>
              <a:rPr lang="ja-JP" alt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ja-JP" sz="2000" u="sng" dirty="0">
                <a:latin typeface="Arial" panose="020B0604020202020204" pitchFamily="34" charset="0"/>
                <a:cs typeface="Arial" panose="020B0604020202020204" pitchFamily="34" charset="0"/>
              </a:rPr>
              <a:t>the ones owned by Osaka Prefecture </a:t>
            </a:r>
            <a:r>
              <a:rPr lang="ja-JP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ja-JP" alt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/>
              <a:t>　　</a:t>
            </a:r>
            <a:r>
              <a:rPr lang="ja-JP" altLang="en-US" sz="2400" b="1" dirty="0"/>
              <a:t>　　</a:t>
            </a:r>
            <a:endParaRPr kumimoji="1" lang="ja-JP" altLang="en-US" sz="2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9897" y="393757"/>
            <a:ext cx="1045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Requests to dining </a:t>
            </a:r>
            <a:r>
              <a:rPr kumimoji="1"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establishments 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(based on the relevant law)</a:t>
            </a:r>
            <a:r>
              <a:rPr kumimoji="1"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071358"/>
              </p:ext>
            </p:extLst>
          </p:nvPr>
        </p:nvGraphicFramePr>
        <p:xfrm>
          <a:off x="223639" y="766158"/>
          <a:ext cx="11895225" cy="3401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95225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</a:tblGrid>
              <a:tr h="7546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Facilities</a:t>
                      </a:r>
                      <a:endParaRPr kumimoji="1" lang="ja-JP" altLang="en-US" sz="18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2647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0" dirty="0"/>
                        <a:t>【</a:t>
                      </a:r>
                      <a:r>
                        <a:rPr kumimoji="1" lang="en-US" altLang="ja-JP" sz="1400" b="1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Eateries】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pc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restaurants</a:t>
                      </a:r>
                      <a:r>
                        <a:rPr kumimoji="1" lang="ja-JP" altLang="en-US"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pubs),</a:t>
                      </a:r>
                      <a:r>
                        <a:rPr kumimoji="1" lang="en-US" altLang="ja-JP" sz="1400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cafés</a:t>
                      </a:r>
                      <a:r>
                        <a:rPr kumimoji="1" lang="en-US" altLang="ja-JP" sz="1400" spc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(excluding </a:t>
                      </a:r>
                      <a:r>
                        <a:rPr kumimoji="1" lang="en-US" altLang="ja-JP" sz="1400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delivery/take-out services</a:t>
                      </a:r>
                      <a:r>
                        <a:rPr kumimoji="1" lang="en-US" altLang="ja-JP" sz="1400" spc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【Amusement</a:t>
                      </a:r>
                      <a:r>
                        <a:rPr kumimoji="1" lang="en-US" altLang="ja-JP" sz="1400" b="1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r>
                        <a:rPr kumimoji="1" lang="en-US" altLang="ja-JP" sz="1400" b="1" spc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】</a:t>
                      </a:r>
                      <a:endParaRPr kumimoji="1" lang="en-US" altLang="ja-JP" sz="1400" b="1" u="sng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cabarets</a:t>
                      </a:r>
                      <a:r>
                        <a:rPr kumimoji="1" lang="en-US" altLang="ja-JP" sz="1400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night clubs,  Internet </a:t>
                      </a:r>
                      <a:r>
                        <a:rPr kumimoji="1" lang="en-US" altLang="ja-JP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cafés/comic cafés, karaoke boxes </a:t>
                      </a:r>
                      <a:r>
                        <a:rPr kumimoji="1" lang="en-US" altLang="ja-JP" sz="1400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limited to the ones approved by the Food Sanitation </a:t>
                      </a:r>
                      <a:r>
                        <a:rPr kumimoji="1" lang="en-US" altLang="ja-JP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spc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【Wedding halls】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When holding a wedding party in a wedding hall, hotel, or lodging facility that have received permission to run eateries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kern="1200" spc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kern="12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48977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23639" y="4281507"/>
            <a:ext cx="744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Requests to every dining establishment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3639" y="4620061"/>
            <a:ext cx="11659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using karaoke, take thorough infection prevention measures such as avoiding crowded situation and ensuring ventilation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3639" y="5189448"/>
            <a:ext cx="744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Requests to restaurants that don’t have a Gold Sticker】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3639" y="5549453"/>
            <a:ext cx="116594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Up to four people are allowed in a group and at one table</a:t>
            </a:r>
          </a:p>
          <a:p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Refrain from accepting a group of five or more people)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Request customers to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stay within around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hours.  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0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85122"/>
              </p:ext>
            </p:extLst>
          </p:nvPr>
        </p:nvGraphicFramePr>
        <p:xfrm>
          <a:off x="487960" y="1206678"/>
          <a:ext cx="10976159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572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024942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738645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50782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Categories</a:t>
                      </a:r>
                      <a:endParaRPr kumimoji="1" lang="ja-JP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Facilities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Cooperation details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(Facilities more 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 1000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㎡ 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965491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facilities</a:t>
                      </a:r>
                      <a:endParaRPr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0"/>
                        </a:spcBef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big-box stores, department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 (including underground food stores), shopping centers(including underground malls),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72000">
                        <a:spcBef>
                          <a:spcPts val="0"/>
                        </a:spcBef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Retailers that offer daily necessities or essential services for daily lives are excluded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72000" indent="0" algn="l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2000" indent="0" algn="l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●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facilities</a:t>
                      </a: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where clusters occurred before or that have a space with the Three Cs, take a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ppropriate entry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</a:t>
                      </a: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measures 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(controlling</a:t>
                      </a: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limiting the number of people, guiding people, etc.)</a:t>
                      </a:r>
                    </a:p>
                    <a:p>
                      <a:pPr marL="72000" indent="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kumimoji="1" lang="en-US" altLang="ja-JP" sz="16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2000" indent="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●</a:t>
                      </a:r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thorough infection prevention measures</a:t>
                      </a:r>
                      <a:endParaRPr kumimoji="1" lang="en-US" altLang="ja-JP" sz="1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600" b="0" spc="-14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b="0" spc="-14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b="0" spc="-14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b="0" spc="-14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b="0" spc="-14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200" b="0" spc="-14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311448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Amusement facilities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0"/>
                        </a:spcBef>
                      </a:pP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mah-jong game parlors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pachinko parlors,</a:t>
                      </a:r>
                      <a:r>
                        <a:rPr kumimoji="1" lang="en-US" altLang="ja-JP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game centers, etc.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006945"/>
                  </a:ext>
                </a:extLst>
              </a:tr>
              <a:tr h="1055236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 facilities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 movie theaters, “soap land” where one can bathe with 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</a:t>
                      </a: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services, shooting saloons, horse parlors, ticket counters for bike race outside the stadium, etc.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39474"/>
                  </a:ext>
                </a:extLst>
              </a:tr>
              <a:tr h="149495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businesses 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luxurious bath houses, </a:t>
                      </a:r>
                      <a:r>
                        <a:rPr kumimoji="1" lang="en-US" altLang="ja-JP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nail salons, esthetic salons, relaxation salons, etc.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88575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19471" y="314114"/>
            <a:ext cx="8974732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kumimoji="1"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(including the prefectural facilities) 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2868" y="776370"/>
            <a:ext cx="12075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Request to facilities other than dining establishments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(Cooperation request not based on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0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406188" y="423253"/>
            <a:ext cx="1126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 to facilities other than dining establishments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(based on the relevant law)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097782"/>
              </p:ext>
            </p:extLst>
          </p:nvPr>
        </p:nvGraphicFramePr>
        <p:xfrm>
          <a:off x="406188" y="875393"/>
          <a:ext cx="11174681" cy="5201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6012">
                  <a:extLst>
                    <a:ext uri="{9D8B030D-6E8A-4147-A177-3AD203B41FA5}">
                      <a16:colId xmlns:a16="http://schemas.microsoft.com/office/drawing/2014/main" val="2951897194"/>
                    </a:ext>
                  </a:extLst>
                </a:gridCol>
                <a:gridCol w="6306142">
                  <a:extLst>
                    <a:ext uri="{9D8B030D-6E8A-4147-A177-3AD203B41FA5}">
                      <a16:colId xmlns:a16="http://schemas.microsoft.com/office/drawing/2014/main" val="1868030769"/>
                    </a:ext>
                  </a:extLst>
                </a:gridCol>
                <a:gridCol w="2912527">
                  <a:extLst>
                    <a:ext uri="{9D8B030D-6E8A-4147-A177-3AD203B41FA5}">
                      <a16:colId xmlns:a16="http://schemas.microsoft.com/office/drawing/2014/main" val="2233093231"/>
                    </a:ext>
                  </a:extLst>
                </a:gridCol>
              </a:tblGrid>
              <a:tr h="33526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93584"/>
                  </a:ext>
                </a:extLst>
              </a:tr>
              <a:tr h="600347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Theaters, etc.</a:t>
                      </a:r>
                      <a:endParaRPr kumimoji="1" lang="ja-JP" altLang="en-US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theaters, halls, movie theaters, variety theaters</a:t>
                      </a:r>
                    </a:p>
                  </a:txBody>
                  <a:tcPr marL="0" marR="0" marT="0" marB="0" anchor="ctr"/>
                </a:tc>
                <a:tc rowSpan="6"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Maximum number of people/capacity conditions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】</a:t>
                      </a: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events are held: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 as the conditions of event  holding</a:t>
                      </a:r>
                    </a:p>
                    <a:p>
                      <a:endParaRPr kumimoji="1" lang="ja-JP" altLang="en-US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【Other】</a:t>
                      </a: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(Cooperation request not based on the la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</a:t>
                      </a:r>
                      <a:r>
                        <a:rPr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●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facilities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where clusters occurred before or that have a space with the Three Cs, take a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ppropriate entry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measures 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(controlling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limiting the number of people, guiding people, etc.)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2000" indent="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2000" indent="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●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thorough infection prevention measures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7192540"/>
                  </a:ext>
                </a:extLst>
              </a:tr>
              <a:tr h="44701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 facilities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clubs with live music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648521"/>
                  </a:ext>
                </a:extLst>
              </a:tr>
              <a:tr h="44701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Meeting/exhibition facilities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auditoriums, exhibition halls, cultural halls, multipurpose halls, etc.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26941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 and inns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hotels, inns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 spaces ONLY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151744"/>
                  </a:ext>
                </a:extLst>
              </a:tr>
              <a:tr h="1460500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Sports/amusement 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 </a:t>
                      </a:r>
                      <a:endParaRPr kumimoji="1" lang="ja-JP" altLang="en-US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gymnasiums, skating rinks, swimming pools, indoor tennis clubs, judo/kendo training halls, bowling alleys, </a:t>
                      </a:r>
                      <a:r>
                        <a:rPr kumimoji="1" lang="en-US" altLang="ja-JP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theme parks, amusement parks, </a:t>
                      </a:r>
                      <a:r>
                        <a:rPr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baseball stadiums, </a:t>
                      </a:r>
                      <a:r>
                        <a:rPr kumimoji="1" lang="en-US" altLang="ja-JP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golf courses</a:t>
                      </a:r>
                      <a:r>
                        <a:rPr kumimoji="1" lang="en-US" altLang="ja-JP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athletics stadiums, outdoor tennis ground, golf practice ranges</a:t>
                      </a:r>
                      <a:r>
                        <a:rPr kumimoji="1" lang="en-US" altLang="ja-JP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batting cages, </a:t>
                      </a:r>
                      <a:r>
                        <a:rPr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 clubs, hot</a:t>
                      </a:r>
                      <a:r>
                        <a:rPr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yoga/ </a:t>
                      </a:r>
                      <a:r>
                        <a:rPr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yoga studios,</a:t>
                      </a:r>
                      <a:r>
                        <a:rPr kumimoji="1" lang="en-US" altLang="ja-JP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etc.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774204"/>
                  </a:ext>
                </a:extLst>
              </a:tr>
              <a:tr h="134011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etc.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art museums, etc.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074618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2077350" y="6279636"/>
            <a:ext cx="10767421" cy="52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that are approved to run eateries are requested same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restrictions 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eateries.</a:t>
            </a:r>
            <a:endParaRPr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lang="en-US" altLang="ja-JP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0756523" y="6361249"/>
            <a:ext cx="1309352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6518" y="59799"/>
            <a:ext cx="900908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(including the prefectural facilities)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63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